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4"/>
  </p:notesMasterIdLst>
  <p:handoutMasterIdLst>
    <p:handoutMasterId r:id="rId85"/>
  </p:handoutMasterIdLst>
  <p:sldIdLst>
    <p:sldId id="343" r:id="rId2"/>
    <p:sldId id="344" r:id="rId3"/>
    <p:sldId id="260"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81" r:id="rId22"/>
    <p:sldId id="280" r:id="rId23"/>
    <p:sldId id="279" r:id="rId24"/>
    <p:sldId id="282" r:id="rId25"/>
    <p:sldId id="283" r:id="rId26"/>
    <p:sldId id="284" r:id="rId27"/>
    <p:sldId id="285" r:id="rId28"/>
    <p:sldId id="286" r:id="rId29"/>
    <p:sldId id="288" r:id="rId30"/>
    <p:sldId id="287" r:id="rId31"/>
    <p:sldId id="289" r:id="rId32"/>
    <p:sldId id="290" r:id="rId33"/>
    <p:sldId id="291" r:id="rId34"/>
    <p:sldId id="292" r:id="rId35"/>
    <p:sldId id="293" r:id="rId36"/>
    <p:sldId id="295" r:id="rId37"/>
    <p:sldId id="294" r:id="rId38"/>
    <p:sldId id="296" r:id="rId39"/>
    <p:sldId id="297" r:id="rId40"/>
    <p:sldId id="299" r:id="rId41"/>
    <p:sldId id="298" r:id="rId42"/>
    <p:sldId id="301" r:id="rId43"/>
    <p:sldId id="300" r:id="rId44"/>
    <p:sldId id="302" r:id="rId45"/>
    <p:sldId id="303" r:id="rId46"/>
    <p:sldId id="305" r:id="rId47"/>
    <p:sldId id="304" r:id="rId48"/>
    <p:sldId id="308" r:id="rId49"/>
    <p:sldId id="306" r:id="rId50"/>
    <p:sldId id="307" r:id="rId51"/>
    <p:sldId id="315" r:id="rId52"/>
    <p:sldId id="316" r:id="rId53"/>
    <p:sldId id="309" r:id="rId54"/>
    <p:sldId id="317" r:id="rId55"/>
    <p:sldId id="310" r:id="rId56"/>
    <p:sldId id="314" r:id="rId57"/>
    <p:sldId id="311" r:id="rId58"/>
    <p:sldId id="319" r:id="rId59"/>
    <p:sldId id="323" r:id="rId60"/>
    <p:sldId id="320" r:id="rId61"/>
    <p:sldId id="321" r:id="rId62"/>
    <p:sldId id="318" r:id="rId63"/>
    <p:sldId id="326" r:id="rId64"/>
    <p:sldId id="327" r:id="rId65"/>
    <p:sldId id="328" r:id="rId66"/>
    <p:sldId id="329" r:id="rId67"/>
    <p:sldId id="337" r:id="rId68"/>
    <p:sldId id="312" r:id="rId69"/>
    <p:sldId id="324" r:id="rId70"/>
    <p:sldId id="325" r:id="rId71"/>
    <p:sldId id="330" r:id="rId72"/>
    <p:sldId id="322" r:id="rId73"/>
    <p:sldId id="313" r:id="rId74"/>
    <p:sldId id="331" r:id="rId75"/>
    <p:sldId id="332" r:id="rId76"/>
    <p:sldId id="333" r:id="rId77"/>
    <p:sldId id="335" r:id="rId78"/>
    <p:sldId id="334" r:id="rId79"/>
    <p:sldId id="342" r:id="rId80"/>
    <p:sldId id="341" r:id="rId81"/>
    <p:sldId id="336" r:id="rId82"/>
    <p:sldId id="338" r:id="rId8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521415D9-36F7-43E2-AB2F-B90AF26B5E84}">
      <p14:sectionLst xmlns:p14="http://schemas.microsoft.com/office/powerpoint/2010/main">
        <p14:section name="Default Section" id="{9EA79F72-29DB-E14D-AAA9-866EEEECB720}">
          <p14:sldIdLst>
            <p14:sldId id="343"/>
            <p14:sldId id="344"/>
            <p14:sldId id="260"/>
            <p14:sldId id="261"/>
            <p14:sldId id="262"/>
            <p14:sldId id="263"/>
            <p14:sldId id="264"/>
            <p14:sldId id="265"/>
            <p14:sldId id="266"/>
            <p14:sldId id="267"/>
            <p14:sldId id="268"/>
            <p14:sldId id="269"/>
            <p14:sldId id="271"/>
            <p14:sldId id="272"/>
            <p14:sldId id="273"/>
            <p14:sldId id="274"/>
            <p14:sldId id="275"/>
            <p14:sldId id="276"/>
            <p14:sldId id="277"/>
            <p14:sldId id="278"/>
            <p14:sldId id="281"/>
            <p14:sldId id="280"/>
            <p14:sldId id="279"/>
            <p14:sldId id="282"/>
            <p14:sldId id="283"/>
            <p14:sldId id="284"/>
            <p14:sldId id="285"/>
            <p14:sldId id="286"/>
            <p14:sldId id="288"/>
            <p14:sldId id="287"/>
            <p14:sldId id="289"/>
            <p14:sldId id="290"/>
            <p14:sldId id="291"/>
            <p14:sldId id="292"/>
            <p14:sldId id="293"/>
            <p14:sldId id="295"/>
            <p14:sldId id="294"/>
            <p14:sldId id="296"/>
            <p14:sldId id="297"/>
            <p14:sldId id="299"/>
            <p14:sldId id="298"/>
            <p14:sldId id="301"/>
            <p14:sldId id="300"/>
            <p14:sldId id="302"/>
            <p14:sldId id="303"/>
            <p14:sldId id="305"/>
            <p14:sldId id="304"/>
            <p14:sldId id="308"/>
            <p14:sldId id="306"/>
            <p14:sldId id="307"/>
            <p14:sldId id="315"/>
            <p14:sldId id="316"/>
            <p14:sldId id="309"/>
            <p14:sldId id="317"/>
            <p14:sldId id="310"/>
            <p14:sldId id="314"/>
            <p14:sldId id="311"/>
            <p14:sldId id="319"/>
            <p14:sldId id="323"/>
            <p14:sldId id="320"/>
            <p14:sldId id="321"/>
            <p14:sldId id="318"/>
            <p14:sldId id="326"/>
            <p14:sldId id="327"/>
            <p14:sldId id="328"/>
            <p14:sldId id="329"/>
            <p14:sldId id="337"/>
            <p14:sldId id="312"/>
            <p14:sldId id="324"/>
            <p14:sldId id="325"/>
            <p14:sldId id="330"/>
            <p14:sldId id="322"/>
            <p14:sldId id="313"/>
            <p14:sldId id="331"/>
            <p14:sldId id="332"/>
            <p14:sldId id="333"/>
            <p14:sldId id="335"/>
            <p14:sldId id="334"/>
            <p14:sldId id="342"/>
            <p14:sldId id="341"/>
            <p14:sldId id="336"/>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hui xie" initials="jx" lastIdx="1" clrIdx="0">
    <p:extLst>
      <p:ext uri="{19B8F6BF-5375-455C-9EA6-DF929625EA0E}">
        <p15:presenceInfo xmlns:p15="http://schemas.microsoft.com/office/powerpoint/2012/main" userId="7d46d9e669ec1c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5" autoAdjust="0"/>
    <p:restoredTop sz="88391" autoAdjust="0"/>
  </p:normalViewPr>
  <p:slideViewPr>
    <p:cSldViewPr>
      <p:cViewPr varScale="1">
        <p:scale>
          <a:sx n="66" d="100"/>
          <a:sy n="66" d="100"/>
        </p:scale>
        <p:origin x="139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6.wmf"/><Relationship Id="rId1" Type="http://schemas.openxmlformats.org/officeDocument/2006/relationships/image" Target="../media/image1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55A0C9-E830-1241-BEA3-6925DA004ECF}" type="datetimeFigureOut">
              <a:rPr lang="en-US" smtClean="0"/>
              <a:pPr/>
              <a:t>4/22/2020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845082-6AF3-024B-A14D-C5AD8123919E}" type="datetimeFigureOut">
              <a:rPr lang="en-US" smtClean="0"/>
              <a:pPr/>
              <a:t>4/22/2020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A71DD78-7515-407F-9BD3-649524BE3587}" type="datetime1">
              <a:rPr kumimoji="0" lang="en-US" sz="24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4/22/2020</a:t>
            </a:fld>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Univers 65" charset="0"/>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Tree>
    <p:extLst>
      <p:ext uri="{BB962C8B-B14F-4D97-AF65-F5344CB8AC3E}">
        <p14:creationId xmlns:p14="http://schemas.microsoft.com/office/powerpoint/2010/main" val="77234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41.xml.rels><?xml version="1.0" encoding="UTF-8" standalone="yes"?>
<Relationships xmlns="http://schemas.openxmlformats.org/package/2006/relationships"><Relationship Id="rId2" Type="http://schemas.openxmlformats.org/officeDocument/2006/relationships/image" Target="../media/image10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5.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4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4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980.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4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image" Target="../media/image135.png"/></Relationships>
</file>

<file path=ppt/slides/_rels/slide5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6.wmf"/><Relationship Id="rId5" Type="http://schemas.openxmlformats.org/officeDocument/2006/relationships/oleObject" Target="../embeddings/oleObject2.bin"/><Relationship Id="rId4" Type="http://schemas.openxmlformats.org/officeDocument/2006/relationships/image" Target="../media/image145.wmf"/></Relationships>
</file>

<file path=ppt/slides/_rels/slide58.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6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2.xml"/><Relationship Id="rId5" Type="http://schemas.openxmlformats.org/officeDocument/2006/relationships/image" Target="../media/image162.png"/><Relationship Id="rId4" Type="http://schemas.openxmlformats.org/officeDocument/2006/relationships/image" Target="../media/image161.pn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58.wmf"/></Relationships>
</file>

<file path=ppt/slides/_rels/slide69.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71.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63.png"/><Relationship Id="rId1" Type="http://schemas.openxmlformats.org/officeDocument/2006/relationships/slideLayout" Target="../slideLayouts/slideLayout2.xml"/><Relationship Id="rId4" Type="http://schemas.openxmlformats.org/officeDocument/2006/relationships/image" Target="../media/image181.png"/></Relationships>
</file>

<file path=ppt/slides/_rels/slide76.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2.xml"/><Relationship Id="rId4" Type="http://schemas.openxmlformats.org/officeDocument/2006/relationships/image" Target="../media/image184.png"/></Relationships>
</file>

<file path=ppt/slides/_rels/slide77.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2.xml"/><Relationship Id="rId5" Type="http://schemas.openxmlformats.org/officeDocument/2006/relationships/image" Target="../media/image189.png"/><Relationship Id="rId4" Type="http://schemas.openxmlformats.org/officeDocument/2006/relationships/image" Target="../media/image188.png"/></Relationships>
</file>

<file path=ppt/slides/_rels/slide79.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193.png"/><Relationship Id="rId4" Type="http://schemas.openxmlformats.org/officeDocument/2006/relationships/image" Target="../media/image19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5.png"/><Relationship Id="rId7" Type="http://schemas.openxmlformats.org/officeDocument/2006/relationships/image" Target="../media/image199.png"/><Relationship Id="rId2" Type="http://schemas.openxmlformats.org/officeDocument/2006/relationships/image" Target="../media/image194.png"/><Relationship Id="rId1" Type="http://schemas.openxmlformats.org/officeDocument/2006/relationships/slideLayout" Target="../slideLayouts/slideLayout2.xml"/><Relationship Id="rId6" Type="http://schemas.openxmlformats.org/officeDocument/2006/relationships/image" Target="../media/image198.png"/><Relationship Id="rId5" Type="http://schemas.openxmlformats.org/officeDocument/2006/relationships/image" Target="../media/image197.png"/><Relationship Id="rId4" Type="http://schemas.openxmlformats.org/officeDocument/2006/relationships/image" Target="../media/image196.png"/></Relationships>
</file>

<file path=ppt/slides/_rels/slide81.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8313" y="4267200"/>
            <a:ext cx="8458200" cy="1752600"/>
          </a:xfrm>
        </p:spPr>
        <p:txBody>
          <a:bodyPr>
            <a:normAutofit/>
          </a:bodyPr>
          <a:lstStyle/>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
        <p:nvSpPr>
          <p:cNvPr id="6" name="Title 1"/>
          <p:cNvSpPr>
            <a:spLocks noGrp="1"/>
          </p:cNvSpPr>
          <p:nvPr>
            <p:ph type="ctrTitle"/>
          </p:nvPr>
        </p:nvSpPr>
        <p:spPr>
          <a:xfrm>
            <a:off x="1066800" y="1981200"/>
            <a:ext cx="7195344" cy="2139462"/>
          </a:xfrm>
        </p:spPr>
        <p:txBody>
          <a:bodyPr>
            <a:normAutofit/>
          </a:bodyPr>
          <a:lstStyle/>
          <a:p>
            <a:pPr algn="ctr"/>
            <a:r>
              <a:rPr lang="en-US" sz="3900" dirty="0"/>
              <a:t>EE653 Power </a:t>
            </a:r>
            <a:r>
              <a:rPr lang="en-US" sz="3900" dirty="0" smtClean="0"/>
              <a:t>distribution system </a:t>
            </a:r>
            <a:r>
              <a:rPr lang="en-US" sz="3900" dirty="0"/>
              <a:t>modeling, optimization and simulation </a:t>
            </a:r>
            <a:endParaRPr lang="en-US" sz="3400" dirty="0"/>
          </a:p>
        </p:txBody>
      </p:sp>
    </p:spTree>
    <p:extLst>
      <p:ext uri="{BB962C8B-B14F-4D97-AF65-F5344CB8AC3E}">
        <p14:creationId xmlns:p14="http://schemas.microsoft.com/office/powerpoint/2010/main" val="36577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Transposed Three-phase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Content Placeholder 5"/>
          <p:cNvSpPr>
            <a:spLocks noGrp="1"/>
          </p:cNvSpPr>
          <p:nvPr>
            <p:ph idx="1"/>
          </p:nvPr>
        </p:nvSpPr>
        <p:spPr>
          <a:xfrm>
            <a:off x="228600" y="1066800"/>
            <a:ext cx="8610600" cy="2899255"/>
          </a:xfrm>
          <a:prstGeom prst="rect">
            <a:avLst/>
          </a:prstGeom>
        </p:spPr>
        <p:txBody>
          <a:bodyPr wrap="square">
            <a:spAutoFit/>
          </a:bodyPr>
          <a:lstStyle/>
          <a:p>
            <a:pPr marL="342900" indent="-342900">
              <a:buClrTx/>
              <a:buFont typeface="Arial" panose="020B0604020202020204" pitchFamily="34" charset="0"/>
              <a:buChar char="•"/>
            </a:pPr>
            <a:r>
              <a:rPr lang="en-US" sz="2200" dirty="0">
                <a:solidFill>
                  <a:srgbClr val="000000"/>
                </a:solidFill>
                <a:latin typeface="Times"/>
                <a:cs typeface="Times"/>
              </a:rPr>
              <a:t>High-voltage transmission lines are usually assumed to be transposed (each phase occupies the same physical position on the structure for one-third of the length of the line). In addition to the assumption of transposition, it is assumed that the phases are equally loaded (balanced loading). </a:t>
            </a:r>
          </a:p>
          <a:p>
            <a:pPr marL="342900" indent="-342900">
              <a:buClrTx/>
              <a:buFont typeface="Arial" panose="020B0604020202020204" pitchFamily="34" charset="0"/>
              <a:buChar char="•"/>
            </a:pPr>
            <a:r>
              <a:rPr lang="en-US" sz="2200" dirty="0">
                <a:solidFill>
                  <a:srgbClr val="000000"/>
                </a:solidFill>
                <a:latin typeface="Times"/>
                <a:cs typeface="Times"/>
              </a:rPr>
              <a:t>With these two assumptions, it is possible to combine the “self” and “mutual” terms into one “phase” inductance.</a:t>
            </a:r>
          </a:p>
          <a:p>
            <a:pPr marL="342900" indent="-342900">
              <a:buClrTx/>
              <a:buFont typeface="Arial" panose="020B0604020202020204" pitchFamily="34" charset="0"/>
              <a:buChar char="•"/>
            </a:pPr>
            <a:r>
              <a:rPr lang="en-US" sz="2000" i="1" dirty="0">
                <a:solidFill>
                  <a:srgbClr val="000000"/>
                </a:solidFill>
                <a:latin typeface="Times"/>
                <a:cs typeface="Times"/>
              </a:rPr>
              <a:t>Phase inductance</a:t>
            </a:r>
            <a:r>
              <a:rPr lang="en-US" sz="2000" dirty="0">
                <a:solidFill>
                  <a:srgbClr val="000000"/>
                </a:solidFill>
                <a:latin typeface="Times"/>
                <a:cs typeface="Times"/>
              </a:rPr>
              <a:t>:</a:t>
            </a:r>
          </a:p>
        </p:txBody>
      </p:sp>
      <p:sp>
        <p:nvSpPr>
          <p:cNvPr id="7" name="Rectangle 6"/>
          <p:cNvSpPr/>
          <p:nvPr/>
        </p:nvSpPr>
        <p:spPr>
          <a:xfrm>
            <a:off x="514427" y="4510784"/>
            <a:ext cx="8647386" cy="430887"/>
          </a:xfrm>
          <a:prstGeom prst="rect">
            <a:avLst/>
          </a:prstGeom>
        </p:spPr>
        <p:txBody>
          <a:bodyPr wrap="square">
            <a:spAutoFit/>
          </a:bodyPr>
          <a:lstStyle/>
          <a:p>
            <a:r>
              <a:rPr lang="en-US" sz="2200" i="1" dirty="0"/>
              <a:t>where</a:t>
            </a:r>
            <a:endParaRPr lang="en-US" sz="2200" dirty="0"/>
          </a:p>
        </p:txBody>
      </p:sp>
      <p:sp>
        <p:nvSpPr>
          <p:cNvPr id="8" name="Rectangle 7"/>
          <p:cNvSpPr/>
          <p:nvPr/>
        </p:nvSpPr>
        <p:spPr>
          <a:xfrm>
            <a:off x="457200" y="5462649"/>
            <a:ext cx="8732162" cy="430887"/>
          </a:xfrm>
          <a:prstGeom prst="rect">
            <a:avLst/>
          </a:prstGeom>
        </p:spPr>
        <p:txBody>
          <a:bodyPr wrap="square">
            <a:spAutoFit/>
          </a:bodyPr>
          <a:lstStyle/>
          <a:p>
            <a:r>
              <a:rPr lang="en-US" sz="2200" i="1" dirty="0">
                <a:solidFill>
                  <a:srgbClr val="000000"/>
                </a:solidFill>
              </a:rPr>
              <a:t>D</a:t>
            </a:r>
            <a:r>
              <a:rPr lang="en-US" sz="2200" i="1" baseline="-25000" dirty="0">
                <a:solidFill>
                  <a:srgbClr val="000000"/>
                </a:solidFill>
              </a:rPr>
              <a:t>ab</a:t>
            </a:r>
            <a:r>
              <a:rPr lang="en-US" sz="2200" dirty="0">
                <a:solidFill>
                  <a:srgbClr val="000000"/>
                </a:solidFill>
              </a:rPr>
              <a:t>, </a:t>
            </a:r>
            <a:r>
              <a:rPr lang="en-US" sz="2200" i="1" dirty="0" err="1">
                <a:solidFill>
                  <a:srgbClr val="000000"/>
                </a:solidFill>
              </a:rPr>
              <a:t>D</a:t>
            </a:r>
            <a:r>
              <a:rPr lang="en-US" sz="2200" i="1" baseline="-25000" dirty="0" err="1">
                <a:solidFill>
                  <a:srgbClr val="000000"/>
                </a:solidFill>
              </a:rPr>
              <a:t>bc</a:t>
            </a:r>
            <a:r>
              <a:rPr lang="en-US" sz="2200" dirty="0">
                <a:solidFill>
                  <a:srgbClr val="000000"/>
                </a:solidFill>
              </a:rPr>
              <a:t>, and </a:t>
            </a:r>
            <a:r>
              <a:rPr lang="en-US" sz="2200" i="1" dirty="0" err="1">
                <a:solidFill>
                  <a:srgbClr val="000000"/>
                </a:solidFill>
              </a:rPr>
              <a:t>D</a:t>
            </a:r>
            <a:r>
              <a:rPr lang="en-US" sz="2200" i="1" baseline="-25000" dirty="0" err="1">
                <a:solidFill>
                  <a:srgbClr val="000000"/>
                </a:solidFill>
              </a:rPr>
              <a:t>ca</a:t>
            </a:r>
            <a:r>
              <a:rPr lang="en-US" sz="2200" dirty="0">
                <a:solidFill>
                  <a:srgbClr val="000000"/>
                </a:solidFill>
              </a:rPr>
              <a:t> are the distances between phases.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9" name="TextBox 5">
                <a:extLst>
                  <a:ext uri="{FF2B5EF4-FFF2-40B4-BE49-F238E27FC236}">
                    <a16:creationId xmlns:a16="http://schemas.microsoft.com/office/drawing/2014/main" id="{206CCF93-C7CC-42B7-B4B9-662463130C34}"/>
                  </a:ext>
                </a:extLst>
              </p:cNvPr>
              <p:cNvSpPr txBox="1"/>
              <p:nvPr/>
            </p:nvSpPr>
            <p:spPr>
              <a:xfrm>
                <a:off x="2863331" y="3883871"/>
                <a:ext cx="3461269" cy="594265"/>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𝑖</m:t>
                        </m:r>
                      </m:sub>
                    </m:sSub>
                  </m:oMath>
                </a14:m>
                <a:r>
                  <a:rPr lang="en-US" sz="2400" dirty="0"/>
                  <a:t>=</a:t>
                </a:r>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2∗</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−7</m:t>
                        </m:r>
                      </m:sup>
                    </m:sSup>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𝑒𝑞</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𝐺𝑀𝑅</m:t>
                                </m:r>
                              </m:e>
                              <m:sub>
                                <m:r>
                                  <a:rPr lang="en-US" sz="2400" i="1">
                                    <a:latin typeface="Cambria Math" panose="02040503050406030204" pitchFamily="18" charset="0"/>
                                    <a:ea typeface="Cambria Math" panose="02040503050406030204" pitchFamily="18" charset="0"/>
                                  </a:rPr>
                                  <m:t>𝑖</m:t>
                                </m:r>
                              </m:sub>
                            </m:sSub>
                          </m:den>
                        </m:f>
                      </m:e>
                    </m:func>
                  </m:oMath>
                </a14:m>
                <a:r>
                  <a:rPr lang="en-US" sz="2400" dirty="0"/>
                  <a:t>  H/M</a:t>
                </a:r>
              </a:p>
            </p:txBody>
          </p:sp>
        </mc:Choice>
        <mc:Fallback xmlns="">
          <p:sp>
            <p:nvSpPr>
              <p:cNvPr id="9" name="TextBox 5">
                <a:extLst>
                  <a:ext uri="{FF2B5EF4-FFF2-40B4-BE49-F238E27FC236}">
                    <a16:creationId xmlns:a16="http://schemas.microsoft.com/office/drawing/2014/main" id="{206CCF93-C7CC-42B7-B4B9-662463130C34}"/>
                  </a:ext>
                </a:extLst>
              </p:cNvPr>
              <p:cNvSpPr txBox="1">
                <a:spLocks noRot="1" noChangeAspect="1" noMove="1" noResize="1" noEditPoints="1" noAdjustHandles="1" noChangeArrowheads="1" noChangeShapeType="1" noTextEdit="1"/>
              </p:cNvSpPr>
              <p:nvPr/>
            </p:nvSpPr>
            <p:spPr>
              <a:xfrm>
                <a:off x="2863331" y="3883871"/>
                <a:ext cx="3461269" cy="594265"/>
              </a:xfrm>
              <a:prstGeom prst="rect">
                <a:avLst/>
              </a:prstGeom>
              <a:blipFill>
                <a:blip r:embed="rId2"/>
                <a:stretch>
                  <a:fillRect r="-5810" b="-8163"/>
                </a:stretch>
              </a:blipFill>
            </p:spPr>
            <p:txBody>
              <a:bodyPr/>
              <a:lstStyle/>
              <a:p>
                <a:r>
                  <a:rPr lang="en-US">
                    <a:noFill/>
                  </a:rPr>
                  <a:t> </a:t>
                </a:r>
              </a:p>
            </p:txBody>
          </p:sp>
        </mc:Fallback>
      </mc:AlternateContent>
      <p:sp>
        <p:nvSpPr>
          <p:cNvPr id="10" name="TextBox 6">
            <a:extLst>
              <a:ext uri="{FF2B5EF4-FFF2-40B4-BE49-F238E27FC236}">
                <a16:creationId xmlns:a16="http://schemas.microsoft.com/office/drawing/2014/main" id="{D7187003-D72A-4C0E-8015-051CFB2958F6}"/>
              </a:ext>
            </a:extLst>
          </p:cNvPr>
          <p:cNvSpPr txBox="1"/>
          <p:nvPr/>
        </p:nvSpPr>
        <p:spPr>
          <a:xfrm>
            <a:off x="7966547" y="3857460"/>
            <a:ext cx="526106" cy="461665"/>
          </a:xfrm>
          <a:prstGeom prst="rect">
            <a:avLst/>
          </a:prstGeom>
          <a:noFill/>
        </p:spPr>
        <p:txBody>
          <a:bodyPr wrap="none" rtlCol="0">
            <a:spAutoFit/>
          </a:bodyPr>
          <a:lstStyle/>
          <a:p>
            <a:r>
              <a:rPr lang="en-US" sz="2400" dirty="0"/>
              <a:t>(5)</a:t>
            </a:r>
          </a:p>
        </p:txBody>
      </p:sp>
      <mc:AlternateContent xmlns:mc="http://schemas.openxmlformats.org/markup-compatibility/2006" xmlns:a14="http://schemas.microsoft.com/office/drawing/2010/main">
        <mc:Choice Requires="a14">
          <p:sp>
            <p:nvSpPr>
              <p:cNvPr id="11" name="TextBox 11">
                <a:extLst>
                  <a:ext uri="{FF2B5EF4-FFF2-40B4-BE49-F238E27FC236}">
                    <a16:creationId xmlns:a16="http://schemas.microsoft.com/office/drawing/2014/main" id="{BF104B6A-24A3-481D-B1CC-A0E98D2B51EB}"/>
                  </a:ext>
                </a:extLst>
              </p:cNvPr>
              <p:cNvSpPr txBox="1"/>
              <p:nvPr/>
            </p:nvSpPr>
            <p:spPr>
              <a:xfrm>
                <a:off x="3020201" y="4974319"/>
                <a:ext cx="3147528" cy="447238"/>
              </a:xfrm>
              <a:prstGeom prst="rect">
                <a:avLst/>
              </a:prstGeom>
              <a:noFill/>
            </p:spPr>
            <p:txBody>
              <a:bodyPr wrap="none" lIns="0" tIns="0" rIns="0" bIns="0"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𝑒𝑞</m:t>
                        </m:r>
                      </m:sub>
                    </m:sSub>
                  </m:oMath>
                </a14:m>
                <a:r>
                  <a:rPr lang="en-US" sz="2400" dirty="0"/>
                  <a:t>=</a:t>
                </a:r>
                <a14:m>
                  <m:oMath xmlns:m="http://schemas.openxmlformats.org/officeDocument/2006/math">
                    <m:rad>
                      <m:radPr>
                        <m:ctrlPr>
                          <a:rPr lang="en-US" sz="2400" i="1" dirty="0" smtClean="0">
                            <a:latin typeface="Cambria Math" panose="02040503050406030204" pitchFamily="18" charset="0"/>
                          </a:rPr>
                        </m:ctrlPr>
                      </m:radPr>
                      <m:deg>
                        <m:r>
                          <m:rPr>
                            <m:brk m:alnAt="7"/>
                          </m:rPr>
                          <a:rPr lang="en-US" sz="2400" b="0" i="1" dirty="0" smtClean="0">
                            <a:latin typeface="Cambria Math" panose="02040503050406030204" pitchFamily="18" charset="0"/>
                          </a:rPr>
                          <m:t>3</m:t>
                        </m:r>
                      </m:deg>
                      <m:e>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b="0" i="1" smtClean="0">
                                <a:latin typeface="Cambria Math" panose="02040503050406030204" pitchFamily="18" charset="0"/>
                              </a:rPr>
                              <m:t>𝑎𝑏</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b="0" i="1" smtClean="0">
                                <a:latin typeface="Cambria Math" panose="02040503050406030204" pitchFamily="18" charset="0"/>
                              </a:rPr>
                              <m:t>𝑏𝑐</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b="0" i="1" smtClean="0">
                                <a:latin typeface="Cambria Math" panose="02040503050406030204" pitchFamily="18" charset="0"/>
                              </a:rPr>
                              <m:t>𝑐𝑎</m:t>
                            </m:r>
                          </m:sub>
                        </m:sSub>
                      </m:e>
                    </m:rad>
                  </m:oMath>
                </a14:m>
                <a:r>
                  <a:rPr lang="en-US" sz="2400" dirty="0"/>
                  <a:t> ft</a:t>
                </a:r>
              </a:p>
            </p:txBody>
          </p:sp>
        </mc:Choice>
        <mc:Fallback xmlns="">
          <p:sp>
            <p:nvSpPr>
              <p:cNvPr id="11" name="TextBox 11">
                <a:extLst>
                  <a:ext uri="{FF2B5EF4-FFF2-40B4-BE49-F238E27FC236}">
                    <a16:creationId xmlns:a16="http://schemas.microsoft.com/office/drawing/2014/main" id="{BF104B6A-24A3-481D-B1CC-A0E98D2B51EB}"/>
                  </a:ext>
                </a:extLst>
              </p:cNvPr>
              <p:cNvSpPr txBox="1">
                <a:spLocks noRot="1" noChangeAspect="1" noMove="1" noResize="1" noEditPoints="1" noAdjustHandles="1" noChangeArrowheads="1" noChangeShapeType="1" noTextEdit="1"/>
              </p:cNvSpPr>
              <p:nvPr/>
            </p:nvSpPr>
            <p:spPr>
              <a:xfrm>
                <a:off x="3020201" y="4974319"/>
                <a:ext cx="3147528" cy="447238"/>
              </a:xfrm>
              <a:prstGeom prst="rect">
                <a:avLst/>
              </a:prstGeom>
              <a:blipFill>
                <a:blip r:embed="rId3"/>
                <a:stretch>
                  <a:fillRect t="-10959" r="-5609" b="-34247"/>
                </a:stretch>
              </a:blipFill>
            </p:spPr>
            <p:txBody>
              <a:bodyPr/>
              <a:lstStyle/>
              <a:p>
                <a:r>
                  <a:rPr lang="en-US">
                    <a:noFill/>
                  </a:rPr>
                  <a:t> </a:t>
                </a:r>
              </a:p>
            </p:txBody>
          </p:sp>
        </mc:Fallback>
      </mc:AlternateContent>
      <p:sp>
        <p:nvSpPr>
          <p:cNvPr id="12" name="TextBox 12">
            <a:extLst>
              <a:ext uri="{FF2B5EF4-FFF2-40B4-BE49-F238E27FC236}">
                <a16:creationId xmlns:a16="http://schemas.microsoft.com/office/drawing/2014/main" id="{FB6F07EA-72EC-4308-A8BA-314A3696F701}"/>
              </a:ext>
            </a:extLst>
          </p:cNvPr>
          <p:cNvSpPr txBox="1"/>
          <p:nvPr/>
        </p:nvSpPr>
        <p:spPr>
          <a:xfrm>
            <a:off x="7966547" y="4926371"/>
            <a:ext cx="526106" cy="461665"/>
          </a:xfrm>
          <a:prstGeom prst="rect">
            <a:avLst/>
          </a:prstGeom>
          <a:noFill/>
        </p:spPr>
        <p:txBody>
          <a:bodyPr wrap="none" rtlCol="0">
            <a:spAutoFit/>
          </a:bodyPr>
          <a:lstStyle/>
          <a:p>
            <a:r>
              <a:rPr lang="en-US" sz="2400" dirty="0"/>
              <a:t>(6)</a:t>
            </a:r>
          </a:p>
        </p:txBody>
      </p:sp>
    </p:spTree>
    <p:extLst>
      <p:ext uri="{BB962C8B-B14F-4D97-AF65-F5344CB8AC3E}">
        <p14:creationId xmlns:p14="http://schemas.microsoft.com/office/powerpoint/2010/main" val="247688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Transposed Three-phase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Content Placeholder 5"/>
          <p:cNvSpPr>
            <a:spLocks noGrp="1"/>
          </p:cNvSpPr>
          <p:nvPr>
            <p:ph idx="1"/>
          </p:nvPr>
        </p:nvSpPr>
        <p:spPr>
          <a:xfrm>
            <a:off x="381000" y="1066800"/>
            <a:ext cx="8458200" cy="1237262"/>
          </a:xfrm>
          <a:prstGeom prst="rect">
            <a:avLst/>
          </a:prstGeom>
        </p:spPr>
        <p:txBody>
          <a:bodyPr wrap="square">
            <a:spAutoFit/>
          </a:bodyPr>
          <a:lstStyle/>
          <a:p>
            <a:pPr marL="0" indent="0">
              <a:buNone/>
            </a:pPr>
            <a:r>
              <a:rPr lang="en-US" sz="2400" dirty="0">
                <a:solidFill>
                  <a:srgbClr val="000000"/>
                </a:solidFill>
                <a:latin typeface="Times"/>
                <a:cs typeface="Times"/>
              </a:rPr>
              <a:t>Assuming a frequency of 60 Hz, the phase inductive reactance is given by</a:t>
            </a:r>
          </a:p>
          <a:p>
            <a:pPr marL="0" indent="0">
              <a:buNone/>
            </a:pPr>
            <a:r>
              <a:rPr lang="en-US" sz="2200" i="1" dirty="0">
                <a:solidFill>
                  <a:srgbClr val="000000"/>
                </a:solidFill>
                <a:latin typeface="Times"/>
                <a:cs typeface="Times"/>
              </a:rPr>
              <a:t>Phase reactance</a:t>
            </a:r>
            <a:r>
              <a:rPr lang="en-US" sz="2200" dirty="0">
                <a:solidFill>
                  <a:srgbClr val="000000"/>
                </a:solidFill>
                <a:latin typeface="Times"/>
                <a:cs typeface="Times"/>
              </a:rPr>
              <a:t>:</a:t>
            </a:r>
          </a:p>
        </p:txBody>
      </p:sp>
      <p:sp>
        <p:nvSpPr>
          <p:cNvPr id="7" name="Rectangle 6"/>
          <p:cNvSpPr/>
          <p:nvPr/>
        </p:nvSpPr>
        <p:spPr>
          <a:xfrm>
            <a:off x="381000" y="3057506"/>
            <a:ext cx="8647386" cy="1169551"/>
          </a:xfrm>
          <a:prstGeom prst="rect">
            <a:avLst/>
          </a:prstGeom>
        </p:spPr>
        <p:txBody>
          <a:bodyPr wrap="square">
            <a:spAutoFit/>
          </a:bodyPr>
          <a:lstStyle/>
          <a:p>
            <a:r>
              <a:rPr lang="en-US" dirty="0"/>
              <a:t>The series impedance per phase of a transposed three-phase line consisting of one conductor per phase is given by</a:t>
            </a:r>
          </a:p>
          <a:p>
            <a:r>
              <a:rPr lang="en-US" sz="2200" i="1" dirty="0"/>
              <a:t>Series impedance</a:t>
            </a:r>
            <a:r>
              <a:rPr lang="en-US" sz="2200" dirty="0"/>
              <a:t>:</a:t>
            </a:r>
          </a:p>
        </p:txBody>
      </p:sp>
      <mc:AlternateContent xmlns:mc="http://schemas.openxmlformats.org/markup-compatibility/2006" xmlns:a14="http://schemas.microsoft.com/office/drawing/2010/main">
        <mc:Choice Requires="a14">
          <p:sp>
            <p:nvSpPr>
              <p:cNvPr id="8" name="TextBox 5">
                <a:extLst>
                  <a:ext uri="{FF2B5EF4-FFF2-40B4-BE49-F238E27FC236}">
                    <a16:creationId xmlns:a16="http://schemas.microsoft.com/office/drawing/2014/main" id="{A553BFC2-5713-4F5D-8E06-271446892D8E}"/>
                  </a:ext>
                </a:extLst>
              </p:cNvPr>
              <p:cNvSpPr txBox="1"/>
              <p:nvPr/>
            </p:nvSpPr>
            <p:spPr>
              <a:xfrm>
                <a:off x="2291372" y="2321502"/>
                <a:ext cx="4826642" cy="594265"/>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𝐿</m:t>
                        </m:r>
                      </m:e>
                      <m:sub>
                        <m:r>
                          <a:rPr lang="en-US" sz="2400" b="0" i="1" smtClean="0">
                            <a:latin typeface="Cambria Math" panose="02040503050406030204" pitchFamily="18" charset="0"/>
                          </a:rPr>
                          <m:t>𝑖</m:t>
                        </m:r>
                      </m:sub>
                    </m:sSub>
                  </m:oMath>
                </a14:m>
                <a:r>
                  <a:rPr lang="en-US" sz="2400" dirty="0"/>
                  <a:t>=</a:t>
                </a:r>
                <a:r>
                  <a:rPr lang="en-US" sz="2400" dirty="0">
                    <a:ea typeface="Cambria Math" panose="02040503050406030204" pitchFamily="18" charset="0"/>
                  </a:rPr>
                  <a:t>0</a:t>
                </a:r>
                <a14:m>
                  <m:oMath xmlns:m="http://schemas.openxmlformats.org/officeDocument/2006/math">
                    <m:r>
                      <a:rPr lang="en-US" sz="2400" b="0" i="0" smtClean="0">
                        <a:latin typeface="Cambria Math" panose="02040503050406030204" pitchFamily="18" charset="0"/>
                        <a:ea typeface="Cambria Math" panose="02040503050406030204" pitchFamily="18" charset="0"/>
                      </a:rPr>
                      <m:t>.12134</m:t>
                    </m:r>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𝑒𝑞</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𝐺𝑀𝑅</m:t>
                                </m:r>
                              </m:e>
                              <m:sub>
                                <m:r>
                                  <a:rPr lang="en-US" sz="2400" i="1">
                                    <a:latin typeface="Cambria Math" panose="02040503050406030204" pitchFamily="18" charset="0"/>
                                    <a:ea typeface="Cambria Math" panose="02040503050406030204" pitchFamily="18" charset="0"/>
                                  </a:rPr>
                                  <m:t>𝑖</m:t>
                                </m:r>
                              </m:sub>
                            </m:sSub>
                          </m:den>
                        </m:f>
                      </m:e>
                    </m:func>
                  </m:oMath>
                </a14:m>
                <a:r>
                  <a:rPr lang="en-US" sz="2400" dirty="0"/>
                  <a:t>  </a:t>
                </a:r>
                <a14:m>
                  <m:oMath xmlns:m="http://schemas.openxmlformats.org/officeDocument/2006/math">
                    <m:r>
                      <m:rPr>
                        <m:sty m:val="p"/>
                      </m:rPr>
                      <a:rPr lang="el-GR" sz="2400" i="1" dirty="0" smtClean="0">
                        <a:latin typeface="Cambria Math" panose="02040503050406030204" pitchFamily="18" charset="0"/>
                        <a:ea typeface="Cambria Math" panose="02040503050406030204" pitchFamily="18" charset="0"/>
                      </a:rPr>
                      <m:t>Ω</m:t>
                    </m:r>
                  </m:oMath>
                </a14:m>
                <a:r>
                  <a:rPr lang="en-US" sz="2400" dirty="0"/>
                  <a:t>/mile</a:t>
                </a:r>
              </a:p>
            </p:txBody>
          </p:sp>
        </mc:Choice>
        <mc:Fallback xmlns="">
          <p:sp>
            <p:nvSpPr>
              <p:cNvPr id="8" name="TextBox 5">
                <a:extLst>
                  <a:ext uri="{FF2B5EF4-FFF2-40B4-BE49-F238E27FC236}">
                    <a16:creationId xmlns:a16="http://schemas.microsoft.com/office/drawing/2014/main" id="{A553BFC2-5713-4F5D-8E06-271446892D8E}"/>
                  </a:ext>
                </a:extLst>
              </p:cNvPr>
              <p:cNvSpPr txBox="1">
                <a:spLocks noRot="1" noChangeAspect="1" noMove="1" noResize="1" noEditPoints="1" noAdjustHandles="1" noChangeArrowheads="1" noChangeShapeType="1" noTextEdit="1"/>
              </p:cNvSpPr>
              <p:nvPr/>
            </p:nvSpPr>
            <p:spPr>
              <a:xfrm>
                <a:off x="2291372" y="2321502"/>
                <a:ext cx="4826642" cy="594265"/>
              </a:xfrm>
              <a:prstGeom prst="rect">
                <a:avLst/>
              </a:prstGeom>
              <a:blipFill>
                <a:blip r:embed="rId2"/>
                <a:stretch>
                  <a:fillRect t="-1031" r="-2273" b="-8247"/>
                </a:stretch>
              </a:blipFill>
            </p:spPr>
            <p:txBody>
              <a:bodyPr/>
              <a:lstStyle/>
              <a:p>
                <a:r>
                  <a:rPr lang="en-US">
                    <a:noFill/>
                  </a:rPr>
                  <a:t> </a:t>
                </a:r>
              </a:p>
            </p:txBody>
          </p:sp>
        </mc:Fallback>
      </mc:AlternateContent>
      <p:sp>
        <p:nvSpPr>
          <p:cNvPr id="9" name="TextBox 6">
            <a:extLst>
              <a:ext uri="{FF2B5EF4-FFF2-40B4-BE49-F238E27FC236}">
                <a16:creationId xmlns:a16="http://schemas.microsoft.com/office/drawing/2014/main" id="{C0ABEC83-7C98-46D2-8772-1FAE2EF992F5}"/>
              </a:ext>
            </a:extLst>
          </p:cNvPr>
          <p:cNvSpPr txBox="1"/>
          <p:nvPr/>
        </p:nvSpPr>
        <p:spPr>
          <a:xfrm>
            <a:off x="7966547" y="2321502"/>
            <a:ext cx="526106" cy="461665"/>
          </a:xfrm>
          <a:prstGeom prst="rect">
            <a:avLst/>
          </a:prstGeom>
          <a:noFill/>
        </p:spPr>
        <p:txBody>
          <a:bodyPr wrap="none" rtlCol="0">
            <a:spAutoFit/>
          </a:bodyPr>
          <a:lstStyle/>
          <a:p>
            <a:r>
              <a:rPr lang="en-US" sz="2400" dirty="0"/>
              <a:t>(7)</a:t>
            </a:r>
          </a:p>
        </p:txBody>
      </p:sp>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308605C3-2777-4C8C-BAF9-356D1F9919C9}"/>
                  </a:ext>
                </a:extLst>
              </p:cNvPr>
              <p:cNvSpPr txBox="1"/>
              <p:nvPr/>
            </p:nvSpPr>
            <p:spPr>
              <a:xfrm>
                <a:off x="2527879" y="4387400"/>
                <a:ext cx="4353628" cy="594265"/>
              </a:xfrm>
              <a:prstGeom prst="rect">
                <a:avLst/>
              </a:prstGeom>
              <a:noFill/>
            </p:spPr>
            <p:txBody>
              <a:bodyPr wrap="none" lIns="0" tIns="0" rIns="0" bIns="0"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𝑖</m:t>
                        </m:r>
                      </m:sub>
                    </m:sSub>
                  </m:oMath>
                </a14:m>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𝑟</m:t>
                        </m:r>
                      </m:e>
                      <m:sub>
                        <m:r>
                          <a:rPr lang="en-US" sz="2400" i="1">
                            <a:latin typeface="Cambria Math" panose="02040503050406030204" pitchFamily="18" charset="0"/>
                          </a:rPr>
                          <m:t>𝑖</m:t>
                        </m:r>
                      </m:sub>
                    </m:sSub>
                  </m:oMath>
                </a14:m>
                <a:r>
                  <a:rPr lang="en-US" sz="2400" dirty="0">
                    <a:ea typeface="Cambria Math" panose="02040503050406030204" pitchFamily="18" charset="0"/>
                  </a:rPr>
                  <a:t>+</a:t>
                </a:r>
                <a:r>
                  <a:rPr lang="en-US" altLang="zh-CN" sz="2400" dirty="0">
                    <a:ea typeface="Cambria Math" panose="02040503050406030204" pitchFamily="18" charset="0"/>
                  </a:rPr>
                  <a:t>j</a:t>
                </a:r>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 </m:t>
                    </m:r>
                  </m:oMath>
                </a14:m>
                <a:r>
                  <a:rPr lang="en-US" sz="2400" dirty="0">
                    <a:ea typeface="Cambria Math" panose="02040503050406030204" pitchFamily="18" charset="0"/>
                  </a:rPr>
                  <a:t>0</a:t>
                </a:r>
                <a14:m>
                  <m:oMath xmlns:m="http://schemas.openxmlformats.org/officeDocument/2006/math">
                    <m:r>
                      <a:rPr lang="en-US" sz="2400">
                        <a:latin typeface="Cambria Math" panose="02040503050406030204" pitchFamily="18" charset="0"/>
                        <a:ea typeface="Cambria Math" panose="02040503050406030204" pitchFamily="18" charset="0"/>
                      </a:rPr>
                      <m:t>.12134</m:t>
                    </m:r>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𝑒𝑞</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𝐺𝑀𝑅</m:t>
                                </m:r>
                              </m:e>
                              <m:sub>
                                <m:r>
                                  <a:rPr lang="en-US" sz="2400" i="1">
                                    <a:latin typeface="Cambria Math" panose="02040503050406030204" pitchFamily="18" charset="0"/>
                                    <a:ea typeface="Cambria Math" panose="02040503050406030204" pitchFamily="18" charset="0"/>
                                  </a:rPr>
                                  <m:t>𝑖</m:t>
                                </m:r>
                              </m:sub>
                            </m:sSub>
                          </m:den>
                        </m:f>
                      </m:e>
                    </m:func>
                  </m:oMath>
                </a14:m>
                <a:r>
                  <a:rPr lang="en-US" sz="2400" dirty="0"/>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Ω</m:t>
                    </m:r>
                  </m:oMath>
                </a14:m>
                <a:r>
                  <a:rPr lang="en-US" sz="2400" dirty="0"/>
                  <a:t>/mile</a:t>
                </a:r>
              </a:p>
            </p:txBody>
          </p:sp>
        </mc:Choice>
        <mc:Fallback xmlns="">
          <p:sp>
            <p:nvSpPr>
              <p:cNvPr id="10" name="TextBox 11">
                <a:extLst>
                  <a:ext uri="{FF2B5EF4-FFF2-40B4-BE49-F238E27FC236}">
                    <a16:creationId xmlns:a16="http://schemas.microsoft.com/office/drawing/2014/main" id="{308605C3-2777-4C8C-BAF9-356D1F9919C9}"/>
                  </a:ext>
                </a:extLst>
              </p:cNvPr>
              <p:cNvSpPr txBox="1">
                <a:spLocks noRot="1" noChangeAspect="1" noMove="1" noResize="1" noEditPoints="1" noAdjustHandles="1" noChangeArrowheads="1" noChangeShapeType="1" noTextEdit="1"/>
              </p:cNvSpPr>
              <p:nvPr/>
            </p:nvSpPr>
            <p:spPr>
              <a:xfrm>
                <a:off x="2527879" y="4387400"/>
                <a:ext cx="4353628" cy="594265"/>
              </a:xfrm>
              <a:prstGeom prst="rect">
                <a:avLst/>
              </a:prstGeom>
              <a:blipFill>
                <a:blip r:embed="rId3"/>
                <a:stretch>
                  <a:fillRect t="-1031" r="-3501" b="-8247"/>
                </a:stretch>
              </a:blipFill>
            </p:spPr>
            <p:txBody>
              <a:bodyPr/>
              <a:lstStyle/>
              <a:p>
                <a:r>
                  <a:rPr lang="en-US">
                    <a:noFill/>
                  </a:rPr>
                  <a:t> </a:t>
                </a:r>
              </a:p>
            </p:txBody>
          </p:sp>
        </mc:Fallback>
      </mc:AlternateContent>
      <p:sp>
        <p:nvSpPr>
          <p:cNvPr id="11" name="TextBox 12">
            <a:extLst>
              <a:ext uri="{FF2B5EF4-FFF2-40B4-BE49-F238E27FC236}">
                <a16:creationId xmlns:a16="http://schemas.microsoft.com/office/drawing/2014/main" id="{6F5E3BF3-EC37-4265-A346-A1B349B75710}"/>
              </a:ext>
            </a:extLst>
          </p:cNvPr>
          <p:cNvSpPr txBox="1"/>
          <p:nvPr/>
        </p:nvSpPr>
        <p:spPr>
          <a:xfrm>
            <a:off x="7966547" y="4395763"/>
            <a:ext cx="526106" cy="461665"/>
          </a:xfrm>
          <a:prstGeom prst="rect">
            <a:avLst/>
          </a:prstGeom>
          <a:noFill/>
        </p:spPr>
        <p:txBody>
          <a:bodyPr wrap="none" rtlCol="0">
            <a:spAutoFit/>
          </a:bodyPr>
          <a:lstStyle/>
          <a:p>
            <a:r>
              <a:rPr lang="en-US" sz="2400" dirty="0"/>
              <a:t>(8)</a:t>
            </a:r>
          </a:p>
        </p:txBody>
      </p:sp>
    </p:spTree>
    <p:extLst>
      <p:ext uri="{BB962C8B-B14F-4D97-AF65-F5344CB8AC3E}">
        <p14:creationId xmlns:p14="http://schemas.microsoft.com/office/powerpoint/2010/main" val="33911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Untransposed</a:t>
            </a:r>
            <a:r>
              <a:rPr lang="en-US" sz="3200" dirty="0"/>
              <a:t> Distribution Lines</a:t>
            </a:r>
            <a:br>
              <a:rPr lang="en-US" sz="3200" dirty="0"/>
            </a:br>
            <a:endParaRPr lang="en-US" sz="3200" dirty="0"/>
          </a:p>
        </p:txBody>
      </p:sp>
      <p:sp>
        <p:nvSpPr>
          <p:cNvPr id="3" name="Content Placeholder 2"/>
          <p:cNvSpPr>
            <a:spLocks noGrp="1"/>
          </p:cNvSpPr>
          <p:nvPr>
            <p:ph idx="1"/>
          </p:nvPr>
        </p:nvSpPr>
        <p:spPr>
          <a:xfrm>
            <a:off x="228600" y="914400"/>
            <a:ext cx="8686800" cy="4114800"/>
          </a:xfrm>
        </p:spPr>
        <p:txBody>
          <a:bodyPr/>
          <a:lstStyle/>
          <a:p>
            <a:pPr algn="just">
              <a:buFont typeface="Arial" panose="020B0604020202020204" pitchFamily="34" charset="0"/>
              <a:buChar char="•"/>
            </a:pPr>
            <a:r>
              <a:rPr lang="en-US" sz="1800" dirty="0">
                <a:solidFill>
                  <a:srgbClr val="000000"/>
                </a:solidFill>
                <a:latin typeface="Times"/>
                <a:cs typeface="Times"/>
              </a:rPr>
              <a:t>Because distribution systems consist of single-phase, two-phase, and </a:t>
            </a:r>
            <a:r>
              <a:rPr lang="en-US" sz="1800" dirty="0" err="1">
                <a:solidFill>
                  <a:srgbClr val="000000"/>
                </a:solidFill>
                <a:latin typeface="Times"/>
                <a:cs typeface="Times"/>
              </a:rPr>
              <a:t>untransposed</a:t>
            </a:r>
            <a:r>
              <a:rPr lang="en-US" sz="1800" dirty="0">
                <a:solidFill>
                  <a:srgbClr val="000000"/>
                </a:solidFill>
                <a:latin typeface="Times"/>
                <a:cs typeface="Times"/>
              </a:rPr>
              <a:t> three-phase lines serving unbalanced loads, it is necessary to retain the identity of the self- and mutual impedance terms of the conductors. </a:t>
            </a:r>
          </a:p>
          <a:p>
            <a:pPr algn="just">
              <a:buFont typeface="Arial" panose="020B0604020202020204" pitchFamily="34" charset="0"/>
              <a:buChar char="•"/>
            </a:pPr>
            <a:r>
              <a:rPr lang="en-US" sz="1800" dirty="0">
                <a:solidFill>
                  <a:srgbClr val="000000"/>
                </a:solidFill>
                <a:latin typeface="Times"/>
                <a:cs typeface="Times"/>
              </a:rPr>
              <a:t>The resistance of the conductors is taken directly from a table of conductor data. Equations (3) and (4) are used to compute the self- and mutual inductive </a:t>
            </a:r>
            <a:r>
              <a:rPr lang="en-US" sz="1800" dirty="0" err="1">
                <a:solidFill>
                  <a:srgbClr val="000000"/>
                </a:solidFill>
                <a:latin typeface="Times"/>
                <a:cs typeface="Times"/>
              </a:rPr>
              <a:t>reactances</a:t>
            </a:r>
            <a:r>
              <a:rPr lang="en-US" sz="1800" dirty="0">
                <a:solidFill>
                  <a:srgbClr val="000000"/>
                </a:solidFill>
                <a:latin typeface="Times"/>
                <a:cs typeface="Times"/>
              </a:rPr>
              <a:t> of the conductors. </a:t>
            </a:r>
          </a:p>
          <a:p>
            <a:endParaRPr lang="en-US" dirty="0"/>
          </a:p>
          <a:p>
            <a:pPr marL="0" indent="0">
              <a:buNone/>
            </a:pPr>
            <a:endParaRPr lang="en-US" dirty="0"/>
          </a:p>
          <a:p>
            <a:r>
              <a:rPr lang="en-US" sz="1800" dirty="0">
                <a:solidFill>
                  <a:schemeClr val="tx1"/>
                </a:solidFill>
                <a:latin typeface="Times" panose="02020603050405020304" pitchFamily="18" charset="0"/>
                <a:cs typeface="Times" panose="02020603050405020304" pitchFamily="18" charset="0"/>
              </a:rPr>
              <a:t>The inductive reactance will be assumed to be at a frequency of 60 Hz, and the length of the conductor will be assumed to be 1 mile. With those assumptions, the self- and mutual impedances are given by</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CF8D8CF9-4FDD-4902-8942-4B67394D60B6}"/>
                  </a:ext>
                </a:extLst>
              </p:cNvPr>
              <p:cNvSpPr txBox="1"/>
              <p:nvPr/>
            </p:nvSpPr>
            <p:spPr>
              <a:xfrm>
                <a:off x="3079258" y="2590800"/>
                <a:ext cx="3370923" cy="492251"/>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𝑖𝑖</m:t>
                        </m:r>
                      </m:sub>
                    </m:sSub>
                  </m:oMath>
                </a14:m>
                <a:r>
                  <a:rPr lang="en-US" sz="2000" dirty="0"/>
                  <a:t>=</a:t>
                </a:r>
                <a14:m>
                  <m:oMath xmlns:m="http://schemas.openxmlformats.org/officeDocument/2006/math">
                    <m:f>
                      <m:fPr>
                        <m:ctrlPr>
                          <a:rPr lang="en-US" sz="2000" i="1" dirty="0"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𝜆</m:t>
                            </m:r>
                          </m:e>
                          <m:sub>
                            <m:r>
                              <a:rPr lang="en-US" sz="2000" i="1">
                                <a:latin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𝑖</m:t>
                            </m:r>
                          </m:sub>
                        </m:sSub>
                      </m:den>
                    </m:f>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2∗</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−7</m:t>
                        </m:r>
                      </m:sup>
                    </m:sSup>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oMath>
                </a14:m>
                <a:r>
                  <a:rPr lang="en-US" sz="2000" dirty="0"/>
                  <a:t>  H/M</a:t>
                </a:r>
              </a:p>
            </p:txBody>
          </p:sp>
        </mc:Choice>
        <mc:Fallback xmlns="">
          <p:sp>
            <p:nvSpPr>
              <p:cNvPr id="6" name="TextBox 8">
                <a:extLst>
                  <a:ext uri="{FF2B5EF4-FFF2-40B4-BE49-F238E27FC236}">
                    <a16:creationId xmlns:a16="http://schemas.microsoft.com/office/drawing/2014/main" id="{CF8D8CF9-4FDD-4902-8942-4B67394D60B6}"/>
                  </a:ext>
                </a:extLst>
              </p:cNvPr>
              <p:cNvSpPr txBox="1">
                <a:spLocks noRot="1" noChangeAspect="1" noMove="1" noResize="1" noEditPoints="1" noAdjustHandles="1" noChangeArrowheads="1" noChangeShapeType="1" noTextEdit="1"/>
              </p:cNvSpPr>
              <p:nvPr/>
            </p:nvSpPr>
            <p:spPr>
              <a:xfrm>
                <a:off x="3079258" y="2590800"/>
                <a:ext cx="3370923" cy="492251"/>
              </a:xfrm>
              <a:prstGeom prst="rect">
                <a:avLst/>
              </a:prstGeom>
              <a:blipFill>
                <a:blip r:embed="rId2"/>
                <a:stretch>
                  <a:fillRect t="-1235" r="-3617"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13">
                <a:extLst>
                  <a:ext uri="{FF2B5EF4-FFF2-40B4-BE49-F238E27FC236}">
                    <a16:creationId xmlns:a16="http://schemas.microsoft.com/office/drawing/2014/main" id="{C8503380-7D12-426F-B35F-F31B37141661}"/>
                  </a:ext>
                </a:extLst>
              </p:cNvPr>
              <p:cNvSpPr txBox="1"/>
              <p:nvPr/>
            </p:nvSpPr>
            <p:spPr>
              <a:xfrm>
                <a:off x="3079258" y="3143307"/>
                <a:ext cx="3308406" cy="490391"/>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𝑖𝑛</m:t>
                        </m:r>
                      </m:sub>
                    </m:sSub>
                  </m:oMath>
                </a14:m>
                <a:r>
                  <a:rPr lang="en-US" sz="2000" dirty="0"/>
                  <a:t>=</a:t>
                </a:r>
                <a14:m>
                  <m:oMath xmlns:m="http://schemas.openxmlformats.org/officeDocument/2006/math">
                    <m:f>
                      <m:fPr>
                        <m:ctrlPr>
                          <a:rPr lang="en-US" sz="2000" i="1" dirty="0"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𝜆</m:t>
                            </m:r>
                          </m:e>
                          <m:sub>
                            <m:r>
                              <a:rPr lang="en-US" sz="2000" i="1">
                                <a:latin typeface="Cambria Math" panose="02040503050406030204" pitchFamily="18" charset="0"/>
                              </a:rPr>
                              <m:t>𝑖</m:t>
                            </m:r>
                            <m:r>
                              <a:rPr lang="en-US" sz="2000" b="0" i="1" smtClean="0">
                                <a:latin typeface="Cambria Math" panose="02040503050406030204" pitchFamily="18" charset="0"/>
                              </a:rPr>
                              <m:t>𝑛</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𝑛</m:t>
                            </m:r>
                          </m:sub>
                        </m:sSub>
                      </m:den>
                    </m:f>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2∗</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−7</m:t>
                        </m:r>
                      </m:sup>
                    </m:sSup>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rPr>
                                  <m:t>𝑛</m:t>
                                </m:r>
                              </m:sub>
                            </m:sSub>
                          </m:den>
                        </m:f>
                      </m:e>
                    </m:func>
                  </m:oMath>
                </a14:m>
                <a:r>
                  <a:rPr lang="en-US" sz="2000" dirty="0"/>
                  <a:t>  H/M</a:t>
                </a:r>
              </a:p>
            </p:txBody>
          </p:sp>
        </mc:Choice>
        <mc:Fallback xmlns="">
          <p:sp>
            <p:nvSpPr>
              <p:cNvPr id="7" name="TextBox 13">
                <a:extLst>
                  <a:ext uri="{FF2B5EF4-FFF2-40B4-BE49-F238E27FC236}">
                    <a16:creationId xmlns:a16="http://schemas.microsoft.com/office/drawing/2014/main" id="{C8503380-7D12-426F-B35F-F31B37141661}"/>
                  </a:ext>
                </a:extLst>
              </p:cNvPr>
              <p:cNvSpPr txBox="1">
                <a:spLocks noRot="1" noChangeAspect="1" noMove="1" noResize="1" noEditPoints="1" noAdjustHandles="1" noChangeArrowheads="1" noChangeShapeType="1" noTextEdit="1"/>
              </p:cNvSpPr>
              <p:nvPr/>
            </p:nvSpPr>
            <p:spPr>
              <a:xfrm>
                <a:off x="3079258" y="3143307"/>
                <a:ext cx="3308406" cy="490391"/>
              </a:xfrm>
              <a:prstGeom prst="rect">
                <a:avLst/>
              </a:prstGeom>
              <a:blipFill>
                <a:blip r:embed="rId3"/>
                <a:stretch>
                  <a:fillRect t="-1250" r="-3683" b="-8750"/>
                </a:stretch>
              </a:blipFill>
            </p:spPr>
            <p:txBody>
              <a:bodyPr/>
              <a:lstStyle/>
              <a:p>
                <a:r>
                  <a:rPr lang="en-US">
                    <a:noFill/>
                  </a:rPr>
                  <a:t> </a:t>
                </a:r>
              </a:p>
            </p:txBody>
          </p:sp>
        </mc:Fallback>
      </mc:AlternateContent>
      <p:sp>
        <p:nvSpPr>
          <p:cNvPr id="8" name="TextBox 10">
            <a:extLst>
              <a:ext uri="{FF2B5EF4-FFF2-40B4-BE49-F238E27FC236}">
                <a16:creationId xmlns:a16="http://schemas.microsoft.com/office/drawing/2014/main" id="{075924E6-D842-456B-9F22-2E7A2C054202}"/>
              </a:ext>
            </a:extLst>
          </p:cNvPr>
          <p:cNvSpPr txBox="1"/>
          <p:nvPr/>
        </p:nvSpPr>
        <p:spPr>
          <a:xfrm>
            <a:off x="7543800" y="2678668"/>
            <a:ext cx="442750" cy="369332"/>
          </a:xfrm>
          <a:prstGeom prst="rect">
            <a:avLst/>
          </a:prstGeom>
          <a:noFill/>
        </p:spPr>
        <p:txBody>
          <a:bodyPr wrap="none" rtlCol="0">
            <a:spAutoFit/>
          </a:bodyPr>
          <a:lstStyle/>
          <a:p>
            <a:r>
              <a:rPr lang="en-US" dirty="0"/>
              <a:t>(3)</a:t>
            </a:r>
          </a:p>
        </p:txBody>
      </p:sp>
      <p:sp>
        <p:nvSpPr>
          <p:cNvPr id="9" name="TextBox 14">
            <a:extLst>
              <a:ext uri="{FF2B5EF4-FFF2-40B4-BE49-F238E27FC236}">
                <a16:creationId xmlns:a16="http://schemas.microsoft.com/office/drawing/2014/main" id="{223F9673-B6BC-4E55-880A-25DE66D8A8E7}"/>
              </a:ext>
            </a:extLst>
          </p:cNvPr>
          <p:cNvSpPr txBox="1"/>
          <p:nvPr/>
        </p:nvSpPr>
        <p:spPr>
          <a:xfrm>
            <a:off x="7543800" y="3124200"/>
            <a:ext cx="442750" cy="369332"/>
          </a:xfrm>
          <a:prstGeom prst="rect">
            <a:avLst/>
          </a:prstGeom>
          <a:noFill/>
        </p:spPr>
        <p:txBody>
          <a:bodyPr wrap="none" rtlCol="0">
            <a:spAutoFit/>
          </a:bodyPr>
          <a:lstStyle/>
          <a:p>
            <a:r>
              <a:rPr lang="en-US" dirty="0"/>
              <a:t>(4)</a:t>
            </a:r>
          </a:p>
        </p:txBody>
      </p:sp>
      <mc:AlternateContent xmlns:mc="http://schemas.openxmlformats.org/markup-compatibility/2006" xmlns:a14="http://schemas.microsoft.com/office/drawing/2010/main">
        <mc:Choice Requires="a14">
          <p:sp>
            <p:nvSpPr>
              <p:cNvPr id="10" name="TextBox 5">
                <a:extLst>
                  <a:ext uri="{FF2B5EF4-FFF2-40B4-BE49-F238E27FC236}">
                    <a16:creationId xmlns:a16="http://schemas.microsoft.com/office/drawing/2014/main" id="{95E0397E-0FD7-473F-BA04-F252F2FD67E0}"/>
                  </a:ext>
                </a:extLst>
              </p:cNvPr>
              <p:cNvSpPr txBox="1"/>
              <p:nvPr/>
            </p:nvSpPr>
            <p:spPr>
              <a:xfrm>
                <a:off x="2975292" y="4378451"/>
                <a:ext cx="4027577"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en-US" sz="2000" b="0" i="1" smtClean="0">
                              <a:latin typeface="Cambria Math" panose="02040503050406030204" pitchFamily="18" charset="0"/>
                            </a:rPr>
                          </m:ctrlPr>
                        </m:ba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𝑖𝑖</m:t>
                              </m:r>
                            </m:sub>
                          </m:sSub>
                        </m:e>
                      </m:bar>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𝑟</m:t>
                          </m:r>
                        </m:e>
                        <m:sub>
                          <m:r>
                            <a:rPr lang="en-US" sz="2000" i="1">
                              <a:latin typeface="Cambria Math" panose="02040503050406030204" pitchFamily="18" charset="0"/>
                            </a:rPr>
                            <m:t>𝑖</m:t>
                          </m:r>
                        </m:sub>
                      </m:sSub>
                      <m:r>
                        <m:rPr>
                          <m:nor/>
                        </m:rPr>
                        <a:rPr lang="en-US" sz="2000" dirty="0">
                          <a:ea typeface="Cambria Math" panose="02040503050406030204" pitchFamily="18" charset="0"/>
                        </a:rPr>
                        <m:t>+</m:t>
                      </m:r>
                      <m:r>
                        <a:rPr lang="en-US" sz="2000" i="1">
                          <a:latin typeface="Cambria Math" panose="02040503050406030204" pitchFamily="18" charset="0"/>
                        </a:rPr>
                        <m:t>𝑗</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m:rPr>
                          <m:nor/>
                        </m:rPr>
                        <a:rPr lang="en-US" sz="2000" dirty="0"/>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10" name="TextBox 5">
                <a:extLst>
                  <a:ext uri="{FF2B5EF4-FFF2-40B4-BE49-F238E27FC236}">
                    <a16:creationId xmlns:a16="http://schemas.microsoft.com/office/drawing/2014/main" id="{95E0397E-0FD7-473F-BA04-F252F2FD67E0}"/>
                  </a:ext>
                </a:extLst>
              </p:cNvPr>
              <p:cNvSpPr txBox="1">
                <a:spLocks noRot="1" noChangeAspect="1" noMove="1" noResize="1" noEditPoints="1" noAdjustHandles="1" noChangeArrowheads="1" noChangeShapeType="1" noTextEdit="1"/>
              </p:cNvSpPr>
              <p:nvPr/>
            </p:nvSpPr>
            <p:spPr>
              <a:xfrm>
                <a:off x="2975292" y="4378451"/>
                <a:ext cx="4027577" cy="63017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1">
                <a:extLst>
                  <a:ext uri="{FF2B5EF4-FFF2-40B4-BE49-F238E27FC236}">
                    <a16:creationId xmlns:a16="http://schemas.microsoft.com/office/drawing/2014/main" id="{07B8DA9F-C1F3-4D7D-B257-B6102BF2356D}"/>
                  </a:ext>
                </a:extLst>
              </p:cNvPr>
              <p:cNvSpPr txBox="1"/>
              <p:nvPr/>
            </p:nvSpPr>
            <p:spPr>
              <a:xfrm>
                <a:off x="3304035" y="4939749"/>
                <a:ext cx="3370090"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en-US" sz="2000" i="1" smtClean="0">
                              <a:latin typeface="Cambria Math" panose="02040503050406030204" pitchFamily="18" charset="0"/>
                            </a:rPr>
                          </m:ctrlPr>
                        </m:ba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bar>
                      <m:r>
                        <a:rPr lang="en-US" sz="2000" b="0" i="1" smtClean="0">
                          <a:latin typeface="Cambria Math" panose="02040503050406030204" pitchFamily="18" charset="0"/>
                        </a:rPr>
                        <m:t>=</m:t>
                      </m:r>
                      <m:r>
                        <a:rPr lang="en-US" sz="2000" b="0" i="1" smtClean="0">
                          <a:latin typeface="Cambria Math" panose="02040503050406030204" pitchFamily="18" charset="0"/>
                        </a:rPr>
                        <m:t>𝑗</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m:rPr>
                          <m:nor/>
                        </m:rPr>
                        <a:rPr lang="en-US" sz="2000" dirty="0"/>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11" name="TextBox 11">
                <a:extLst>
                  <a:ext uri="{FF2B5EF4-FFF2-40B4-BE49-F238E27FC236}">
                    <a16:creationId xmlns:a16="http://schemas.microsoft.com/office/drawing/2014/main" id="{07B8DA9F-C1F3-4D7D-B257-B6102BF2356D}"/>
                  </a:ext>
                </a:extLst>
              </p:cNvPr>
              <p:cNvSpPr txBox="1">
                <a:spLocks noRot="1" noChangeAspect="1" noMove="1" noResize="1" noEditPoints="1" noAdjustHandles="1" noChangeArrowheads="1" noChangeShapeType="1" noTextEdit="1"/>
              </p:cNvSpPr>
              <p:nvPr/>
            </p:nvSpPr>
            <p:spPr>
              <a:xfrm>
                <a:off x="3304035" y="4939749"/>
                <a:ext cx="3370090" cy="664990"/>
              </a:xfrm>
              <a:prstGeom prst="rect">
                <a:avLst/>
              </a:prstGeom>
              <a:blipFill>
                <a:blip r:embed="rId5"/>
                <a:stretch>
                  <a:fillRect b="-917"/>
                </a:stretch>
              </a:blipFill>
            </p:spPr>
            <p:txBody>
              <a:bodyPr/>
              <a:lstStyle/>
              <a:p>
                <a:r>
                  <a:rPr lang="en-US">
                    <a:noFill/>
                  </a:rPr>
                  <a:t> </a:t>
                </a:r>
              </a:p>
            </p:txBody>
          </p:sp>
        </mc:Fallback>
      </mc:AlternateContent>
      <p:sp>
        <p:nvSpPr>
          <p:cNvPr id="12" name="Rectangle 2">
            <a:extLst>
              <a:ext uri="{FF2B5EF4-FFF2-40B4-BE49-F238E27FC236}">
                <a16:creationId xmlns:a16="http://schemas.microsoft.com/office/drawing/2014/main" id="{0ED1B102-1A3B-4669-B138-9AF8BF51EEF6}"/>
              </a:ext>
            </a:extLst>
          </p:cNvPr>
          <p:cNvSpPr/>
          <p:nvPr/>
        </p:nvSpPr>
        <p:spPr>
          <a:xfrm>
            <a:off x="609600" y="5484720"/>
            <a:ext cx="8153400" cy="646331"/>
          </a:xfrm>
          <a:prstGeom prst="rect">
            <a:avLst/>
          </a:prstGeom>
        </p:spPr>
        <p:txBody>
          <a:bodyPr wrap="square">
            <a:spAutoFit/>
          </a:bodyPr>
          <a:lstStyle/>
          <a:p>
            <a:r>
              <a:rPr lang="en-US" sz="1800" dirty="0"/>
              <a:t>However, this is not enough, as we also have to take into account the ground return path for the unbalanced currents.</a:t>
            </a:r>
          </a:p>
        </p:txBody>
      </p:sp>
      <p:sp>
        <p:nvSpPr>
          <p:cNvPr id="13" name="TextBox 6">
            <a:extLst>
              <a:ext uri="{FF2B5EF4-FFF2-40B4-BE49-F238E27FC236}">
                <a16:creationId xmlns:a16="http://schemas.microsoft.com/office/drawing/2014/main" id="{AE2E4416-3977-4102-8263-DC59D8640D5C}"/>
              </a:ext>
            </a:extLst>
          </p:cNvPr>
          <p:cNvSpPr txBox="1"/>
          <p:nvPr/>
        </p:nvSpPr>
        <p:spPr>
          <a:xfrm>
            <a:off x="7543800" y="4431268"/>
            <a:ext cx="442750" cy="369332"/>
          </a:xfrm>
          <a:prstGeom prst="rect">
            <a:avLst/>
          </a:prstGeom>
          <a:noFill/>
        </p:spPr>
        <p:txBody>
          <a:bodyPr wrap="none" rtlCol="0">
            <a:spAutoFit/>
          </a:bodyPr>
          <a:lstStyle/>
          <a:p>
            <a:r>
              <a:rPr lang="en-US" dirty="0"/>
              <a:t>(9)</a:t>
            </a:r>
          </a:p>
        </p:txBody>
      </p:sp>
      <p:sp>
        <p:nvSpPr>
          <p:cNvPr id="14" name="TextBox 12">
            <a:extLst>
              <a:ext uri="{FF2B5EF4-FFF2-40B4-BE49-F238E27FC236}">
                <a16:creationId xmlns:a16="http://schemas.microsoft.com/office/drawing/2014/main" id="{FF246C3A-03C6-4631-85FC-ABAC15689A27}"/>
              </a:ext>
            </a:extLst>
          </p:cNvPr>
          <p:cNvSpPr txBox="1"/>
          <p:nvPr/>
        </p:nvSpPr>
        <p:spPr>
          <a:xfrm>
            <a:off x="7438678" y="5058290"/>
            <a:ext cx="559769" cy="369332"/>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385224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Untransposed</a:t>
            </a:r>
            <a:r>
              <a:rPr lang="en-US" sz="3200" dirty="0"/>
              <a:t> Distribution Lines</a:t>
            </a:r>
            <a:br>
              <a:rPr lang="en-US" sz="3200" dirty="0"/>
            </a:br>
            <a:endParaRPr lang="en-US" sz="3200" dirty="0"/>
          </a:p>
        </p:txBody>
      </p:sp>
      <p:sp>
        <p:nvSpPr>
          <p:cNvPr id="3" name="Content Placeholder 2"/>
          <p:cNvSpPr>
            <a:spLocks noGrp="1"/>
          </p:cNvSpPr>
          <p:nvPr>
            <p:ph idx="1"/>
          </p:nvPr>
        </p:nvSpPr>
        <p:spPr>
          <a:xfrm>
            <a:off x="152400" y="914400"/>
            <a:ext cx="8763000" cy="4114800"/>
          </a:xfrm>
        </p:spPr>
        <p:txBody>
          <a:bodyPr/>
          <a:lstStyle/>
          <a:p>
            <a:pPr algn="just">
              <a:buClrTx/>
              <a:buFont typeface="Arial" panose="020B0604020202020204" pitchFamily="34" charset="0"/>
              <a:buChar char="•"/>
            </a:pPr>
            <a:r>
              <a:rPr lang="en-US" sz="1900" dirty="0">
                <a:solidFill>
                  <a:srgbClr val="000000"/>
                </a:solidFill>
                <a:latin typeface="Times"/>
                <a:cs typeface="Times"/>
              </a:rPr>
              <a:t>In 1926, John Carson published a paper where he developed a set of equations for computing the self- and mutual impedances of lines taking into account the return path of current through ground [1]. </a:t>
            </a:r>
          </a:p>
          <a:p>
            <a:pPr algn="just">
              <a:buClrTx/>
              <a:buFont typeface="Arial" panose="020B0604020202020204" pitchFamily="34" charset="0"/>
              <a:buChar char="•"/>
            </a:pPr>
            <a:r>
              <a:rPr lang="en-US" sz="1900" dirty="0">
                <a:solidFill>
                  <a:srgbClr val="000000"/>
                </a:solidFill>
                <a:latin typeface="Times"/>
                <a:cs typeface="Times"/>
              </a:rPr>
              <a:t>Carson's approach was to represent a line with the conductors connected to a source at one end and grounded at the remote end. </a:t>
            </a:r>
          </a:p>
          <a:p>
            <a:pPr algn="just">
              <a:buClrTx/>
              <a:buFont typeface="Arial" panose="020B0604020202020204" pitchFamily="34" charset="0"/>
              <a:buChar char="•"/>
            </a:pPr>
            <a:r>
              <a:rPr lang="en-US" sz="1900" dirty="0">
                <a:solidFill>
                  <a:srgbClr val="000000"/>
                </a:solidFill>
                <a:latin typeface="Times"/>
                <a:cs typeface="Times"/>
              </a:rPr>
              <a:t>Fig.2 illustrates a line consisting of two conductors (</a:t>
            </a:r>
            <a:r>
              <a:rPr lang="en-US" sz="1900" i="1" dirty="0" err="1">
                <a:solidFill>
                  <a:srgbClr val="000000"/>
                </a:solidFill>
                <a:latin typeface="Times"/>
                <a:cs typeface="Times"/>
              </a:rPr>
              <a:t>i</a:t>
            </a:r>
            <a:r>
              <a:rPr lang="en-US" sz="1900" dirty="0">
                <a:solidFill>
                  <a:srgbClr val="000000"/>
                </a:solidFill>
                <a:latin typeface="Times"/>
                <a:cs typeface="Times"/>
              </a:rPr>
              <a:t> and </a:t>
            </a:r>
            <a:r>
              <a:rPr lang="en-US" sz="1900" i="1" dirty="0">
                <a:solidFill>
                  <a:srgbClr val="000000"/>
                </a:solidFill>
                <a:latin typeface="Times"/>
                <a:cs typeface="Times"/>
              </a:rPr>
              <a:t>j</a:t>
            </a:r>
            <a:r>
              <a:rPr lang="en-US" sz="1900" dirty="0">
                <a:solidFill>
                  <a:srgbClr val="000000"/>
                </a:solidFill>
                <a:latin typeface="Times"/>
                <a:cs typeface="Times"/>
              </a:rPr>
              <a:t>) carrying currents (</a:t>
            </a:r>
            <a:r>
              <a:rPr lang="en-US" sz="1900" i="1" dirty="0">
                <a:solidFill>
                  <a:srgbClr val="000000"/>
                </a:solidFill>
                <a:latin typeface="Times"/>
                <a:cs typeface="Times"/>
              </a:rPr>
              <a:t>I</a:t>
            </a:r>
            <a:r>
              <a:rPr lang="en-US" sz="1900" i="1" baseline="-25000" dirty="0">
                <a:solidFill>
                  <a:srgbClr val="000000"/>
                </a:solidFill>
                <a:latin typeface="Times"/>
                <a:cs typeface="Times"/>
              </a:rPr>
              <a:t>i</a:t>
            </a:r>
            <a:r>
              <a:rPr lang="en-US" sz="1900" dirty="0">
                <a:solidFill>
                  <a:srgbClr val="000000"/>
                </a:solidFill>
                <a:latin typeface="Times"/>
                <a:cs typeface="Times"/>
              </a:rPr>
              <a:t> and </a:t>
            </a:r>
            <a:r>
              <a:rPr lang="en-US" sz="1900" i="1" dirty="0" err="1">
                <a:solidFill>
                  <a:srgbClr val="000000"/>
                </a:solidFill>
                <a:latin typeface="Times"/>
                <a:cs typeface="Times"/>
              </a:rPr>
              <a:t>I</a:t>
            </a:r>
            <a:r>
              <a:rPr lang="en-US" sz="1900" i="1" baseline="-25000" dirty="0" err="1">
                <a:solidFill>
                  <a:srgbClr val="000000"/>
                </a:solidFill>
                <a:latin typeface="Times"/>
                <a:cs typeface="Times"/>
              </a:rPr>
              <a:t>j</a:t>
            </a:r>
            <a:r>
              <a:rPr lang="en-US" sz="1900" dirty="0">
                <a:solidFill>
                  <a:srgbClr val="000000"/>
                </a:solidFill>
                <a:latin typeface="Times"/>
                <a:cs typeface="Times"/>
              </a:rPr>
              <a:t>) with the remote ends of the conductors tied to ground. </a:t>
            </a:r>
            <a:r>
              <a:rPr lang="en-US" sz="1900" dirty="0">
                <a:solidFill>
                  <a:srgbClr val="FF0000"/>
                </a:solidFill>
                <a:latin typeface="Times"/>
                <a:cs typeface="Times"/>
              </a:rPr>
              <a:t>A fictitious “dirt” conductor</a:t>
            </a:r>
            <a:r>
              <a:rPr lang="en-US" sz="1900" dirty="0">
                <a:solidFill>
                  <a:srgbClr val="000000"/>
                </a:solidFill>
                <a:latin typeface="Times"/>
                <a:cs typeface="Times"/>
              </a:rPr>
              <a:t> carrying current </a:t>
            </a:r>
            <a:r>
              <a:rPr lang="en-US" sz="1900" i="1" dirty="0">
                <a:solidFill>
                  <a:srgbClr val="000000"/>
                </a:solidFill>
                <a:latin typeface="Times"/>
                <a:cs typeface="Times"/>
              </a:rPr>
              <a:t>I</a:t>
            </a:r>
            <a:r>
              <a:rPr lang="en-US" sz="1900" i="1" baseline="-25000" dirty="0">
                <a:solidFill>
                  <a:srgbClr val="000000"/>
                </a:solidFill>
                <a:latin typeface="Times"/>
                <a:cs typeface="Times"/>
              </a:rPr>
              <a:t>d</a:t>
            </a:r>
            <a:r>
              <a:rPr lang="en-US" sz="1900" dirty="0">
                <a:solidFill>
                  <a:srgbClr val="000000"/>
                </a:solidFill>
                <a:latin typeface="Times"/>
                <a:cs typeface="Times"/>
              </a:rPr>
              <a:t> is used to represent the return path for the currents.</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6" name="Picture 5"/>
          <p:cNvPicPr>
            <a:picLocks noChangeAspect="1"/>
          </p:cNvPicPr>
          <p:nvPr/>
        </p:nvPicPr>
        <p:blipFill>
          <a:blip r:embed="rId2"/>
          <a:stretch>
            <a:fillRect/>
          </a:stretch>
        </p:blipFill>
        <p:spPr>
          <a:xfrm>
            <a:off x="1981201" y="3429000"/>
            <a:ext cx="5029200" cy="2108749"/>
          </a:xfrm>
          <a:prstGeom prst="rect">
            <a:avLst/>
          </a:prstGeom>
        </p:spPr>
      </p:pic>
      <p:sp>
        <p:nvSpPr>
          <p:cNvPr id="7" name="TextBox 6"/>
          <p:cNvSpPr txBox="1"/>
          <p:nvPr/>
        </p:nvSpPr>
        <p:spPr>
          <a:xfrm>
            <a:off x="1752600" y="5410200"/>
            <a:ext cx="5374547" cy="338554"/>
          </a:xfrm>
          <a:prstGeom prst="rect">
            <a:avLst/>
          </a:prstGeom>
          <a:noFill/>
        </p:spPr>
        <p:txBody>
          <a:bodyPr wrap="square" rtlCol="0">
            <a:spAutoFit/>
          </a:bodyPr>
          <a:lstStyle/>
          <a:p>
            <a:pPr algn="ctr"/>
            <a:r>
              <a:rPr lang="en-US" sz="1600" dirty="0"/>
              <a:t>Fig.2 Two conductors with dirt return path</a:t>
            </a:r>
          </a:p>
        </p:txBody>
      </p:sp>
      <p:sp>
        <p:nvSpPr>
          <p:cNvPr id="8" name="Rectangle 7"/>
          <p:cNvSpPr/>
          <p:nvPr/>
        </p:nvSpPr>
        <p:spPr>
          <a:xfrm>
            <a:off x="-76200" y="5715000"/>
            <a:ext cx="8991600" cy="307777"/>
          </a:xfrm>
          <a:prstGeom prst="rect">
            <a:avLst/>
          </a:prstGeom>
        </p:spPr>
        <p:txBody>
          <a:bodyPr wrap="square">
            <a:spAutoFit/>
          </a:bodyPr>
          <a:lstStyle/>
          <a:p>
            <a:r>
              <a:rPr lang="en-US" sz="1400" dirty="0">
                <a:solidFill>
                  <a:srgbClr val="000000"/>
                </a:solidFill>
              </a:rPr>
              <a:t>[1] Carson, J.R., Wave propagation in overhead wires with ground return, </a:t>
            </a:r>
            <a:r>
              <a:rPr lang="en-US" sz="1400" i="1" dirty="0">
                <a:solidFill>
                  <a:srgbClr val="000000"/>
                </a:solidFill>
              </a:rPr>
              <a:t>Bell System Technical Journal</a:t>
            </a:r>
            <a:r>
              <a:rPr lang="en-US" sz="1400" dirty="0">
                <a:solidFill>
                  <a:srgbClr val="000000"/>
                </a:solidFill>
              </a:rPr>
              <a:t>, 5, 539, 1926.</a:t>
            </a:r>
            <a:endParaRPr lang="en-US" sz="1400" dirty="0">
              <a:solidFill>
                <a:srgbClr val="000000"/>
              </a:solidFill>
              <a:effectLst/>
            </a:endParaRPr>
          </a:p>
        </p:txBody>
      </p:sp>
    </p:spTree>
    <p:extLst>
      <p:ext uri="{BB962C8B-B14F-4D97-AF65-F5344CB8AC3E}">
        <p14:creationId xmlns:p14="http://schemas.microsoft.com/office/powerpoint/2010/main" val="209721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838200"/>
          </a:xfrm>
        </p:spPr>
        <p:txBody>
          <a:bodyPr/>
          <a:lstStyle/>
          <a:p>
            <a:r>
              <a:rPr lang="en-US" sz="3200" dirty="0" err="1"/>
              <a:t>Untransposed</a:t>
            </a:r>
            <a:r>
              <a:rPr lang="en-US" sz="3200" dirty="0"/>
              <a:t> Distribution Lines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14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990600"/>
            <a:ext cx="8796339" cy="707886"/>
          </a:xfrm>
          <a:prstGeom prst="rect">
            <a:avLst/>
          </a:prstGeom>
        </p:spPr>
        <p:txBody>
          <a:bodyPr wrap="square">
            <a:spAutoFit/>
          </a:bodyPr>
          <a:lstStyle/>
          <a:p>
            <a:pPr algn="just"/>
            <a:r>
              <a:rPr lang="en-US" sz="2000" dirty="0">
                <a:solidFill>
                  <a:srgbClr val="000000"/>
                </a:solidFill>
              </a:rPr>
              <a:t>In Fig.2, Kirchhoff's voltage law (KVL) is used to write the equation for the voltage between conductor </a:t>
            </a:r>
            <a:r>
              <a:rPr lang="en-US" sz="2000" i="1" dirty="0" err="1">
                <a:solidFill>
                  <a:srgbClr val="000000"/>
                </a:solidFill>
              </a:rPr>
              <a:t>i</a:t>
            </a:r>
            <a:r>
              <a:rPr lang="en-US" sz="2000" dirty="0">
                <a:solidFill>
                  <a:srgbClr val="000000"/>
                </a:solidFill>
              </a:rPr>
              <a:t> and ground:</a:t>
            </a:r>
            <a:endParaRPr lang="en-US" sz="2000" dirty="0">
              <a:solidFill>
                <a:srgbClr val="000000"/>
              </a:solidFill>
              <a:effectLst/>
            </a:endParaRPr>
          </a:p>
        </p:txBody>
      </p:sp>
      <p:sp>
        <p:nvSpPr>
          <p:cNvPr id="7" name="Rectangle 6"/>
          <p:cNvSpPr/>
          <p:nvPr/>
        </p:nvSpPr>
        <p:spPr>
          <a:xfrm>
            <a:off x="228600" y="2209800"/>
            <a:ext cx="4572000" cy="400110"/>
          </a:xfrm>
          <a:prstGeom prst="rect">
            <a:avLst/>
          </a:prstGeom>
        </p:spPr>
        <p:txBody>
          <a:bodyPr>
            <a:spAutoFit/>
          </a:bodyPr>
          <a:lstStyle/>
          <a:p>
            <a:r>
              <a:rPr lang="en-US" sz="2000" dirty="0">
                <a:solidFill>
                  <a:srgbClr val="000000"/>
                </a:solidFill>
              </a:rPr>
              <a:t>Collect terms in Equation (11):</a:t>
            </a:r>
            <a:endParaRPr lang="en-US" sz="2000" dirty="0">
              <a:solidFill>
                <a:srgbClr val="000000"/>
              </a:solidFill>
              <a:effectLst/>
            </a:endParaRPr>
          </a:p>
        </p:txBody>
      </p:sp>
      <p:pic>
        <p:nvPicPr>
          <p:cNvPr id="8" name="Picture 7"/>
          <p:cNvPicPr>
            <a:picLocks noChangeAspect="1"/>
          </p:cNvPicPr>
          <p:nvPr/>
        </p:nvPicPr>
        <p:blipFill>
          <a:blip r:embed="rId2"/>
          <a:stretch>
            <a:fillRect/>
          </a:stretch>
        </p:blipFill>
        <p:spPr>
          <a:xfrm>
            <a:off x="1431107" y="3213413"/>
            <a:ext cx="6161381" cy="2583475"/>
          </a:xfrm>
          <a:prstGeom prst="rect">
            <a:avLst/>
          </a:prstGeom>
        </p:spPr>
      </p:pic>
      <p:sp>
        <p:nvSpPr>
          <p:cNvPr id="9" name="TextBox 8"/>
          <p:cNvSpPr txBox="1"/>
          <p:nvPr/>
        </p:nvSpPr>
        <p:spPr>
          <a:xfrm>
            <a:off x="1447800" y="5715000"/>
            <a:ext cx="5374547" cy="369332"/>
          </a:xfrm>
          <a:prstGeom prst="rect">
            <a:avLst/>
          </a:prstGeom>
          <a:noFill/>
        </p:spPr>
        <p:txBody>
          <a:bodyPr wrap="square" rtlCol="0">
            <a:spAutoFit/>
          </a:bodyPr>
          <a:lstStyle/>
          <a:p>
            <a:pPr algn="ctr"/>
            <a:r>
              <a:rPr lang="en-US" sz="1800" dirty="0"/>
              <a:t>Fig.2 Two conductors with dirt return path</a:t>
            </a:r>
          </a:p>
        </p:txBody>
      </p:sp>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A1B68988-353E-4580-8EF8-85BF21689EFB}"/>
                  </a:ext>
                </a:extLst>
              </p:cNvPr>
              <p:cNvSpPr txBox="1"/>
              <p:nvPr/>
            </p:nvSpPr>
            <p:spPr>
              <a:xfrm>
                <a:off x="513073" y="1754440"/>
                <a:ext cx="8319200"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𝑖</m:t>
                          </m:r>
                          <m:r>
                            <a:rPr lang="en-US" sz="2400" b="0" i="1" smtClean="0">
                              <a:latin typeface="Cambria Math" panose="02040503050406030204" pitchFamily="18" charset="0"/>
                            </a:rPr>
                            <m:t>𝑔</m:t>
                          </m:r>
                        </m:sub>
                      </m:sSub>
                      <m:r>
                        <a:rPr lang="en-US" sz="2400" b="0" i="1" smtClean="0">
                          <a:latin typeface="Cambria Math" panose="02040503050406030204" pitchFamily="18" charset="0"/>
                        </a:rPr>
                        <m:t>=</m:t>
                      </m:r>
                      <m:bar>
                        <m:barPr>
                          <m:pos m:val="top"/>
                          <m:ctrlPr>
                            <a:rPr lang="en-US" sz="2400" b="0" i="1" smtClean="0">
                              <a:latin typeface="Cambria Math" panose="02040503050406030204" pitchFamily="18" charset="0"/>
                            </a:rPr>
                          </m:ctrlPr>
                        </m:bar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𝑧</m:t>
                              </m:r>
                            </m:e>
                            <m:sub>
                              <m:r>
                                <a:rPr lang="en-US" sz="2400" i="1">
                                  <a:latin typeface="Cambria Math" panose="02040503050406030204" pitchFamily="18" charset="0"/>
                                </a:rPr>
                                <m:t>𝑖𝑖</m:t>
                              </m:r>
                            </m:sub>
                          </m:sSub>
                        </m:e>
                      </m:ba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𝐼</m:t>
                          </m:r>
                        </m:e>
                        <m:sub>
                          <m:r>
                            <a:rPr lang="en-US" sz="2400" i="1">
                              <a:latin typeface="Cambria Math" panose="02040503050406030204" pitchFamily="18" charset="0"/>
                            </a:rPr>
                            <m:t>𝑖</m:t>
                          </m:r>
                        </m:sub>
                      </m:sSub>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𝑑</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𝑑</m:t>
                          </m:r>
                        </m:sub>
                      </m:sSub>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𝑑𝑑</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𝑑</m:t>
                          </m:r>
                        </m:sub>
                      </m:sSub>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𝑑𝑖</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𝑑𝑗</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oMath>
                  </m:oMathPara>
                </a14:m>
                <a:endParaRPr lang="en-US" sz="2400" dirty="0"/>
              </a:p>
            </p:txBody>
          </p:sp>
        </mc:Choice>
        <mc:Fallback xmlns="">
          <p:sp>
            <p:nvSpPr>
              <p:cNvPr id="10" name="TextBox 11">
                <a:extLst>
                  <a:ext uri="{FF2B5EF4-FFF2-40B4-BE49-F238E27FC236}">
                    <a16:creationId xmlns:a16="http://schemas.microsoft.com/office/drawing/2014/main" id="{A1B68988-353E-4580-8EF8-85BF21689EFB}"/>
                  </a:ext>
                </a:extLst>
              </p:cNvPr>
              <p:cNvSpPr txBox="1">
                <a:spLocks noRot="1" noChangeAspect="1" noMove="1" noResize="1" noEditPoints="1" noAdjustHandles="1" noChangeArrowheads="1" noChangeShapeType="1" noTextEdit="1"/>
              </p:cNvSpPr>
              <p:nvPr/>
            </p:nvSpPr>
            <p:spPr>
              <a:xfrm>
                <a:off x="513073" y="1754440"/>
                <a:ext cx="8319200" cy="399405"/>
              </a:xfrm>
              <a:prstGeom prst="rect">
                <a:avLst/>
              </a:prstGeom>
              <a:blipFill>
                <a:blip r:embed="rId3"/>
                <a:stretch>
                  <a:fillRect l="-147" r="-659" b="-26154"/>
                </a:stretch>
              </a:blipFill>
            </p:spPr>
            <p:txBody>
              <a:bodyPr/>
              <a:lstStyle/>
              <a:p>
                <a:r>
                  <a:rPr lang="en-US">
                    <a:noFill/>
                  </a:rPr>
                  <a:t> </a:t>
                </a:r>
              </a:p>
            </p:txBody>
          </p:sp>
        </mc:Fallback>
      </mc:AlternateContent>
      <p:sp>
        <p:nvSpPr>
          <p:cNvPr id="11" name="TextBox 12">
            <a:extLst>
              <a:ext uri="{FF2B5EF4-FFF2-40B4-BE49-F238E27FC236}">
                <a16:creationId xmlns:a16="http://schemas.microsoft.com/office/drawing/2014/main" id="{D929E274-9B27-4DAD-989A-15786C59BD17}"/>
              </a:ext>
            </a:extLst>
          </p:cNvPr>
          <p:cNvSpPr txBox="1"/>
          <p:nvPr/>
        </p:nvSpPr>
        <p:spPr>
          <a:xfrm>
            <a:off x="8229600" y="2221179"/>
            <a:ext cx="681597" cy="461665"/>
          </a:xfrm>
          <a:prstGeom prst="rect">
            <a:avLst/>
          </a:prstGeom>
          <a:noFill/>
        </p:spPr>
        <p:txBody>
          <a:bodyPr wrap="none" rtlCol="0">
            <a:spAutoFit/>
          </a:bodyPr>
          <a:lstStyle/>
          <a:p>
            <a:r>
              <a:rPr lang="en-US" sz="2400" dirty="0"/>
              <a:t>(11)</a:t>
            </a:r>
          </a:p>
        </p:txBody>
      </p:sp>
      <mc:AlternateContent xmlns:mc="http://schemas.openxmlformats.org/markup-compatibility/2006" xmlns:a14="http://schemas.microsoft.com/office/drawing/2010/main">
        <mc:Choice Requires="a14">
          <p:sp>
            <p:nvSpPr>
              <p:cNvPr id="12" name="TextBox 13">
                <a:extLst>
                  <a:ext uri="{FF2B5EF4-FFF2-40B4-BE49-F238E27FC236}">
                    <a16:creationId xmlns:a16="http://schemas.microsoft.com/office/drawing/2014/main" id="{35E34544-7583-444F-A684-AC1FEB19A2FC}"/>
                  </a:ext>
                </a:extLst>
              </p:cNvPr>
              <p:cNvSpPr txBox="1"/>
              <p:nvPr/>
            </p:nvSpPr>
            <p:spPr>
              <a:xfrm>
                <a:off x="774204" y="2762296"/>
                <a:ext cx="7475188"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𝑖</m:t>
                          </m:r>
                          <m:r>
                            <a:rPr lang="en-US" sz="2400" b="0" i="1" smtClean="0">
                              <a:latin typeface="Cambria Math" panose="02040503050406030204" pitchFamily="18" charset="0"/>
                            </a:rPr>
                            <m:t>𝑔</m:t>
                          </m:r>
                        </m:sub>
                      </m:sSub>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𝑖𝑖</m:t>
                                  </m:r>
                                </m:sub>
                              </m:sSub>
                            </m:e>
                          </m:bar>
                          <m:r>
                            <a:rPr lang="en-US" sz="240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𝑑𝑖</m:t>
                                  </m:r>
                                </m:sub>
                              </m:sSub>
                            </m:e>
                          </m:ba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𝑗</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r>
                        <a:rPr lang="en-US" sz="2400" i="1">
                          <a:latin typeface="Cambria Math" panose="02040503050406030204" pitchFamily="18" charset="0"/>
                        </a:rPr>
                        <m:t>+ (</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𝑑</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𝑑</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𝑑</m:t>
                          </m:r>
                        </m:sub>
                      </m:sSub>
                    </m:oMath>
                  </m:oMathPara>
                </a14:m>
                <a:endParaRPr lang="en-US" sz="2400" dirty="0"/>
              </a:p>
            </p:txBody>
          </p:sp>
        </mc:Choice>
        <mc:Fallback xmlns="">
          <p:sp>
            <p:nvSpPr>
              <p:cNvPr id="12" name="TextBox 13">
                <a:extLst>
                  <a:ext uri="{FF2B5EF4-FFF2-40B4-BE49-F238E27FC236}">
                    <a16:creationId xmlns:a16="http://schemas.microsoft.com/office/drawing/2014/main" id="{35E34544-7583-444F-A684-AC1FEB19A2FC}"/>
                  </a:ext>
                </a:extLst>
              </p:cNvPr>
              <p:cNvSpPr txBox="1">
                <a:spLocks noRot="1" noChangeAspect="1" noMove="1" noResize="1" noEditPoints="1" noAdjustHandles="1" noChangeArrowheads="1" noChangeShapeType="1" noTextEdit="1"/>
              </p:cNvSpPr>
              <p:nvPr/>
            </p:nvSpPr>
            <p:spPr>
              <a:xfrm>
                <a:off x="774204" y="2762296"/>
                <a:ext cx="7475188" cy="399405"/>
              </a:xfrm>
              <a:prstGeom prst="rect">
                <a:avLst/>
              </a:prstGeom>
              <a:blipFill>
                <a:blip r:embed="rId4"/>
                <a:stretch>
                  <a:fillRect b="-25758"/>
                </a:stretch>
              </a:blipFill>
            </p:spPr>
            <p:txBody>
              <a:bodyPr/>
              <a:lstStyle/>
              <a:p>
                <a:r>
                  <a:rPr lang="en-US">
                    <a:noFill/>
                  </a:rPr>
                  <a:t> </a:t>
                </a:r>
              </a:p>
            </p:txBody>
          </p:sp>
        </mc:Fallback>
      </mc:AlternateContent>
      <p:sp>
        <p:nvSpPr>
          <p:cNvPr id="13" name="TextBox 14">
            <a:extLst>
              <a:ext uri="{FF2B5EF4-FFF2-40B4-BE49-F238E27FC236}">
                <a16:creationId xmlns:a16="http://schemas.microsoft.com/office/drawing/2014/main" id="{3AEA7AB0-EAC5-4DD3-950F-28E49C150574}"/>
              </a:ext>
            </a:extLst>
          </p:cNvPr>
          <p:cNvSpPr txBox="1"/>
          <p:nvPr/>
        </p:nvSpPr>
        <p:spPr>
          <a:xfrm>
            <a:off x="8229600" y="3200400"/>
            <a:ext cx="681597" cy="461665"/>
          </a:xfrm>
          <a:prstGeom prst="rect">
            <a:avLst/>
          </a:prstGeom>
          <a:noFill/>
        </p:spPr>
        <p:txBody>
          <a:bodyPr wrap="none" rtlCol="0">
            <a:spAutoFit/>
          </a:bodyPr>
          <a:lstStyle/>
          <a:p>
            <a:r>
              <a:rPr lang="en-US" sz="2400" dirty="0"/>
              <a:t>(12)</a:t>
            </a:r>
          </a:p>
        </p:txBody>
      </p:sp>
    </p:spTree>
    <p:extLst>
      <p:ext uri="{BB962C8B-B14F-4D97-AF65-F5344CB8AC3E}">
        <p14:creationId xmlns:p14="http://schemas.microsoft.com/office/powerpoint/2010/main" val="202426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Untransposed</a:t>
            </a:r>
            <a:r>
              <a:rPr lang="en-US" sz="3200" dirty="0"/>
              <a:t>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52400" y="1600200"/>
            <a:ext cx="8796339" cy="430887"/>
          </a:xfrm>
          <a:prstGeom prst="rect">
            <a:avLst/>
          </a:prstGeom>
        </p:spPr>
        <p:txBody>
          <a:bodyPr wrap="square">
            <a:spAutoFit/>
          </a:bodyPr>
          <a:lstStyle/>
          <a:p>
            <a:r>
              <a:rPr lang="en-US" sz="2200" dirty="0"/>
              <a:t>From Kirchhoff's current law</a:t>
            </a:r>
          </a:p>
        </p:txBody>
      </p:sp>
      <p:sp>
        <p:nvSpPr>
          <p:cNvPr id="7" name="Rectangle 6"/>
          <p:cNvSpPr/>
          <p:nvPr/>
        </p:nvSpPr>
        <p:spPr>
          <a:xfrm>
            <a:off x="152400" y="2667000"/>
            <a:ext cx="8765436" cy="430887"/>
          </a:xfrm>
          <a:prstGeom prst="rect">
            <a:avLst/>
          </a:prstGeom>
        </p:spPr>
        <p:txBody>
          <a:bodyPr wrap="square">
            <a:spAutoFit/>
          </a:bodyPr>
          <a:lstStyle/>
          <a:p>
            <a:r>
              <a:rPr lang="en-US" sz="2200" dirty="0"/>
              <a:t>Substitute Equation (13) into Equation (12) and collect terms:</a:t>
            </a:r>
          </a:p>
        </p:txBody>
      </p:sp>
      <p:sp>
        <p:nvSpPr>
          <p:cNvPr id="8" name="Rectangle 7"/>
          <p:cNvSpPr/>
          <p:nvPr/>
        </p:nvSpPr>
        <p:spPr>
          <a:xfrm>
            <a:off x="152400" y="3733800"/>
            <a:ext cx="8536837" cy="430887"/>
          </a:xfrm>
          <a:prstGeom prst="rect">
            <a:avLst/>
          </a:prstGeom>
        </p:spPr>
        <p:txBody>
          <a:bodyPr wrap="square">
            <a:spAutoFit/>
          </a:bodyPr>
          <a:lstStyle/>
          <a:p>
            <a:r>
              <a:rPr lang="en-US" sz="2200" dirty="0">
                <a:solidFill>
                  <a:srgbClr val="000000"/>
                </a:solidFill>
              </a:rPr>
              <a:t>Equation (14) is of the general form</a:t>
            </a:r>
            <a:endParaRPr lang="en-US" sz="2200" dirty="0">
              <a:solidFill>
                <a:srgbClr val="000000"/>
              </a:solidFill>
              <a:effectLst/>
            </a:endParaRPr>
          </a:p>
        </p:txBody>
      </p:sp>
      <p:sp>
        <p:nvSpPr>
          <p:cNvPr id="9" name="Rectangle 8"/>
          <p:cNvSpPr/>
          <p:nvPr/>
        </p:nvSpPr>
        <p:spPr>
          <a:xfrm>
            <a:off x="152400" y="4724400"/>
            <a:ext cx="4572000" cy="430887"/>
          </a:xfrm>
          <a:prstGeom prst="rect">
            <a:avLst/>
          </a:prstGeom>
        </p:spPr>
        <p:txBody>
          <a:bodyPr>
            <a:spAutoFit/>
          </a:bodyPr>
          <a:lstStyle/>
          <a:p>
            <a:r>
              <a:rPr lang="en-US" sz="2200" dirty="0">
                <a:solidFill>
                  <a:srgbClr val="000000"/>
                </a:solidFill>
              </a:rPr>
              <a:t>where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0" name="TextBox 13">
                <a:extLst>
                  <a:ext uri="{FF2B5EF4-FFF2-40B4-BE49-F238E27FC236}">
                    <a16:creationId xmlns:a16="http://schemas.microsoft.com/office/drawing/2014/main" id="{1DE95FE3-1B84-44B5-9F26-D56F9AA9AF61}"/>
                  </a:ext>
                </a:extLst>
              </p:cNvPr>
              <p:cNvSpPr txBox="1"/>
              <p:nvPr/>
            </p:nvSpPr>
            <p:spPr>
              <a:xfrm>
                <a:off x="812975" y="1070666"/>
                <a:ext cx="7475188"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𝑖</m:t>
                          </m:r>
                          <m:r>
                            <a:rPr lang="en-US" sz="2400" b="0" i="1" smtClean="0">
                              <a:latin typeface="Cambria Math" panose="02040503050406030204" pitchFamily="18" charset="0"/>
                            </a:rPr>
                            <m:t>𝑔</m:t>
                          </m:r>
                        </m:sub>
                      </m:sSub>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𝑖𝑖</m:t>
                                  </m:r>
                                </m:sub>
                              </m:sSub>
                            </m:e>
                          </m:bar>
                          <m:r>
                            <a:rPr lang="en-US" sz="240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𝑑𝑛</m:t>
                                  </m:r>
                                </m:sub>
                              </m:sSub>
                            </m:e>
                          </m:ba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𝑗</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r>
                        <a:rPr lang="en-US" sz="2400" i="1">
                          <a:latin typeface="Cambria Math" panose="02040503050406030204" pitchFamily="18" charset="0"/>
                        </a:rPr>
                        <m:t>+ (</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𝑑</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𝑑</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𝑑</m:t>
                          </m:r>
                        </m:sub>
                      </m:sSub>
                    </m:oMath>
                  </m:oMathPara>
                </a14:m>
                <a:endParaRPr lang="en-US" sz="2400" dirty="0"/>
              </a:p>
            </p:txBody>
          </p:sp>
        </mc:Choice>
        <mc:Fallback xmlns="">
          <p:sp>
            <p:nvSpPr>
              <p:cNvPr id="10" name="TextBox 13">
                <a:extLst>
                  <a:ext uri="{FF2B5EF4-FFF2-40B4-BE49-F238E27FC236}">
                    <a16:creationId xmlns:a16="http://schemas.microsoft.com/office/drawing/2014/main" id="{1DE95FE3-1B84-44B5-9F26-D56F9AA9AF61}"/>
                  </a:ext>
                </a:extLst>
              </p:cNvPr>
              <p:cNvSpPr txBox="1">
                <a:spLocks noRot="1" noChangeAspect="1" noMove="1" noResize="1" noEditPoints="1" noAdjustHandles="1" noChangeArrowheads="1" noChangeShapeType="1" noTextEdit="1"/>
              </p:cNvSpPr>
              <p:nvPr/>
            </p:nvSpPr>
            <p:spPr>
              <a:xfrm>
                <a:off x="812975" y="1070666"/>
                <a:ext cx="7475188" cy="399405"/>
              </a:xfrm>
              <a:prstGeom prst="rect">
                <a:avLst/>
              </a:prstGeom>
              <a:blipFill>
                <a:blip r:embed="rId2"/>
                <a:stretch>
                  <a:fillRect l="-489" b="-26154"/>
                </a:stretch>
              </a:blipFill>
            </p:spPr>
            <p:txBody>
              <a:bodyPr/>
              <a:lstStyle/>
              <a:p>
                <a:r>
                  <a:rPr lang="en-US">
                    <a:noFill/>
                  </a:rPr>
                  <a:t> </a:t>
                </a:r>
              </a:p>
            </p:txBody>
          </p:sp>
        </mc:Fallback>
      </mc:AlternateContent>
      <p:sp>
        <p:nvSpPr>
          <p:cNvPr id="11" name="TextBox 14">
            <a:extLst>
              <a:ext uri="{FF2B5EF4-FFF2-40B4-BE49-F238E27FC236}">
                <a16:creationId xmlns:a16="http://schemas.microsoft.com/office/drawing/2014/main" id="{B16B8CF3-19B6-44C7-8C54-7FAA1233C8E8}"/>
              </a:ext>
            </a:extLst>
          </p:cNvPr>
          <p:cNvSpPr txBox="1"/>
          <p:nvPr/>
        </p:nvSpPr>
        <p:spPr>
          <a:xfrm>
            <a:off x="8005203" y="1430178"/>
            <a:ext cx="681597" cy="461665"/>
          </a:xfrm>
          <a:prstGeom prst="rect">
            <a:avLst/>
          </a:prstGeom>
          <a:noFill/>
        </p:spPr>
        <p:txBody>
          <a:bodyPr wrap="none" rtlCol="0">
            <a:spAutoFit/>
          </a:bodyPr>
          <a:lstStyle/>
          <a:p>
            <a:r>
              <a:rPr lang="en-US" sz="2400" dirty="0"/>
              <a:t>(12)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CC2289-0843-4FC8-8462-F4FC7F69DADA}"/>
                  </a:ext>
                </a:extLst>
              </p:cNvPr>
              <p:cNvSpPr txBox="1"/>
              <p:nvPr/>
            </p:nvSpPr>
            <p:spPr>
              <a:xfrm>
                <a:off x="2790294" y="2157664"/>
                <a:ext cx="3306931" cy="399084"/>
              </a:xfrm>
              <a:prstGeom prst="rect">
                <a:avLst/>
              </a:prstGeom>
              <a:noFill/>
            </p:spPr>
            <p:txBody>
              <a:bodyPr wrap="none" lIns="0" tIns="0" rIns="0" bIns="0"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𝑑</m:t>
                        </m:r>
                      </m:sub>
                    </m:sSub>
                  </m:oMath>
                </a14:m>
                <a:r>
                  <a:rPr lang="en-US" sz="2400" dirty="0"/>
                  <a:t>=0,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𝑑</m:t>
                        </m:r>
                      </m:sub>
                    </m:sSub>
                  </m:oMath>
                </a14:m>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m:t>
                        </m:r>
                        <m:r>
                          <a:rPr lang="en-US" sz="2400" i="1">
                            <a:latin typeface="Cambria Math" panose="02040503050406030204" pitchFamily="18" charset="0"/>
                          </a:rPr>
                          <m:t>𝐼</m:t>
                        </m:r>
                      </m:e>
                      <m:sub>
                        <m:r>
                          <a:rPr lang="en-US" sz="2400" b="0" i="1" smtClean="0">
                            <a:latin typeface="Cambria Math" panose="02040503050406030204" pitchFamily="18" charset="0"/>
                          </a:rPr>
                          <m:t>𝑖</m:t>
                        </m:r>
                      </m:sub>
                    </m:sSub>
                  </m:oMath>
                </a14:m>
                <a:r>
                  <a:rPr lang="en-US" sz="2400" dirty="0"/>
                  <a:t> </a:t>
                </a:r>
                <a14:m>
                  <m:oMath xmlns:m="http://schemas.openxmlformats.org/officeDocument/2006/math">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oMath>
                </a14:m>
                <a:endParaRPr lang="en-US" sz="2400" dirty="0"/>
              </a:p>
            </p:txBody>
          </p:sp>
        </mc:Choice>
        <mc:Fallback xmlns="">
          <p:sp>
            <p:nvSpPr>
              <p:cNvPr id="12" name="TextBox 11">
                <a:extLst>
                  <a:ext uri="{FF2B5EF4-FFF2-40B4-BE49-F238E27FC236}">
                    <a16:creationId xmlns:a16="http://schemas.microsoft.com/office/drawing/2014/main" id="{BCCC2289-0843-4FC8-8462-F4FC7F69DADA}"/>
                  </a:ext>
                </a:extLst>
              </p:cNvPr>
              <p:cNvSpPr txBox="1">
                <a:spLocks noRot="1" noChangeAspect="1" noMove="1" noResize="1" noEditPoints="1" noAdjustHandles="1" noChangeArrowheads="1" noChangeShapeType="1" noTextEdit="1"/>
              </p:cNvSpPr>
              <p:nvPr/>
            </p:nvSpPr>
            <p:spPr>
              <a:xfrm>
                <a:off x="2790294" y="2157664"/>
                <a:ext cx="3306931" cy="399084"/>
              </a:xfrm>
              <a:prstGeom prst="rect">
                <a:avLst/>
              </a:prstGeom>
              <a:blipFill>
                <a:blip r:embed="rId3"/>
                <a:stretch>
                  <a:fillRect l="-3321" t="-24615" r="-1476" b="-38462"/>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CDC47D0-475B-4C24-AC3B-19251CCDEAEB}"/>
              </a:ext>
            </a:extLst>
          </p:cNvPr>
          <p:cNvSpPr txBox="1"/>
          <p:nvPr/>
        </p:nvSpPr>
        <p:spPr>
          <a:xfrm>
            <a:off x="8005202" y="2205334"/>
            <a:ext cx="681597" cy="461665"/>
          </a:xfrm>
          <a:prstGeom prst="rect">
            <a:avLst/>
          </a:prstGeom>
          <a:noFill/>
        </p:spPr>
        <p:txBody>
          <a:bodyPr wrap="none" rtlCol="0">
            <a:spAutoFit/>
          </a:bodyPr>
          <a:lstStyle/>
          <a:p>
            <a:r>
              <a:rPr lang="en-US" sz="2400" dirty="0"/>
              <a:t>(13)</a:t>
            </a:r>
          </a:p>
        </p:txBody>
      </p:sp>
      <mc:AlternateContent xmlns:mc="http://schemas.openxmlformats.org/markup-compatibility/2006" xmlns:a14="http://schemas.microsoft.com/office/drawing/2010/main">
        <mc:Choice Requires="a14">
          <p:sp>
            <p:nvSpPr>
              <p:cNvPr id="14" name="TextBox 17">
                <a:extLst>
                  <a:ext uri="{FF2B5EF4-FFF2-40B4-BE49-F238E27FC236}">
                    <a16:creationId xmlns:a16="http://schemas.microsoft.com/office/drawing/2014/main" id="{78EDBA9E-028B-479C-9383-A93F6BCB21C9}"/>
                  </a:ext>
                </a:extLst>
              </p:cNvPr>
              <p:cNvSpPr txBox="1"/>
              <p:nvPr/>
            </p:nvSpPr>
            <p:spPr>
              <a:xfrm>
                <a:off x="614653" y="3274833"/>
                <a:ext cx="8072146" cy="399405"/>
              </a:xfrm>
              <a:prstGeom prst="rect">
                <a:avLst/>
              </a:prstGeom>
              <a:noFill/>
            </p:spPr>
            <p:txBody>
              <a:bodyPr wrap="none" lIns="0" tIns="0" rIns="0" bIns="0"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𝑖</m:t>
                        </m:r>
                        <m:r>
                          <a:rPr lang="en-US" sz="2400" b="0" i="1" smtClean="0">
                            <a:latin typeface="Cambria Math" panose="02040503050406030204" pitchFamily="18" charset="0"/>
                          </a:rPr>
                          <m:t>𝑔</m:t>
                        </m:r>
                      </m:sub>
                    </m:sSub>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𝑖𝑖</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𝑑𝑑</m:t>
                                </m:r>
                              </m:sub>
                            </m:sSub>
                          </m:e>
                        </m:bar>
                        <m:r>
                          <a:rPr lang="en-US" sz="240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𝑑𝑖</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𝑖𝑑</m:t>
                                </m:r>
                              </m:sub>
                            </m:sSub>
                          </m:e>
                        </m:ba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oMath>
                </a14:m>
                <a:r>
                  <a:rPr lang="en-US" sz="2400" dirty="0"/>
                  <a:t> </a:t>
                </a:r>
                <a14:m>
                  <m:oMath xmlns:m="http://schemas.openxmlformats.org/officeDocument/2006/math">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smtClean="0">
                                <a:latin typeface="Cambria Math" panose="02040503050406030204" pitchFamily="18" charset="0"/>
                              </a:rPr>
                              <m:t>𝑖</m:t>
                            </m:r>
                            <m:r>
                              <a:rPr lang="en-US" sz="2400" b="0" i="1" smtClean="0">
                                <a:latin typeface="Cambria Math" panose="02040503050406030204" pitchFamily="18" charset="0"/>
                              </a:rPr>
                              <m:t>𝑗</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𝑑𝑑</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𝑗</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𝑖𝑑</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oMath>
                </a14:m>
                <a:endParaRPr lang="en-US" sz="2400" dirty="0"/>
              </a:p>
            </p:txBody>
          </p:sp>
        </mc:Choice>
        <mc:Fallback xmlns="">
          <p:sp>
            <p:nvSpPr>
              <p:cNvPr id="14" name="TextBox 17">
                <a:extLst>
                  <a:ext uri="{FF2B5EF4-FFF2-40B4-BE49-F238E27FC236}">
                    <a16:creationId xmlns:a16="http://schemas.microsoft.com/office/drawing/2014/main" id="{78EDBA9E-028B-479C-9383-A93F6BCB21C9}"/>
                  </a:ext>
                </a:extLst>
              </p:cNvPr>
              <p:cNvSpPr txBox="1">
                <a:spLocks noRot="1" noChangeAspect="1" noMove="1" noResize="1" noEditPoints="1" noAdjustHandles="1" noChangeArrowheads="1" noChangeShapeType="1" noTextEdit="1"/>
              </p:cNvSpPr>
              <p:nvPr/>
            </p:nvSpPr>
            <p:spPr>
              <a:xfrm>
                <a:off x="614653" y="3274833"/>
                <a:ext cx="8072146" cy="399405"/>
              </a:xfrm>
              <a:prstGeom prst="rect">
                <a:avLst/>
              </a:prstGeom>
              <a:blipFill>
                <a:blip r:embed="rId4"/>
                <a:stretch>
                  <a:fillRect l="-1360" b="-25758"/>
                </a:stretch>
              </a:blipFill>
            </p:spPr>
            <p:txBody>
              <a:bodyPr/>
              <a:lstStyle/>
              <a:p>
                <a:r>
                  <a:rPr lang="en-US">
                    <a:noFill/>
                  </a:rPr>
                  <a:t> </a:t>
                </a:r>
              </a:p>
            </p:txBody>
          </p:sp>
        </mc:Fallback>
      </mc:AlternateContent>
      <p:sp>
        <p:nvSpPr>
          <p:cNvPr id="15" name="TextBox 18">
            <a:extLst>
              <a:ext uri="{FF2B5EF4-FFF2-40B4-BE49-F238E27FC236}">
                <a16:creationId xmlns:a16="http://schemas.microsoft.com/office/drawing/2014/main" id="{C163E27B-E85F-4AE2-A030-4C0C801EA466}"/>
              </a:ext>
            </a:extLst>
          </p:cNvPr>
          <p:cNvSpPr txBox="1"/>
          <p:nvPr/>
        </p:nvSpPr>
        <p:spPr>
          <a:xfrm>
            <a:off x="8005202" y="3713946"/>
            <a:ext cx="681597" cy="461665"/>
          </a:xfrm>
          <a:prstGeom prst="rect">
            <a:avLst/>
          </a:prstGeom>
          <a:noFill/>
        </p:spPr>
        <p:txBody>
          <a:bodyPr wrap="none" rtlCol="0">
            <a:spAutoFit/>
          </a:bodyPr>
          <a:lstStyle/>
          <a:p>
            <a:r>
              <a:rPr lang="en-US" sz="2400" dirty="0"/>
              <a:t>(14)</a:t>
            </a:r>
          </a:p>
        </p:txBody>
      </p:sp>
      <mc:AlternateContent xmlns:mc="http://schemas.openxmlformats.org/markup-compatibility/2006" xmlns:a14="http://schemas.microsoft.com/office/drawing/2010/main">
        <mc:Choice Requires="a14">
          <p:sp>
            <p:nvSpPr>
              <p:cNvPr id="16" name="TextBox 19">
                <a:extLst>
                  <a:ext uri="{FF2B5EF4-FFF2-40B4-BE49-F238E27FC236}">
                    <a16:creationId xmlns:a16="http://schemas.microsoft.com/office/drawing/2014/main" id="{848389C9-9F0A-4106-AE16-453F9F662BDD}"/>
                  </a:ext>
                </a:extLst>
              </p:cNvPr>
              <p:cNvSpPr txBox="1"/>
              <p:nvPr/>
            </p:nvSpPr>
            <p:spPr>
              <a:xfrm>
                <a:off x="3198565" y="4337184"/>
                <a:ext cx="2904321"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𝑖</m:t>
                          </m:r>
                          <m:r>
                            <a:rPr lang="en-US" sz="2400" b="0" i="1" smtClean="0">
                              <a:latin typeface="Cambria Math" panose="02040503050406030204" pitchFamily="18" charset="0"/>
                            </a:rPr>
                            <m:t>𝑔</m:t>
                          </m:r>
                        </m:sub>
                      </m:sSub>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𝑖𝑖</m:t>
                              </m:r>
                            </m:sub>
                          </m:sSub>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oMath>
                  </m:oMathPara>
                </a14:m>
                <a:endParaRPr lang="en-US" sz="2400" dirty="0"/>
              </a:p>
            </p:txBody>
          </p:sp>
        </mc:Choice>
        <mc:Fallback xmlns="">
          <p:sp>
            <p:nvSpPr>
              <p:cNvPr id="16" name="TextBox 19">
                <a:extLst>
                  <a:ext uri="{FF2B5EF4-FFF2-40B4-BE49-F238E27FC236}">
                    <a16:creationId xmlns:a16="http://schemas.microsoft.com/office/drawing/2014/main" id="{848389C9-9F0A-4106-AE16-453F9F662BDD}"/>
                  </a:ext>
                </a:extLst>
              </p:cNvPr>
              <p:cNvSpPr txBox="1">
                <a:spLocks noRot="1" noChangeAspect="1" noMove="1" noResize="1" noEditPoints="1" noAdjustHandles="1" noChangeArrowheads="1" noChangeShapeType="1" noTextEdit="1"/>
              </p:cNvSpPr>
              <p:nvPr/>
            </p:nvSpPr>
            <p:spPr>
              <a:xfrm>
                <a:off x="3198565" y="4337184"/>
                <a:ext cx="2904321" cy="399405"/>
              </a:xfrm>
              <a:prstGeom prst="rect">
                <a:avLst/>
              </a:prstGeom>
              <a:blipFill>
                <a:blip r:embed="rId5"/>
                <a:stretch>
                  <a:fillRect l="-2521" t="-13636" r="-15756" b="-24242"/>
                </a:stretch>
              </a:blipFill>
            </p:spPr>
            <p:txBody>
              <a:bodyPr/>
              <a:lstStyle/>
              <a:p>
                <a:r>
                  <a:rPr lang="en-US">
                    <a:noFill/>
                  </a:rPr>
                  <a:t> </a:t>
                </a:r>
              </a:p>
            </p:txBody>
          </p:sp>
        </mc:Fallback>
      </mc:AlternateContent>
      <p:sp>
        <p:nvSpPr>
          <p:cNvPr id="17" name="TextBox 20">
            <a:extLst>
              <a:ext uri="{FF2B5EF4-FFF2-40B4-BE49-F238E27FC236}">
                <a16:creationId xmlns:a16="http://schemas.microsoft.com/office/drawing/2014/main" id="{FAA92493-737F-4381-B6FF-C80FDE822930}"/>
              </a:ext>
            </a:extLst>
          </p:cNvPr>
          <p:cNvSpPr txBox="1"/>
          <p:nvPr/>
        </p:nvSpPr>
        <p:spPr>
          <a:xfrm>
            <a:off x="8005203" y="4258270"/>
            <a:ext cx="681597" cy="461665"/>
          </a:xfrm>
          <a:prstGeom prst="rect">
            <a:avLst/>
          </a:prstGeom>
          <a:noFill/>
        </p:spPr>
        <p:txBody>
          <a:bodyPr wrap="none" rtlCol="0">
            <a:spAutoFit/>
          </a:bodyPr>
          <a:lstStyle/>
          <a:p>
            <a:r>
              <a:rPr lang="en-US" sz="2400" dirty="0"/>
              <a:t>(15)</a:t>
            </a:r>
          </a:p>
        </p:txBody>
      </p:sp>
      <mc:AlternateContent xmlns:mc="http://schemas.openxmlformats.org/markup-compatibility/2006" xmlns:a14="http://schemas.microsoft.com/office/drawing/2010/main">
        <mc:Choice Requires="a14">
          <p:sp>
            <p:nvSpPr>
              <p:cNvPr id="18" name="TextBox 21">
                <a:extLst>
                  <a:ext uri="{FF2B5EF4-FFF2-40B4-BE49-F238E27FC236}">
                    <a16:creationId xmlns:a16="http://schemas.microsoft.com/office/drawing/2014/main" id="{AE0447C1-DEE4-4B3A-85D4-06327AC718D3}"/>
                  </a:ext>
                </a:extLst>
              </p:cNvPr>
              <p:cNvSpPr txBox="1"/>
              <p:nvPr/>
            </p:nvSpPr>
            <p:spPr>
              <a:xfrm>
                <a:off x="2790294" y="4970621"/>
                <a:ext cx="34903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𝑖𝑖</m:t>
                              </m:r>
                            </m:sub>
                          </m:sSub>
                        </m:e>
                      </m:acc>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𝑖𝑖</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𝑑</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𝑑𝑖</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m:t>
                              </m:r>
                              <m:r>
                                <a:rPr lang="en-US" sz="2400" i="1">
                                  <a:latin typeface="Cambria Math" panose="02040503050406030204" pitchFamily="18" charset="0"/>
                                </a:rPr>
                                <m:t>𝑑</m:t>
                              </m:r>
                            </m:sub>
                          </m:sSub>
                        </m:e>
                      </m:bar>
                    </m:oMath>
                  </m:oMathPara>
                </a14:m>
                <a:endParaRPr lang="en-US" sz="2400" dirty="0"/>
              </a:p>
            </p:txBody>
          </p:sp>
        </mc:Choice>
        <mc:Fallback xmlns="">
          <p:sp>
            <p:nvSpPr>
              <p:cNvPr id="18" name="TextBox 21">
                <a:extLst>
                  <a:ext uri="{FF2B5EF4-FFF2-40B4-BE49-F238E27FC236}">
                    <a16:creationId xmlns:a16="http://schemas.microsoft.com/office/drawing/2014/main" id="{AE0447C1-DEE4-4B3A-85D4-06327AC718D3}"/>
                  </a:ext>
                </a:extLst>
              </p:cNvPr>
              <p:cNvSpPr txBox="1">
                <a:spLocks noRot="1" noChangeAspect="1" noMove="1" noResize="1" noEditPoints="1" noAdjustHandles="1" noChangeArrowheads="1" noChangeShapeType="1" noTextEdit="1"/>
              </p:cNvSpPr>
              <p:nvPr/>
            </p:nvSpPr>
            <p:spPr>
              <a:xfrm>
                <a:off x="2790294" y="4970621"/>
                <a:ext cx="3490379" cy="369332"/>
              </a:xfrm>
              <a:prstGeom prst="rect">
                <a:avLst/>
              </a:prstGeom>
              <a:blipFill>
                <a:blip r:embed="rId6"/>
                <a:stretch>
                  <a:fillRect l="-350" t="-14754"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25">
                <a:extLst>
                  <a:ext uri="{FF2B5EF4-FFF2-40B4-BE49-F238E27FC236}">
                    <a16:creationId xmlns:a16="http://schemas.microsoft.com/office/drawing/2014/main" id="{979264DF-3498-4EA1-83B5-6F436E023661}"/>
                  </a:ext>
                </a:extLst>
              </p:cNvPr>
              <p:cNvSpPr txBox="1"/>
              <p:nvPr/>
            </p:nvSpPr>
            <p:spPr>
              <a:xfrm>
                <a:off x="2774264" y="5501346"/>
                <a:ext cx="3506409" cy="3990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e>
                      </m:acc>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𝑑</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𝑑𝑗</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m:t>
                              </m:r>
                              <m:r>
                                <a:rPr lang="en-US" sz="2400" i="1">
                                  <a:latin typeface="Cambria Math" panose="02040503050406030204" pitchFamily="18" charset="0"/>
                                </a:rPr>
                                <m:t>𝑑</m:t>
                              </m:r>
                            </m:sub>
                          </m:sSub>
                        </m:e>
                      </m:bar>
                    </m:oMath>
                  </m:oMathPara>
                </a14:m>
                <a:endParaRPr lang="en-US" sz="2400" dirty="0"/>
              </a:p>
            </p:txBody>
          </p:sp>
        </mc:Choice>
        <mc:Fallback xmlns="">
          <p:sp>
            <p:nvSpPr>
              <p:cNvPr id="19" name="TextBox 25">
                <a:extLst>
                  <a:ext uri="{FF2B5EF4-FFF2-40B4-BE49-F238E27FC236}">
                    <a16:creationId xmlns:a16="http://schemas.microsoft.com/office/drawing/2014/main" id="{979264DF-3498-4EA1-83B5-6F436E023661}"/>
                  </a:ext>
                </a:extLst>
              </p:cNvPr>
              <p:cNvSpPr txBox="1">
                <a:spLocks noRot="1" noChangeAspect="1" noMove="1" noResize="1" noEditPoints="1" noAdjustHandles="1" noChangeArrowheads="1" noChangeShapeType="1" noTextEdit="1"/>
              </p:cNvSpPr>
              <p:nvPr/>
            </p:nvSpPr>
            <p:spPr>
              <a:xfrm>
                <a:off x="2774264" y="5501346"/>
                <a:ext cx="3506409" cy="399084"/>
              </a:xfrm>
              <a:prstGeom prst="rect">
                <a:avLst/>
              </a:prstGeom>
              <a:blipFill>
                <a:blip r:embed="rId7"/>
                <a:stretch>
                  <a:fillRect l="-870" t="-13636" r="-348" b="-24242"/>
                </a:stretch>
              </a:blipFill>
            </p:spPr>
            <p:txBody>
              <a:bodyPr/>
              <a:lstStyle/>
              <a:p>
                <a:r>
                  <a:rPr lang="en-US">
                    <a:noFill/>
                  </a:rPr>
                  <a:t> </a:t>
                </a:r>
              </a:p>
            </p:txBody>
          </p:sp>
        </mc:Fallback>
      </mc:AlternateContent>
      <p:sp>
        <p:nvSpPr>
          <p:cNvPr id="20" name="TextBox 22">
            <a:extLst>
              <a:ext uri="{FF2B5EF4-FFF2-40B4-BE49-F238E27FC236}">
                <a16:creationId xmlns:a16="http://schemas.microsoft.com/office/drawing/2014/main" id="{A6093FE2-DB54-4482-8FFC-856E64600BEE}"/>
              </a:ext>
            </a:extLst>
          </p:cNvPr>
          <p:cNvSpPr txBox="1"/>
          <p:nvPr/>
        </p:nvSpPr>
        <p:spPr>
          <a:xfrm>
            <a:off x="8005203" y="4815546"/>
            <a:ext cx="681597" cy="461665"/>
          </a:xfrm>
          <a:prstGeom prst="rect">
            <a:avLst/>
          </a:prstGeom>
          <a:noFill/>
        </p:spPr>
        <p:txBody>
          <a:bodyPr wrap="none" rtlCol="0">
            <a:spAutoFit/>
          </a:bodyPr>
          <a:lstStyle/>
          <a:p>
            <a:r>
              <a:rPr lang="en-US" sz="2400" dirty="0"/>
              <a:t>(16)</a:t>
            </a:r>
          </a:p>
        </p:txBody>
      </p:sp>
      <p:sp>
        <p:nvSpPr>
          <p:cNvPr id="21" name="TextBox 26">
            <a:extLst>
              <a:ext uri="{FF2B5EF4-FFF2-40B4-BE49-F238E27FC236}">
                <a16:creationId xmlns:a16="http://schemas.microsoft.com/office/drawing/2014/main" id="{5C295D8E-EC91-442C-A33F-68FCA50A2AAB}"/>
              </a:ext>
            </a:extLst>
          </p:cNvPr>
          <p:cNvSpPr txBox="1"/>
          <p:nvPr/>
        </p:nvSpPr>
        <p:spPr>
          <a:xfrm>
            <a:off x="8005203" y="5419814"/>
            <a:ext cx="681597" cy="461665"/>
          </a:xfrm>
          <a:prstGeom prst="rect">
            <a:avLst/>
          </a:prstGeom>
          <a:noFill/>
        </p:spPr>
        <p:txBody>
          <a:bodyPr wrap="none" rtlCol="0">
            <a:spAutoFit/>
          </a:bodyPr>
          <a:lstStyle/>
          <a:p>
            <a:r>
              <a:rPr lang="en-US" sz="2400" dirty="0"/>
              <a:t>(17)</a:t>
            </a:r>
          </a:p>
        </p:txBody>
      </p:sp>
    </p:spTree>
    <p:extLst>
      <p:ext uri="{BB962C8B-B14F-4D97-AF65-F5344CB8AC3E}">
        <p14:creationId xmlns:p14="http://schemas.microsoft.com/office/powerpoint/2010/main" val="157114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Untransposed</a:t>
            </a:r>
            <a:r>
              <a:rPr lang="en-US" sz="3200" dirty="0"/>
              <a:t>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92218" y="2057400"/>
            <a:ext cx="9032147" cy="1323439"/>
          </a:xfrm>
          <a:prstGeom prst="rect">
            <a:avLst/>
          </a:prstGeom>
        </p:spPr>
        <p:txBody>
          <a:bodyPr wrap="square">
            <a:spAutoFit/>
          </a:bodyPr>
          <a:lstStyle/>
          <a:p>
            <a:pPr algn="just"/>
            <a:r>
              <a:rPr lang="en-US" sz="2000" dirty="0">
                <a:solidFill>
                  <a:srgbClr val="000000"/>
                </a:solidFill>
              </a:rPr>
              <a:t>In Equations (16) and (17), the “hat” impedances are given by Equations (9) and (10). Note that in these two equations the effect of the ground return path is </a:t>
            </a:r>
            <a:r>
              <a:rPr lang="en-US" sz="2000" dirty="0">
                <a:solidFill>
                  <a:srgbClr val="FF0000"/>
                </a:solidFill>
              </a:rPr>
              <a:t>being “folded” </a:t>
            </a:r>
            <a:r>
              <a:rPr lang="en-US" sz="2000" dirty="0">
                <a:solidFill>
                  <a:srgbClr val="000000"/>
                </a:solidFill>
              </a:rPr>
              <a:t>into what will now be referred to as the “primitive” self- and mutual impedances of the line. The “equivalent primitive circuit” is shown in Fig.3.</a:t>
            </a:r>
            <a:endParaRPr lang="en-US" sz="2000" dirty="0">
              <a:solidFill>
                <a:srgbClr val="000000"/>
              </a:solidFill>
              <a:effectLst/>
            </a:endParaRPr>
          </a:p>
        </p:txBody>
      </p:sp>
      <p:pic>
        <p:nvPicPr>
          <p:cNvPr id="7" name="Picture 6"/>
          <p:cNvPicPr>
            <a:picLocks noChangeAspect="1"/>
          </p:cNvPicPr>
          <p:nvPr/>
        </p:nvPicPr>
        <p:blipFill>
          <a:blip r:embed="rId2"/>
          <a:stretch>
            <a:fillRect/>
          </a:stretch>
        </p:blipFill>
        <p:spPr>
          <a:xfrm>
            <a:off x="990600" y="3359711"/>
            <a:ext cx="7396780" cy="2507689"/>
          </a:xfrm>
          <a:prstGeom prst="rect">
            <a:avLst/>
          </a:prstGeom>
        </p:spPr>
      </p:pic>
      <p:sp>
        <p:nvSpPr>
          <p:cNvPr id="8" name="TextBox 7"/>
          <p:cNvSpPr txBox="1"/>
          <p:nvPr/>
        </p:nvSpPr>
        <p:spPr>
          <a:xfrm>
            <a:off x="1676400" y="5715000"/>
            <a:ext cx="5374547" cy="369332"/>
          </a:xfrm>
          <a:prstGeom prst="rect">
            <a:avLst/>
          </a:prstGeom>
          <a:noFill/>
        </p:spPr>
        <p:txBody>
          <a:bodyPr wrap="square" rtlCol="0">
            <a:spAutoFit/>
          </a:bodyPr>
          <a:lstStyle/>
          <a:p>
            <a:pPr algn="ctr"/>
            <a:r>
              <a:rPr lang="en-US" sz="1800" dirty="0"/>
              <a:t>Fig.3 Equivalent primitive circuit</a:t>
            </a:r>
          </a:p>
        </p:txBody>
      </p:sp>
      <mc:AlternateContent xmlns:mc="http://schemas.openxmlformats.org/markup-compatibility/2006" xmlns:a14="http://schemas.microsoft.com/office/drawing/2010/main">
        <mc:Choice Requires="a14">
          <p:sp>
            <p:nvSpPr>
              <p:cNvPr id="9" name="TextBox 23">
                <a:extLst>
                  <a:ext uri="{FF2B5EF4-FFF2-40B4-BE49-F238E27FC236}">
                    <a16:creationId xmlns:a16="http://schemas.microsoft.com/office/drawing/2014/main" id="{C2001B3E-8616-4EAC-904E-4E05EBCB5CF2}"/>
                  </a:ext>
                </a:extLst>
              </p:cNvPr>
              <p:cNvSpPr txBox="1"/>
              <p:nvPr/>
            </p:nvSpPr>
            <p:spPr>
              <a:xfrm>
                <a:off x="309078" y="846802"/>
                <a:ext cx="4037772"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en-US" sz="2000" b="0" i="1" smtClean="0">
                              <a:latin typeface="Cambria Math" panose="02040503050406030204" pitchFamily="18" charset="0"/>
                            </a:rPr>
                          </m:ctrlPr>
                        </m:ba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𝑖𝑖</m:t>
                              </m:r>
                            </m:sub>
                          </m:sSub>
                        </m:e>
                      </m:bar>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𝑟</m:t>
                          </m:r>
                        </m:e>
                        <m:sub>
                          <m:r>
                            <a:rPr lang="en-US" sz="2000" i="1">
                              <a:latin typeface="Cambria Math" panose="02040503050406030204" pitchFamily="18" charset="0"/>
                            </a:rPr>
                            <m:t>𝑖</m:t>
                          </m:r>
                        </m:sub>
                      </m:sSub>
                      <m:r>
                        <m:rPr>
                          <m:nor/>
                        </m:rPr>
                        <a:rPr lang="en-US" sz="2000" dirty="0">
                          <a:ea typeface="Cambria Math" panose="02040503050406030204" pitchFamily="18" charset="0"/>
                        </a:rPr>
                        <m:t>+</m:t>
                      </m:r>
                      <m:r>
                        <a:rPr lang="en-US" sz="2000" i="1">
                          <a:latin typeface="Cambria Math" panose="02040503050406030204" pitchFamily="18" charset="0"/>
                        </a:rPr>
                        <m:t>𝑗</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m:rPr>
                          <m:nor/>
                        </m:rPr>
                        <a:rPr lang="en-US" sz="2000" dirty="0"/>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9" name="TextBox 23">
                <a:extLst>
                  <a:ext uri="{FF2B5EF4-FFF2-40B4-BE49-F238E27FC236}">
                    <a16:creationId xmlns:a16="http://schemas.microsoft.com/office/drawing/2014/main" id="{C2001B3E-8616-4EAC-904E-4E05EBCB5CF2}"/>
                  </a:ext>
                </a:extLst>
              </p:cNvPr>
              <p:cNvSpPr txBox="1">
                <a:spLocks noRot="1" noChangeAspect="1" noMove="1" noResize="1" noEditPoints="1" noAdjustHandles="1" noChangeArrowheads="1" noChangeShapeType="1" noTextEdit="1"/>
              </p:cNvSpPr>
              <p:nvPr/>
            </p:nvSpPr>
            <p:spPr>
              <a:xfrm>
                <a:off x="309078" y="846802"/>
                <a:ext cx="4037772" cy="630173"/>
              </a:xfrm>
              <a:prstGeom prst="rect">
                <a:avLst/>
              </a:prstGeom>
              <a:blipFill>
                <a:blip r:embed="rId3"/>
                <a:stretch>
                  <a:fillRect b="-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27">
                <a:extLst>
                  <a:ext uri="{FF2B5EF4-FFF2-40B4-BE49-F238E27FC236}">
                    <a16:creationId xmlns:a16="http://schemas.microsoft.com/office/drawing/2014/main" id="{6C459F26-FFF4-4A92-95DC-34F14473781C}"/>
                  </a:ext>
                </a:extLst>
              </p:cNvPr>
              <p:cNvSpPr txBox="1"/>
              <p:nvPr/>
            </p:nvSpPr>
            <p:spPr>
              <a:xfrm>
                <a:off x="621418" y="1493077"/>
                <a:ext cx="3379708"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en-US" sz="2000" i="1" smtClean="0">
                              <a:latin typeface="Cambria Math" panose="02040503050406030204" pitchFamily="18" charset="0"/>
                            </a:rPr>
                          </m:ctrlPr>
                        </m:ba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bar>
                      <m:r>
                        <a:rPr lang="en-US" sz="2000" b="0" i="1" smtClean="0">
                          <a:latin typeface="Cambria Math" panose="02040503050406030204" pitchFamily="18" charset="0"/>
                        </a:rPr>
                        <m:t>=</m:t>
                      </m:r>
                      <m:r>
                        <a:rPr lang="en-US" sz="2000" b="0" i="1" smtClean="0">
                          <a:latin typeface="Cambria Math" panose="02040503050406030204" pitchFamily="18" charset="0"/>
                        </a:rPr>
                        <m:t>𝑗</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m:rPr>
                          <m:nor/>
                        </m:rPr>
                        <a:rPr lang="en-US" sz="2000" dirty="0"/>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10" name="TextBox 27">
                <a:extLst>
                  <a:ext uri="{FF2B5EF4-FFF2-40B4-BE49-F238E27FC236}">
                    <a16:creationId xmlns:a16="http://schemas.microsoft.com/office/drawing/2014/main" id="{6C459F26-FFF4-4A92-95DC-34F14473781C}"/>
                  </a:ext>
                </a:extLst>
              </p:cNvPr>
              <p:cNvSpPr txBox="1">
                <a:spLocks noRot="1" noChangeAspect="1" noMove="1" noResize="1" noEditPoints="1" noAdjustHandles="1" noChangeArrowheads="1" noChangeShapeType="1" noTextEdit="1"/>
              </p:cNvSpPr>
              <p:nvPr/>
            </p:nvSpPr>
            <p:spPr>
              <a:xfrm>
                <a:off x="621418" y="1493077"/>
                <a:ext cx="3379708" cy="66499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21">
                <a:extLst>
                  <a:ext uri="{FF2B5EF4-FFF2-40B4-BE49-F238E27FC236}">
                    <a16:creationId xmlns:a16="http://schemas.microsoft.com/office/drawing/2014/main" id="{241FD91A-839B-488E-9C2B-328885E4D43C}"/>
                  </a:ext>
                </a:extLst>
              </p:cNvPr>
              <p:cNvSpPr txBox="1"/>
              <p:nvPr/>
            </p:nvSpPr>
            <p:spPr>
              <a:xfrm>
                <a:off x="5257800" y="999358"/>
                <a:ext cx="28570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𝑑𝑑</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𝑑𝑖</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𝑖𝑑</m:t>
                              </m:r>
                            </m:sub>
                          </m:sSub>
                        </m:e>
                      </m:bar>
                    </m:oMath>
                  </m:oMathPara>
                </a14:m>
                <a:endParaRPr lang="en-US" sz="2000" dirty="0"/>
              </a:p>
            </p:txBody>
          </p:sp>
        </mc:Choice>
        <mc:Fallback xmlns="">
          <p:sp>
            <p:nvSpPr>
              <p:cNvPr id="11" name="TextBox 21">
                <a:extLst>
                  <a:ext uri="{FF2B5EF4-FFF2-40B4-BE49-F238E27FC236}">
                    <a16:creationId xmlns:a16="http://schemas.microsoft.com/office/drawing/2014/main" id="{241FD91A-839B-488E-9C2B-328885E4D43C}"/>
                  </a:ext>
                </a:extLst>
              </p:cNvPr>
              <p:cNvSpPr txBox="1">
                <a:spLocks noRot="1" noChangeAspect="1" noMove="1" noResize="1" noEditPoints="1" noAdjustHandles="1" noChangeArrowheads="1" noChangeShapeType="1" noTextEdit="1"/>
              </p:cNvSpPr>
              <p:nvPr/>
            </p:nvSpPr>
            <p:spPr>
              <a:xfrm>
                <a:off x="5257800" y="999358"/>
                <a:ext cx="2857001" cy="307777"/>
              </a:xfrm>
              <a:prstGeom prst="rect">
                <a:avLst/>
              </a:prstGeom>
              <a:blipFill>
                <a:blip r:embed="rId5"/>
                <a:stretch>
                  <a:fillRect l="-1709" t="-22000" r="-42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25">
                <a:extLst>
                  <a:ext uri="{FF2B5EF4-FFF2-40B4-BE49-F238E27FC236}">
                    <a16:creationId xmlns:a16="http://schemas.microsoft.com/office/drawing/2014/main" id="{66C9C7E1-3D17-44B3-8064-FA8E935F7AFD}"/>
                  </a:ext>
                </a:extLst>
              </p:cNvPr>
              <p:cNvSpPr txBox="1"/>
              <p:nvPr/>
            </p:nvSpPr>
            <p:spPr>
              <a:xfrm>
                <a:off x="5242901" y="1620559"/>
                <a:ext cx="2924327"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acc>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𝑑𝑑</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𝑑𝑗</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𝑖𝑑</m:t>
                              </m:r>
                            </m:sub>
                          </m:sSub>
                        </m:e>
                      </m:bar>
                    </m:oMath>
                  </m:oMathPara>
                </a14:m>
                <a:endParaRPr lang="en-US" sz="2000" dirty="0"/>
              </a:p>
            </p:txBody>
          </p:sp>
        </mc:Choice>
        <mc:Fallback xmlns="">
          <p:sp>
            <p:nvSpPr>
              <p:cNvPr id="12" name="TextBox 25">
                <a:extLst>
                  <a:ext uri="{FF2B5EF4-FFF2-40B4-BE49-F238E27FC236}">
                    <a16:creationId xmlns:a16="http://schemas.microsoft.com/office/drawing/2014/main" id="{66C9C7E1-3D17-44B3-8064-FA8E935F7AFD}"/>
                  </a:ext>
                </a:extLst>
              </p:cNvPr>
              <p:cNvSpPr txBox="1">
                <a:spLocks noRot="1" noChangeAspect="1" noMove="1" noResize="1" noEditPoints="1" noAdjustHandles="1" noChangeArrowheads="1" noChangeShapeType="1" noTextEdit="1"/>
              </p:cNvSpPr>
              <p:nvPr/>
            </p:nvSpPr>
            <p:spPr>
              <a:xfrm>
                <a:off x="5242901" y="1620559"/>
                <a:ext cx="2924327" cy="332463"/>
              </a:xfrm>
              <a:prstGeom prst="rect">
                <a:avLst/>
              </a:prstGeom>
              <a:blipFill>
                <a:blip r:embed="rId6"/>
                <a:stretch>
                  <a:fillRect l="-1042" t="-20370" r="-417" b="-27778"/>
                </a:stretch>
              </a:blipFill>
            </p:spPr>
            <p:txBody>
              <a:bodyPr/>
              <a:lstStyle/>
              <a:p>
                <a:r>
                  <a:rPr lang="en-US">
                    <a:noFill/>
                  </a:rPr>
                  <a:t> </a:t>
                </a:r>
              </a:p>
            </p:txBody>
          </p:sp>
        </mc:Fallback>
      </mc:AlternateContent>
      <p:sp>
        <p:nvSpPr>
          <p:cNvPr id="13" name="TextBox 22">
            <a:extLst>
              <a:ext uri="{FF2B5EF4-FFF2-40B4-BE49-F238E27FC236}">
                <a16:creationId xmlns:a16="http://schemas.microsoft.com/office/drawing/2014/main" id="{1C08E170-0B7C-4928-B8C9-6CA9C9B2A6CA}"/>
              </a:ext>
            </a:extLst>
          </p:cNvPr>
          <p:cNvSpPr txBox="1"/>
          <p:nvPr/>
        </p:nvSpPr>
        <p:spPr>
          <a:xfrm>
            <a:off x="8462276" y="953191"/>
            <a:ext cx="601447" cy="400110"/>
          </a:xfrm>
          <a:prstGeom prst="rect">
            <a:avLst/>
          </a:prstGeom>
          <a:noFill/>
        </p:spPr>
        <p:txBody>
          <a:bodyPr wrap="none" rtlCol="0">
            <a:spAutoFit/>
          </a:bodyPr>
          <a:lstStyle/>
          <a:p>
            <a:r>
              <a:rPr lang="en-US" sz="2000" dirty="0"/>
              <a:t>(16)</a:t>
            </a:r>
          </a:p>
        </p:txBody>
      </p:sp>
      <p:sp>
        <p:nvSpPr>
          <p:cNvPr id="14" name="TextBox 26">
            <a:extLst>
              <a:ext uri="{FF2B5EF4-FFF2-40B4-BE49-F238E27FC236}">
                <a16:creationId xmlns:a16="http://schemas.microsoft.com/office/drawing/2014/main" id="{2971EE52-F11A-492E-964D-E8B4F413B912}"/>
              </a:ext>
            </a:extLst>
          </p:cNvPr>
          <p:cNvSpPr txBox="1"/>
          <p:nvPr/>
        </p:nvSpPr>
        <p:spPr>
          <a:xfrm>
            <a:off x="8462276" y="1612121"/>
            <a:ext cx="601447" cy="400110"/>
          </a:xfrm>
          <a:prstGeom prst="rect">
            <a:avLst/>
          </a:prstGeom>
          <a:noFill/>
        </p:spPr>
        <p:txBody>
          <a:bodyPr wrap="none" rtlCol="0">
            <a:spAutoFit/>
          </a:bodyPr>
          <a:lstStyle/>
          <a:p>
            <a:r>
              <a:rPr lang="en-US" sz="2000" dirty="0"/>
              <a:t>(17)</a:t>
            </a:r>
          </a:p>
        </p:txBody>
      </p:sp>
      <p:sp>
        <p:nvSpPr>
          <p:cNvPr id="15" name="TextBox 24">
            <a:extLst>
              <a:ext uri="{FF2B5EF4-FFF2-40B4-BE49-F238E27FC236}">
                <a16:creationId xmlns:a16="http://schemas.microsoft.com/office/drawing/2014/main" id="{B14E6BB4-7ED9-454A-AE58-7FECD68BB369}"/>
              </a:ext>
            </a:extLst>
          </p:cNvPr>
          <p:cNvSpPr txBox="1"/>
          <p:nvPr/>
        </p:nvSpPr>
        <p:spPr>
          <a:xfrm>
            <a:off x="4549171" y="965549"/>
            <a:ext cx="471604" cy="400110"/>
          </a:xfrm>
          <a:prstGeom prst="rect">
            <a:avLst/>
          </a:prstGeom>
          <a:noFill/>
        </p:spPr>
        <p:txBody>
          <a:bodyPr wrap="none" rtlCol="0">
            <a:spAutoFit/>
          </a:bodyPr>
          <a:lstStyle/>
          <a:p>
            <a:r>
              <a:rPr lang="en-US" sz="2000" dirty="0"/>
              <a:t>(9)</a:t>
            </a:r>
          </a:p>
        </p:txBody>
      </p:sp>
      <p:sp>
        <p:nvSpPr>
          <p:cNvPr id="16" name="TextBox 28">
            <a:extLst>
              <a:ext uri="{FF2B5EF4-FFF2-40B4-BE49-F238E27FC236}">
                <a16:creationId xmlns:a16="http://schemas.microsoft.com/office/drawing/2014/main" id="{CA9DCE11-EBFA-4E06-B635-AE97C434441D}"/>
              </a:ext>
            </a:extLst>
          </p:cNvPr>
          <p:cNvSpPr txBox="1"/>
          <p:nvPr/>
        </p:nvSpPr>
        <p:spPr>
          <a:xfrm>
            <a:off x="4484249" y="1612121"/>
            <a:ext cx="601447" cy="400110"/>
          </a:xfrm>
          <a:prstGeom prst="rect">
            <a:avLst/>
          </a:prstGeom>
          <a:noFill/>
        </p:spPr>
        <p:txBody>
          <a:bodyPr wrap="none" rtlCol="0">
            <a:spAutoFit/>
          </a:bodyPr>
          <a:lstStyle/>
          <a:p>
            <a:r>
              <a:rPr lang="en-US" sz="2000" dirty="0"/>
              <a:t>(10)</a:t>
            </a:r>
          </a:p>
        </p:txBody>
      </p:sp>
    </p:spTree>
    <p:extLst>
      <p:ext uri="{BB962C8B-B14F-4D97-AF65-F5344CB8AC3E}">
        <p14:creationId xmlns:p14="http://schemas.microsoft.com/office/powerpoint/2010/main" val="354685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Untransposed</a:t>
            </a:r>
            <a:r>
              <a:rPr lang="en-US" sz="3200" dirty="0"/>
              <a:t>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2057400"/>
            <a:ext cx="8686800" cy="646331"/>
          </a:xfrm>
          <a:prstGeom prst="rect">
            <a:avLst/>
          </a:prstGeom>
        </p:spPr>
        <p:txBody>
          <a:bodyPr wrap="square">
            <a:spAutoFit/>
          </a:bodyPr>
          <a:lstStyle/>
          <a:p>
            <a:pPr algn="just"/>
            <a:r>
              <a:rPr lang="en-US" sz="1800" dirty="0"/>
              <a:t>Substituting Equations (9) and (10) of the “hat” impedances into Equations (16) and (17), the primitive self-impedance is given by</a:t>
            </a:r>
          </a:p>
        </p:txBody>
      </p:sp>
      <p:sp>
        <p:nvSpPr>
          <p:cNvPr id="7" name="Rectangle 6"/>
          <p:cNvSpPr/>
          <p:nvPr/>
        </p:nvSpPr>
        <p:spPr>
          <a:xfrm>
            <a:off x="228600" y="4419600"/>
            <a:ext cx="8686800" cy="369332"/>
          </a:xfrm>
          <a:prstGeom prst="rect">
            <a:avLst/>
          </a:prstGeom>
        </p:spPr>
        <p:txBody>
          <a:bodyPr wrap="square">
            <a:spAutoFit/>
          </a:bodyPr>
          <a:lstStyle/>
          <a:p>
            <a:r>
              <a:rPr lang="en-US" sz="1800" dirty="0">
                <a:solidFill>
                  <a:srgbClr val="000000"/>
                </a:solidFill>
              </a:rPr>
              <a:t>In a similar manner, the primitive mutual impedance can be expanded:</a:t>
            </a:r>
          </a:p>
        </p:txBody>
      </p:sp>
      <mc:AlternateContent xmlns:mc="http://schemas.openxmlformats.org/markup-compatibility/2006" xmlns:a14="http://schemas.microsoft.com/office/drawing/2010/main">
        <mc:Choice Requires="a14">
          <p:sp>
            <p:nvSpPr>
              <p:cNvPr id="8" name="TextBox 23">
                <a:extLst>
                  <a:ext uri="{FF2B5EF4-FFF2-40B4-BE49-F238E27FC236}">
                    <a16:creationId xmlns:a16="http://schemas.microsoft.com/office/drawing/2014/main" id="{1BF209C0-9BFD-475B-BC05-C9D3B45D3D99}"/>
                  </a:ext>
                </a:extLst>
              </p:cNvPr>
              <p:cNvSpPr txBox="1"/>
              <p:nvPr/>
            </p:nvSpPr>
            <p:spPr>
              <a:xfrm>
                <a:off x="374511" y="835067"/>
                <a:ext cx="4037772"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en-US" sz="2000" b="0" i="1" smtClean="0">
                              <a:latin typeface="Cambria Math" panose="02040503050406030204" pitchFamily="18" charset="0"/>
                            </a:rPr>
                          </m:ctrlPr>
                        </m:ba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𝑖𝑖</m:t>
                              </m:r>
                            </m:sub>
                          </m:sSub>
                        </m:e>
                      </m:bar>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𝑟</m:t>
                          </m:r>
                        </m:e>
                        <m:sub>
                          <m:r>
                            <a:rPr lang="en-US" sz="2000" i="1">
                              <a:latin typeface="Cambria Math" panose="02040503050406030204" pitchFamily="18" charset="0"/>
                            </a:rPr>
                            <m:t>𝑖</m:t>
                          </m:r>
                        </m:sub>
                      </m:sSub>
                      <m:r>
                        <m:rPr>
                          <m:nor/>
                        </m:rPr>
                        <a:rPr lang="en-US" sz="2000" dirty="0">
                          <a:ea typeface="Cambria Math" panose="02040503050406030204" pitchFamily="18" charset="0"/>
                        </a:rPr>
                        <m:t>+</m:t>
                      </m:r>
                      <m:r>
                        <a:rPr lang="en-US" sz="2000" i="1">
                          <a:latin typeface="Cambria Math" panose="02040503050406030204" pitchFamily="18" charset="0"/>
                        </a:rPr>
                        <m:t>𝑗</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m:rPr>
                          <m:nor/>
                        </m:rPr>
                        <a:rPr lang="en-US" sz="2000" dirty="0"/>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8" name="TextBox 23">
                <a:extLst>
                  <a:ext uri="{FF2B5EF4-FFF2-40B4-BE49-F238E27FC236}">
                    <a16:creationId xmlns:a16="http://schemas.microsoft.com/office/drawing/2014/main" id="{1BF209C0-9BFD-475B-BC05-C9D3B45D3D99}"/>
                  </a:ext>
                </a:extLst>
              </p:cNvPr>
              <p:cNvSpPr txBox="1">
                <a:spLocks noRot="1" noChangeAspect="1" noMove="1" noResize="1" noEditPoints="1" noAdjustHandles="1" noChangeArrowheads="1" noChangeShapeType="1" noTextEdit="1"/>
              </p:cNvSpPr>
              <p:nvPr/>
            </p:nvSpPr>
            <p:spPr>
              <a:xfrm>
                <a:off x="374511" y="835067"/>
                <a:ext cx="4037772" cy="630173"/>
              </a:xfrm>
              <a:prstGeom prst="rect">
                <a:avLst/>
              </a:prstGeom>
              <a:blipFill>
                <a:blip r:embed="rId2"/>
                <a:stretch>
                  <a:fillRect b="-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27">
                <a:extLst>
                  <a:ext uri="{FF2B5EF4-FFF2-40B4-BE49-F238E27FC236}">
                    <a16:creationId xmlns:a16="http://schemas.microsoft.com/office/drawing/2014/main" id="{DBC68B77-0AC0-429A-AB94-2DCCBF2F8B45}"/>
                  </a:ext>
                </a:extLst>
              </p:cNvPr>
              <p:cNvSpPr txBox="1"/>
              <p:nvPr/>
            </p:nvSpPr>
            <p:spPr>
              <a:xfrm>
                <a:off x="686851" y="1481342"/>
                <a:ext cx="3379708"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en-US" sz="2000" i="1" smtClean="0">
                              <a:latin typeface="Cambria Math" panose="02040503050406030204" pitchFamily="18" charset="0"/>
                            </a:rPr>
                          </m:ctrlPr>
                        </m:ba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bar>
                      <m:r>
                        <a:rPr lang="en-US" sz="2000" b="0" i="1" smtClean="0">
                          <a:latin typeface="Cambria Math" panose="02040503050406030204" pitchFamily="18" charset="0"/>
                        </a:rPr>
                        <m:t>=</m:t>
                      </m:r>
                      <m:r>
                        <a:rPr lang="en-US" sz="2000" b="0" i="1" smtClean="0">
                          <a:latin typeface="Cambria Math" panose="02040503050406030204" pitchFamily="18" charset="0"/>
                        </a:rPr>
                        <m:t>𝑗</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m:rPr>
                          <m:nor/>
                        </m:rPr>
                        <a:rPr lang="en-US" sz="2000" dirty="0"/>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9" name="TextBox 27">
                <a:extLst>
                  <a:ext uri="{FF2B5EF4-FFF2-40B4-BE49-F238E27FC236}">
                    <a16:creationId xmlns:a16="http://schemas.microsoft.com/office/drawing/2014/main" id="{DBC68B77-0AC0-429A-AB94-2DCCBF2F8B45}"/>
                  </a:ext>
                </a:extLst>
              </p:cNvPr>
              <p:cNvSpPr txBox="1">
                <a:spLocks noRot="1" noChangeAspect="1" noMove="1" noResize="1" noEditPoints="1" noAdjustHandles="1" noChangeArrowheads="1" noChangeShapeType="1" noTextEdit="1"/>
              </p:cNvSpPr>
              <p:nvPr/>
            </p:nvSpPr>
            <p:spPr>
              <a:xfrm>
                <a:off x="686851" y="1481342"/>
                <a:ext cx="3379708" cy="664990"/>
              </a:xfrm>
              <a:prstGeom prst="rect">
                <a:avLst/>
              </a:prstGeom>
              <a:blipFill>
                <a:blip r:embed="rId3"/>
                <a:stretch>
                  <a:fillRect b="-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21">
                <a:extLst>
                  <a:ext uri="{FF2B5EF4-FFF2-40B4-BE49-F238E27FC236}">
                    <a16:creationId xmlns:a16="http://schemas.microsoft.com/office/drawing/2014/main" id="{7B89089C-63AF-4C42-A58B-D3CB46CCB34E}"/>
                  </a:ext>
                </a:extLst>
              </p:cNvPr>
              <p:cNvSpPr txBox="1"/>
              <p:nvPr/>
            </p:nvSpPr>
            <p:spPr>
              <a:xfrm>
                <a:off x="5323233" y="987623"/>
                <a:ext cx="28570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𝑑𝑑</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𝑑𝑖</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𝑖𝑑</m:t>
                              </m:r>
                            </m:sub>
                          </m:sSub>
                        </m:e>
                      </m:bar>
                    </m:oMath>
                  </m:oMathPara>
                </a14:m>
                <a:endParaRPr lang="en-US" sz="2000" dirty="0"/>
              </a:p>
            </p:txBody>
          </p:sp>
        </mc:Choice>
        <mc:Fallback xmlns="">
          <p:sp>
            <p:nvSpPr>
              <p:cNvPr id="10" name="TextBox 21">
                <a:extLst>
                  <a:ext uri="{FF2B5EF4-FFF2-40B4-BE49-F238E27FC236}">
                    <a16:creationId xmlns:a16="http://schemas.microsoft.com/office/drawing/2014/main" id="{7B89089C-63AF-4C42-A58B-D3CB46CCB34E}"/>
                  </a:ext>
                </a:extLst>
              </p:cNvPr>
              <p:cNvSpPr txBox="1">
                <a:spLocks noRot="1" noChangeAspect="1" noMove="1" noResize="1" noEditPoints="1" noAdjustHandles="1" noChangeArrowheads="1" noChangeShapeType="1" noTextEdit="1"/>
              </p:cNvSpPr>
              <p:nvPr/>
            </p:nvSpPr>
            <p:spPr>
              <a:xfrm>
                <a:off x="5323233" y="987623"/>
                <a:ext cx="2857001" cy="307777"/>
              </a:xfrm>
              <a:prstGeom prst="rect">
                <a:avLst/>
              </a:prstGeom>
              <a:blipFill>
                <a:blip r:embed="rId4"/>
                <a:stretch>
                  <a:fillRect l="-1493" t="-19608" r="-426"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25">
                <a:extLst>
                  <a:ext uri="{FF2B5EF4-FFF2-40B4-BE49-F238E27FC236}">
                    <a16:creationId xmlns:a16="http://schemas.microsoft.com/office/drawing/2014/main" id="{33F878EA-0C20-4410-9C2F-04C759F3178F}"/>
                  </a:ext>
                </a:extLst>
              </p:cNvPr>
              <p:cNvSpPr txBox="1"/>
              <p:nvPr/>
            </p:nvSpPr>
            <p:spPr>
              <a:xfrm>
                <a:off x="5308334" y="1608824"/>
                <a:ext cx="2924327"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acc>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𝑑𝑑</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𝑑𝑗</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𝑖𝑑</m:t>
                              </m:r>
                            </m:sub>
                          </m:sSub>
                        </m:e>
                      </m:bar>
                    </m:oMath>
                  </m:oMathPara>
                </a14:m>
                <a:endParaRPr lang="en-US" sz="2000" dirty="0"/>
              </a:p>
            </p:txBody>
          </p:sp>
        </mc:Choice>
        <mc:Fallback xmlns="">
          <p:sp>
            <p:nvSpPr>
              <p:cNvPr id="11" name="TextBox 25">
                <a:extLst>
                  <a:ext uri="{FF2B5EF4-FFF2-40B4-BE49-F238E27FC236}">
                    <a16:creationId xmlns:a16="http://schemas.microsoft.com/office/drawing/2014/main" id="{33F878EA-0C20-4410-9C2F-04C759F3178F}"/>
                  </a:ext>
                </a:extLst>
              </p:cNvPr>
              <p:cNvSpPr txBox="1">
                <a:spLocks noRot="1" noChangeAspect="1" noMove="1" noResize="1" noEditPoints="1" noAdjustHandles="1" noChangeArrowheads="1" noChangeShapeType="1" noTextEdit="1"/>
              </p:cNvSpPr>
              <p:nvPr/>
            </p:nvSpPr>
            <p:spPr>
              <a:xfrm>
                <a:off x="5308334" y="1608824"/>
                <a:ext cx="2924327" cy="332463"/>
              </a:xfrm>
              <a:prstGeom prst="rect">
                <a:avLst/>
              </a:prstGeom>
              <a:blipFill>
                <a:blip r:embed="rId5"/>
                <a:stretch>
                  <a:fillRect l="-1250" t="-20370" r="-417" b="-27778"/>
                </a:stretch>
              </a:blipFill>
            </p:spPr>
            <p:txBody>
              <a:bodyPr/>
              <a:lstStyle/>
              <a:p>
                <a:r>
                  <a:rPr lang="en-US">
                    <a:noFill/>
                  </a:rPr>
                  <a:t> </a:t>
                </a:r>
              </a:p>
            </p:txBody>
          </p:sp>
        </mc:Fallback>
      </mc:AlternateContent>
      <p:sp>
        <p:nvSpPr>
          <p:cNvPr id="12" name="TextBox 22">
            <a:extLst>
              <a:ext uri="{FF2B5EF4-FFF2-40B4-BE49-F238E27FC236}">
                <a16:creationId xmlns:a16="http://schemas.microsoft.com/office/drawing/2014/main" id="{ED187FDD-A3CA-4704-ADA4-FB0CF7F7E952}"/>
              </a:ext>
            </a:extLst>
          </p:cNvPr>
          <p:cNvSpPr txBox="1"/>
          <p:nvPr/>
        </p:nvSpPr>
        <p:spPr>
          <a:xfrm>
            <a:off x="8527709" y="941456"/>
            <a:ext cx="601447" cy="400110"/>
          </a:xfrm>
          <a:prstGeom prst="rect">
            <a:avLst/>
          </a:prstGeom>
          <a:noFill/>
        </p:spPr>
        <p:txBody>
          <a:bodyPr wrap="none" rtlCol="0">
            <a:spAutoFit/>
          </a:bodyPr>
          <a:lstStyle/>
          <a:p>
            <a:r>
              <a:rPr lang="en-US" sz="2000" dirty="0"/>
              <a:t>(16)</a:t>
            </a:r>
          </a:p>
        </p:txBody>
      </p:sp>
      <p:sp>
        <p:nvSpPr>
          <p:cNvPr id="13" name="TextBox 26">
            <a:extLst>
              <a:ext uri="{FF2B5EF4-FFF2-40B4-BE49-F238E27FC236}">
                <a16:creationId xmlns:a16="http://schemas.microsoft.com/office/drawing/2014/main" id="{5FA010A2-BC91-4173-AD91-81FE2DD417EB}"/>
              </a:ext>
            </a:extLst>
          </p:cNvPr>
          <p:cNvSpPr txBox="1"/>
          <p:nvPr/>
        </p:nvSpPr>
        <p:spPr>
          <a:xfrm>
            <a:off x="8527709" y="1600386"/>
            <a:ext cx="601447" cy="400110"/>
          </a:xfrm>
          <a:prstGeom prst="rect">
            <a:avLst/>
          </a:prstGeom>
          <a:noFill/>
        </p:spPr>
        <p:txBody>
          <a:bodyPr wrap="none" rtlCol="0">
            <a:spAutoFit/>
          </a:bodyPr>
          <a:lstStyle/>
          <a:p>
            <a:r>
              <a:rPr lang="en-US" sz="2000" dirty="0"/>
              <a:t>(17)</a:t>
            </a:r>
          </a:p>
        </p:txBody>
      </p:sp>
      <p:sp>
        <p:nvSpPr>
          <p:cNvPr id="14" name="TextBox 24">
            <a:extLst>
              <a:ext uri="{FF2B5EF4-FFF2-40B4-BE49-F238E27FC236}">
                <a16:creationId xmlns:a16="http://schemas.microsoft.com/office/drawing/2014/main" id="{43691240-7FA5-4380-AB3F-90A7B7047B91}"/>
              </a:ext>
            </a:extLst>
          </p:cNvPr>
          <p:cNvSpPr txBox="1"/>
          <p:nvPr/>
        </p:nvSpPr>
        <p:spPr>
          <a:xfrm>
            <a:off x="4614604" y="953814"/>
            <a:ext cx="471604" cy="400110"/>
          </a:xfrm>
          <a:prstGeom prst="rect">
            <a:avLst/>
          </a:prstGeom>
          <a:noFill/>
        </p:spPr>
        <p:txBody>
          <a:bodyPr wrap="none" rtlCol="0">
            <a:spAutoFit/>
          </a:bodyPr>
          <a:lstStyle/>
          <a:p>
            <a:r>
              <a:rPr lang="en-US" sz="2000" dirty="0"/>
              <a:t>(9)</a:t>
            </a:r>
          </a:p>
        </p:txBody>
      </p:sp>
      <p:sp>
        <p:nvSpPr>
          <p:cNvPr id="15" name="TextBox 28">
            <a:extLst>
              <a:ext uri="{FF2B5EF4-FFF2-40B4-BE49-F238E27FC236}">
                <a16:creationId xmlns:a16="http://schemas.microsoft.com/office/drawing/2014/main" id="{F194A7C0-6A99-4AAB-A91B-4E65E6FDC4A4}"/>
              </a:ext>
            </a:extLst>
          </p:cNvPr>
          <p:cNvSpPr txBox="1"/>
          <p:nvPr/>
        </p:nvSpPr>
        <p:spPr>
          <a:xfrm>
            <a:off x="4549682" y="1600386"/>
            <a:ext cx="601447" cy="400110"/>
          </a:xfrm>
          <a:prstGeom prst="rect">
            <a:avLst/>
          </a:prstGeom>
          <a:noFill/>
        </p:spPr>
        <p:txBody>
          <a:bodyPr wrap="none" rtlCol="0">
            <a:spAutoFit/>
          </a:bodyPr>
          <a:lstStyle/>
          <a:p>
            <a:r>
              <a:rPr lang="en-US" sz="2000" dirty="0"/>
              <a:t>(10)</a:t>
            </a:r>
          </a:p>
        </p:txBody>
      </p:sp>
      <mc:AlternateContent xmlns:mc="http://schemas.openxmlformats.org/markup-compatibility/2006" xmlns:a14="http://schemas.microsoft.com/office/drawing/2010/main">
        <mc:Choice Requires="a14">
          <p:sp>
            <p:nvSpPr>
              <p:cNvPr id="16" name="TextBox 13">
                <a:extLst>
                  <a:ext uri="{FF2B5EF4-FFF2-40B4-BE49-F238E27FC236}">
                    <a16:creationId xmlns:a16="http://schemas.microsoft.com/office/drawing/2014/main" id="{ED1FD214-463D-4CFD-AEA7-71007FF31137}"/>
                  </a:ext>
                </a:extLst>
              </p:cNvPr>
              <p:cNvSpPr txBox="1"/>
              <p:nvPr/>
            </p:nvSpPr>
            <p:spPr>
              <a:xfrm>
                <a:off x="2743200" y="2772675"/>
                <a:ext cx="444102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𝑥</m:t>
                          </m:r>
                        </m:e>
                        <m:sub>
                          <m:r>
                            <a:rPr lang="en-US" sz="2000" i="1">
                              <a:latin typeface="Cambria Math" panose="02040503050406030204" pitchFamily="18" charset="0"/>
                            </a:rPr>
                            <m:t>𝑖</m:t>
                          </m:r>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𝑑</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𝑑𝑑</m:t>
                          </m:r>
                        </m:sub>
                      </m:sSub>
                      <m:r>
                        <a:rPr lang="en-US" sz="2000" b="0" i="1" smtClean="0">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𝑑</m:t>
                          </m:r>
                          <m:r>
                            <a:rPr lang="en-US" sz="2000" b="0" i="1" smtClean="0">
                              <a:latin typeface="Cambria Math" panose="02040503050406030204" pitchFamily="18" charset="0"/>
                            </a:rPr>
                            <m:t>𝑛</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𝑛</m:t>
                          </m:r>
                          <m:r>
                            <a:rPr lang="en-US" sz="2000" i="1">
                              <a:latin typeface="Cambria Math" panose="02040503050406030204" pitchFamily="18" charset="0"/>
                            </a:rPr>
                            <m:t>𝑑</m:t>
                          </m:r>
                        </m:sub>
                      </m:sSub>
                    </m:oMath>
                  </m:oMathPara>
                </a14:m>
                <a:endParaRPr lang="en-US" sz="2000" dirty="0"/>
              </a:p>
            </p:txBody>
          </p:sp>
        </mc:Choice>
        <mc:Fallback xmlns="">
          <p:sp>
            <p:nvSpPr>
              <p:cNvPr id="16" name="TextBox 13">
                <a:extLst>
                  <a:ext uri="{FF2B5EF4-FFF2-40B4-BE49-F238E27FC236}">
                    <a16:creationId xmlns:a16="http://schemas.microsoft.com/office/drawing/2014/main" id="{ED1FD214-463D-4CFD-AEA7-71007FF31137}"/>
                  </a:ext>
                </a:extLst>
              </p:cNvPr>
              <p:cNvSpPr txBox="1">
                <a:spLocks noRot="1" noChangeAspect="1" noMove="1" noResize="1" noEditPoints="1" noAdjustHandles="1" noChangeArrowheads="1" noChangeShapeType="1" noTextEdit="1"/>
              </p:cNvSpPr>
              <p:nvPr/>
            </p:nvSpPr>
            <p:spPr>
              <a:xfrm>
                <a:off x="2743200" y="2772675"/>
                <a:ext cx="4441024" cy="307777"/>
              </a:xfrm>
              <a:prstGeom prst="rect">
                <a:avLst/>
              </a:prstGeom>
              <a:blipFill>
                <a:blip r:embed="rId6"/>
                <a:stretch>
                  <a:fillRect l="-823" t="-22000" r="-137"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5">
                <a:extLst>
                  <a:ext uri="{FF2B5EF4-FFF2-40B4-BE49-F238E27FC236}">
                    <a16:creationId xmlns:a16="http://schemas.microsoft.com/office/drawing/2014/main" id="{FC233310-5550-4D8E-821D-4DC8E414F977}"/>
                  </a:ext>
                </a:extLst>
              </p:cNvPr>
              <p:cNvSpPr txBox="1"/>
              <p:nvPr/>
            </p:nvSpPr>
            <p:spPr>
              <a:xfrm>
                <a:off x="1645976" y="3342322"/>
                <a:ext cx="6635471" cy="476221"/>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𝑑</m:t>
                        </m:r>
                      </m:sub>
                    </m:sSub>
                    <m:r>
                      <a:rPr lang="en-US" sz="2000" i="1">
                        <a:latin typeface="Cambria Math" panose="02040503050406030204" pitchFamily="18" charset="0"/>
                      </a:rPr>
                      <m:t>+</m:t>
                    </m:r>
                    <m:r>
                      <m:rPr>
                        <m:nor/>
                      </m:rPr>
                      <a:rPr lang="en-US" sz="2000" b="0" i="0" smtClean="0">
                        <a:latin typeface="Cambria Math" panose="02040503050406030204" pitchFamily="18" charset="0"/>
                      </a:rPr>
                      <m:t>j</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𝑑</m:t>
                                </m:r>
                              </m:sub>
                            </m:sSub>
                          </m:den>
                        </m:f>
                      </m:e>
                    </m:func>
                  </m:oMath>
                </a14:m>
                <a:r>
                  <a:rPr lang="en-US" sz="2000" dirty="0"/>
                  <a:t> </a:t>
                </a:r>
                <a14:m>
                  <m:oMath xmlns:m="http://schemas.openxmlformats.org/officeDocument/2006/math">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𝑑</m:t>
                                </m:r>
                              </m:sub>
                            </m:sSub>
                          </m:den>
                        </m:f>
                      </m:e>
                    </m:func>
                  </m:oMath>
                </a14:m>
                <a:r>
                  <a:rPr lang="en-US" sz="2000" dirty="0"/>
                  <a:t> </a:t>
                </a:r>
                <a14:m>
                  <m:oMath xmlns:m="http://schemas.openxmlformats.org/officeDocument/2006/math">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𝑑</m:t>
                                </m:r>
                                <m:r>
                                  <a:rPr lang="en-US" sz="2000" i="1">
                                    <a:latin typeface="Cambria Math" panose="02040503050406030204" pitchFamily="18" charset="0"/>
                                    <a:ea typeface="Cambria Math" panose="02040503050406030204" pitchFamily="18" charset="0"/>
                                  </a:rPr>
                                  <m:t>𝑖</m:t>
                                </m:r>
                              </m:sub>
                            </m:sSub>
                          </m:den>
                        </m:f>
                      </m:e>
                    </m:func>
                  </m:oMath>
                </a14:m>
                <a:r>
                  <a:rPr lang="en-US" sz="2000" dirty="0"/>
                  <a:t>)</a:t>
                </a:r>
              </a:p>
            </p:txBody>
          </p:sp>
        </mc:Choice>
        <mc:Fallback xmlns="">
          <p:sp>
            <p:nvSpPr>
              <p:cNvPr id="17" name="TextBox 15">
                <a:extLst>
                  <a:ext uri="{FF2B5EF4-FFF2-40B4-BE49-F238E27FC236}">
                    <a16:creationId xmlns:a16="http://schemas.microsoft.com/office/drawing/2014/main" id="{FC233310-5550-4D8E-821D-4DC8E414F977}"/>
                  </a:ext>
                </a:extLst>
              </p:cNvPr>
              <p:cNvSpPr txBox="1">
                <a:spLocks noRot="1" noChangeAspect="1" noMove="1" noResize="1" noEditPoints="1" noAdjustHandles="1" noChangeArrowheads="1" noChangeShapeType="1" noTextEdit="1"/>
              </p:cNvSpPr>
              <p:nvPr/>
            </p:nvSpPr>
            <p:spPr>
              <a:xfrm>
                <a:off x="1645976" y="3342322"/>
                <a:ext cx="6635471" cy="476221"/>
              </a:xfrm>
              <a:prstGeom prst="rect">
                <a:avLst/>
              </a:prstGeom>
              <a:blipFill>
                <a:blip r:embed="rId7"/>
                <a:stretch>
                  <a:fillRect l="-1286" t="-3846" r="-1653" b="-12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6">
                <a:extLst>
                  <a:ext uri="{FF2B5EF4-FFF2-40B4-BE49-F238E27FC236}">
                    <a16:creationId xmlns:a16="http://schemas.microsoft.com/office/drawing/2014/main" id="{F257DE92-5AE2-4B33-A0A1-7644ACA863B0}"/>
                  </a:ext>
                </a:extLst>
              </p:cNvPr>
              <p:cNvSpPr txBox="1"/>
              <p:nvPr/>
            </p:nvSpPr>
            <p:spPr>
              <a:xfrm>
                <a:off x="2456742" y="3921963"/>
                <a:ext cx="5013937" cy="497637"/>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𝑑</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𝑖</m:t>
                        </m:r>
                      </m:sub>
                    </m:sSub>
                    <m:r>
                      <a:rPr lang="en-US" sz="2000" i="1">
                        <a:latin typeface="Cambria Math" panose="02040503050406030204" pitchFamily="18" charset="0"/>
                      </a:rPr>
                      <m:t>+</m:t>
                    </m:r>
                    <m:r>
                      <m:rPr>
                        <m:nor/>
                      </m:rPr>
                      <a:rPr lang="en-US" sz="2000" b="0" i="0" smtClean="0">
                        <a:latin typeface="Cambria Math" panose="02040503050406030204" pitchFamily="18" charset="0"/>
                      </a:rPr>
                      <m:t>j</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𝑖𝑑</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𝑑</m:t>
                                </m:r>
                              </m:sub>
                            </m:sSub>
                          </m:den>
                        </m:f>
                      </m:e>
                    </m:func>
                  </m:oMath>
                </a14:m>
                <a:r>
                  <a:rPr lang="en-US" sz="2000" dirty="0"/>
                  <a:t>)</a:t>
                </a:r>
              </a:p>
            </p:txBody>
          </p:sp>
        </mc:Choice>
        <mc:Fallback xmlns="">
          <p:sp>
            <p:nvSpPr>
              <p:cNvPr id="18" name="TextBox 16">
                <a:extLst>
                  <a:ext uri="{FF2B5EF4-FFF2-40B4-BE49-F238E27FC236}">
                    <a16:creationId xmlns:a16="http://schemas.microsoft.com/office/drawing/2014/main" id="{F257DE92-5AE2-4B33-A0A1-7644ACA863B0}"/>
                  </a:ext>
                </a:extLst>
              </p:cNvPr>
              <p:cNvSpPr txBox="1">
                <a:spLocks noRot="1" noChangeAspect="1" noMove="1" noResize="1" noEditPoints="1" noAdjustHandles="1" noChangeArrowheads="1" noChangeShapeType="1" noTextEdit="1"/>
              </p:cNvSpPr>
              <p:nvPr/>
            </p:nvSpPr>
            <p:spPr>
              <a:xfrm>
                <a:off x="2456742" y="3921963"/>
                <a:ext cx="5013937" cy="497637"/>
              </a:xfrm>
              <a:prstGeom prst="rect">
                <a:avLst/>
              </a:prstGeom>
              <a:blipFill>
                <a:blip r:embed="rId8"/>
                <a:stretch>
                  <a:fillRect r="-2309" b="-8537"/>
                </a:stretch>
              </a:blipFill>
            </p:spPr>
            <p:txBody>
              <a:bodyPr/>
              <a:lstStyle/>
              <a:p>
                <a:r>
                  <a:rPr lang="en-US">
                    <a:noFill/>
                  </a:rPr>
                  <a:t> </a:t>
                </a:r>
              </a:p>
            </p:txBody>
          </p:sp>
        </mc:Fallback>
      </mc:AlternateContent>
      <p:sp>
        <p:nvSpPr>
          <p:cNvPr id="19" name="TextBox 14">
            <a:extLst>
              <a:ext uri="{FF2B5EF4-FFF2-40B4-BE49-F238E27FC236}">
                <a16:creationId xmlns:a16="http://schemas.microsoft.com/office/drawing/2014/main" id="{96A6BAB4-5857-4CAC-9160-5871DA44133C}"/>
              </a:ext>
            </a:extLst>
          </p:cNvPr>
          <p:cNvSpPr txBox="1"/>
          <p:nvPr/>
        </p:nvSpPr>
        <p:spPr>
          <a:xfrm>
            <a:off x="8542553" y="3970727"/>
            <a:ext cx="601447" cy="400110"/>
          </a:xfrm>
          <a:prstGeom prst="rect">
            <a:avLst/>
          </a:prstGeom>
          <a:noFill/>
        </p:spPr>
        <p:txBody>
          <a:bodyPr wrap="none" rtlCol="0">
            <a:spAutoFit/>
          </a:bodyPr>
          <a:lstStyle/>
          <a:p>
            <a:r>
              <a:rPr lang="en-US" sz="2000" dirty="0"/>
              <a:t>(18)</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FF0F4BE-4DC4-4590-BDFA-4B8A503A2227}"/>
                  </a:ext>
                </a:extLst>
              </p:cNvPr>
              <p:cNvSpPr txBox="1"/>
              <p:nvPr/>
            </p:nvSpPr>
            <p:spPr>
              <a:xfrm>
                <a:off x="2887304" y="4970645"/>
                <a:ext cx="4397807" cy="861070"/>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acc>
                    <m:r>
                      <a:rPr lang="en-US" sz="2000" b="0" i="1" smtClean="0">
                        <a:latin typeface="Cambria Math" panose="02040503050406030204" pitchFamily="18" charset="0"/>
                      </a:rPr>
                      <m:t>=</m:t>
                    </m:r>
                    <m:r>
                      <a:rPr lang="en-US" sz="2000" b="0" i="1" smtClean="0">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𝑥</m:t>
                        </m:r>
                      </m:e>
                      <m:sub>
                        <m:r>
                          <a:rPr lang="en-US" sz="2000" i="1">
                            <a:latin typeface="Cambria Math" panose="02040503050406030204" pitchFamily="18" charset="0"/>
                          </a:rPr>
                          <m:t>𝑖𝑗</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i="1">
                            <a:latin typeface="Cambria Math" panose="02040503050406030204" pitchFamily="18" charset="0"/>
                          </a:rPr>
                          <m:t>𝑑</m:t>
                        </m:r>
                      </m:sub>
                    </m:sSub>
                  </m:oMath>
                </a14:m>
                <a:r>
                  <a:rPr lang="en-US" sz="2000" dirty="0"/>
                  <a:t> </a:t>
                </a:r>
                <a14:m>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𝑑𝑑</m:t>
                        </m:r>
                      </m:sub>
                    </m:sSub>
                  </m:oMath>
                </a14:m>
                <a:r>
                  <a:rPr lang="en-US" sz="2000" dirty="0"/>
                  <a:t> </a:t>
                </a:r>
                <a14:m>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𝑑𝑗</m:t>
                        </m:r>
                      </m:sub>
                    </m:sSub>
                  </m:oMath>
                </a14:m>
                <a:r>
                  <a:rPr lang="en-US" sz="2000" dirty="0"/>
                  <a:t> </a:t>
                </a:r>
                <a14:m>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𝑖𝑑</m:t>
                        </m:r>
                      </m:sub>
                    </m:sSub>
                  </m:oMath>
                </a14:m>
                <a:endParaRPr lang="en-US" sz="2000" b="0" i="1" dirty="0">
                  <a:latin typeface="Cambria Math" panose="02040503050406030204" pitchFamily="18" charset="0"/>
                </a:endParaRPr>
              </a:p>
              <a:p>
                <a:r>
                  <a:rPr lang="en-US" sz="2000" b="0" dirty="0"/>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𝑑</m:t>
                        </m:r>
                      </m:sub>
                    </m:sSub>
                    <m:r>
                      <a:rPr lang="en-US" sz="2000" i="1">
                        <a:latin typeface="Cambria Math" panose="02040503050406030204" pitchFamily="18" charset="0"/>
                      </a:rPr>
                      <m:t>+</m:t>
                    </m:r>
                    <m:r>
                      <m:rPr>
                        <m:nor/>
                      </m:rPr>
                      <a:rPr lang="en-US" sz="2000" b="0" i="0" smtClean="0">
                        <a:latin typeface="Cambria Math" panose="02040503050406030204" pitchFamily="18" charset="0"/>
                      </a:rPr>
                      <m:t>j</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𝑑𝑗</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𝑑</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𝑑</m:t>
                                </m:r>
                              </m:sub>
                            </m:sSub>
                          </m:den>
                        </m:f>
                      </m:e>
                    </m:func>
                  </m:oMath>
                </a14:m>
                <a:r>
                  <a:rPr lang="en-US" sz="2000" dirty="0"/>
                  <a:t>)</a:t>
                </a:r>
              </a:p>
            </p:txBody>
          </p:sp>
        </mc:Choice>
        <mc:Fallback xmlns="">
          <p:sp>
            <p:nvSpPr>
              <p:cNvPr id="20" name="TextBox 19">
                <a:extLst>
                  <a:ext uri="{FF2B5EF4-FFF2-40B4-BE49-F238E27FC236}">
                    <a16:creationId xmlns:a16="http://schemas.microsoft.com/office/drawing/2014/main" id="{5FF0F4BE-4DC4-4590-BDFA-4B8A503A2227}"/>
                  </a:ext>
                </a:extLst>
              </p:cNvPr>
              <p:cNvSpPr txBox="1">
                <a:spLocks noRot="1" noChangeAspect="1" noMove="1" noResize="1" noEditPoints="1" noAdjustHandles="1" noChangeArrowheads="1" noChangeShapeType="1" noTextEdit="1"/>
              </p:cNvSpPr>
              <p:nvPr/>
            </p:nvSpPr>
            <p:spPr>
              <a:xfrm>
                <a:off x="2887304" y="4970645"/>
                <a:ext cx="4397807" cy="861070"/>
              </a:xfrm>
              <a:prstGeom prst="rect">
                <a:avLst/>
              </a:prstGeom>
              <a:blipFill>
                <a:blip r:embed="rId9"/>
                <a:stretch>
                  <a:fillRect l="-1803" t="-7042" r="-2358" b="-704"/>
                </a:stretch>
              </a:blipFill>
            </p:spPr>
            <p:txBody>
              <a:bodyPr/>
              <a:lstStyle/>
              <a:p>
                <a:r>
                  <a:rPr lang="en-US">
                    <a:noFill/>
                  </a:rPr>
                  <a:t> </a:t>
                </a:r>
              </a:p>
            </p:txBody>
          </p:sp>
        </mc:Fallback>
      </mc:AlternateContent>
      <p:sp>
        <p:nvSpPr>
          <p:cNvPr id="21" name="TextBox 18">
            <a:extLst>
              <a:ext uri="{FF2B5EF4-FFF2-40B4-BE49-F238E27FC236}">
                <a16:creationId xmlns:a16="http://schemas.microsoft.com/office/drawing/2014/main" id="{7DD80B06-AB8F-4EBC-A0DF-A68FA6525CA6}"/>
              </a:ext>
            </a:extLst>
          </p:cNvPr>
          <p:cNvSpPr txBox="1"/>
          <p:nvPr/>
        </p:nvSpPr>
        <p:spPr>
          <a:xfrm>
            <a:off x="8542553" y="5296905"/>
            <a:ext cx="601447" cy="400110"/>
          </a:xfrm>
          <a:prstGeom prst="rect">
            <a:avLst/>
          </a:prstGeom>
          <a:noFill/>
        </p:spPr>
        <p:txBody>
          <a:bodyPr wrap="none" rtlCol="0">
            <a:spAutoFit/>
          </a:bodyPr>
          <a:lstStyle/>
          <a:p>
            <a:r>
              <a:rPr lang="en-US" sz="2000" dirty="0"/>
              <a:t>(19)</a:t>
            </a:r>
          </a:p>
        </p:txBody>
      </p:sp>
    </p:spTree>
    <p:extLst>
      <p:ext uri="{BB962C8B-B14F-4D97-AF65-F5344CB8AC3E}">
        <p14:creationId xmlns:p14="http://schemas.microsoft.com/office/powerpoint/2010/main" val="391683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Untransposed</a:t>
            </a:r>
            <a:r>
              <a:rPr lang="en-US" sz="3200" dirty="0"/>
              <a:t>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3345993"/>
            <a:ext cx="8458200" cy="2246769"/>
          </a:xfrm>
          <a:prstGeom prst="rect">
            <a:avLst/>
          </a:prstGeom>
        </p:spPr>
        <p:txBody>
          <a:bodyPr wrap="square">
            <a:spAutoFit/>
          </a:bodyPr>
          <a:lstStyle/>
          <a:p>
            <a:pPr algn="just"/>
            <a:r>
              <a:rPr lang="en-US" sz="2800" dirty="0">
                <a:solidFill>
                  <a:srgbClr val="000000"/>
                </a:solidFill>
              </a:rPr>
              <a:t>The obvious problem in using Equations (18) and (19) is the fact that </a:t>
            </a:r>
            <a:r>
              <a:rPr lang="en-US" sz="2800" dirty="0">
                <a:solidFill>
                  <a:srgbClr val="FF0000"/>
                </a:solidFill>
              </a:rPr>
              <a:t>we do not know the values </a:t>
            </a:r>
            <a:r>
              <a:rPr lang="en-US" sz="2800" dirty="0">
                <a:solidFill>
                  <a:srgbClr val="000000"/>
                </a:solidFill>
              </a:rPr>
              <a:t>of the resistance of dirt (</a:t>
            </a:r>
            <a:r>
              <a:rPr lang="en-US" sz="2800" i="1" dirty="0" err="1">
                <a:solidFill>
                  <a:srgbClr val="000000"/>
                </a:solidFill>
              </a:rPr>
              <a:t>r</a:t>
            </a:r>
            <a:r>
              <a:rPr lang="en-US" sz="2800" i="1" baseline="-25000" dirty="0" err="1">
                <a:solidFill>
                  <a:srgbClr val="000000"/>
                </a:solidFill>
              </a:rPr>
              <a:t>d</a:t>
            </a:r>
            <a:r>
              <a:rPr lang="en-US" sz="2800" dirty="0">
                <a:solidFill>
                  <a:srgbClr val="000000"/>
                </a:solidFill>
              </a:rPr>
              <a:t>), the geometric mean radius of dirt (</a:t>
            </a:r>
            <a:r>
              <a:rPr lang="en-US" sz="2800" i="1" dirty="0" err="1">
                <a:solidFill>
                  <a:srgbClr val="000000"/>
                </a:solidFill>
              </a:rPr>
              <a:t>GMR</a:t>
            </a:r>
            <a:r>
              <a:rPr lang="en-US" sz="2800" i="1" baseline="-25000" dirty="0" err="1">
                <a:solidFill>
                  <a:srgbClr val="000000"/>
                </a:solidFill>
              </a:rPr>
              <a:t>d</a:t>
            </a:r>
            <a:r>
              <a:rPr lang="en-US" sz="2800" dirty="0">
                <a:solidFill>
                  <a:srgbClr val="000000"/>
                </a:solidFill>
              </a:rPr>
              <a:t>), and the distances from the conductors to dirt (</a:t>
            </a:r>
            <a:r>
              <a:rPr lang="en-US" sz="2800" i="1" dirty="0" err="1">
                <a:solidFill>
                  <a:srgbClr val="000000"/>
                </a:solidFill>
              </a:rPr>
              <a:t>D</a:t>
            </a:r>
            <a:r>
              <a:rPr lang="en-US" sz="2800" i="1" baseline="-25000" dirty="0" err="1">
                <a:solidFill>
                  <a:srgbClr val="000000"/>
                </a:solidFill>
              </a:rPr>
              <a:t>nd</a:t>
            </a:r>
            <a:r>
              <a:rPr lang="en-US" sz="2800" dirty="0">
                <a:solidFill>
                  <a:srgbClr val="000000"/>
                </a:solidFill>
              </a:rPr>
              <a:t>, </a:t>
            </a:r>
            <a:r>
              <a:rPr lang="en-US" sz="2800" i="1" dirty="0" err="1">
                <a:solidFill>
                  <a:srgbClr val="000000"/>
                </a:solidFill>
              </a:rPr>
              <a:t>D</a:t>
            </a:r>
            <a:r>
              <a:rPr lang="en-US" sz="2800" i="1" baseline="-25000" dirty="0" err="1">
                <a:solidFill>
                  <a:srgbClr val="000000"/>
                </a:solidFill>
              </a:rPr>
              <a:t>dn</a:t>
            </a:r>
            <a:r>
              <a:rPr lang="en-US" sz="2800" dirty="0">
                <a:solidFill>
                  <a:srgbClr val="000000"/>
                </a:solidFill>
              </a:rPr>
              <a:t>, </a:t>
            </a:r>
            <a:r>
              <a:rPr lang="en-US" sz="2800" i="1" dirty="0" err="1">
                <a:solidFill>
                  <a:srgbClr val="000000"/>
                </a:solidFill>
              </a:rPr>
              <a:t>D</a:t>
            </a:r>
            <a:r>
              <a:rPr lang="en-US" sz="2800" i="1" baseline="-25000" dirty="0" err="1">
                <a:solidFill>
                  <a:srgbClr val="000000"/>
                </a:solidFill>
              </a:rPr>
              <a:t>md</a:t>
            </a:r>
            <a:r>
              <a:rPr lang="en-US" sz="2800" dirty="0">
                <a:solidFill>
                  <a:srgbClr val="000000"/>
                </a:solidFill>
              </a:rPr>
              <a:t>, </a:t>
            </a:r>
            <a:r>
              <a:rPr lang="en-US" sz="2800" i="1" dirty="0" err="1">
                <a:solidFill>
                  <a:srgbClr val="000000"/>
                </a:solidFill>
              </a:rPr>
              <a:t>D</a:t>
            </a:r>
            <a:r>
              <a:rPr lang="en-US" sz="2800" i="1" baseline="-25000" dirty="0" err="1">
                <a:solidFill>
                  <a:srgbClr val="000000"/>
                </a:solidFill>
              </a:rPr>
              <a:t>dm</a:t>
            </a:r>
            <a:r>
              <a:rPr lang="en-US" sz="2800" dirty="0">
                <a:solidFill>
                  <a:srgbClr val="000000"/>
                </a:solidFill>
              </a:rPr>
              <a:t>). This is where John Carson's work bails us out.</a:t>
            </a:r>
          </a:p>
        </p:txBody>
      </p:sp>
      <mc:AlternateContent xmlns:mc="http://schemas.openxmlformats.org/markup-compatibility/2006" xmlns:a14="http://schemas.microsoft.com/office/drawing/2010/main">
        <mc:Choice Requires="a14">
          <p:sp>
            <p:nvSpPr>
              <p:cNvPr id="7" name="TextBox 16">
                <a:extLst>
                  <a:ext uri="{FF2B5EF4-FFF2-40B4-BE49-F238E27FC236}">
                    <a16:creationId xmlns:a16="http://schemas.microsoft.com/office/drawing/2014/main" id="{FBBE830A-C7E5-468E-864B-C8DBC3293DD5}"/>
                  </a:ext>
                </a:extLst>
              </p:cNvPr>
              <p:cNvSpPr txBox="1"/>
              <p:nvPr/>
            </p:nvSpPr>
            <p:spPr>
              <a:xfrm>
                <a:off x="1752600" y="1274273"/>
                <a:ext cx="6008953" cy="597343"/>
              </a:xfrm>
              <a:prstGeom prst="rect">
                <a:avLst/>
              </a:prstGeom>
              <a:noFill/>
            </p:spPr>
            <p:txBody>
              <a:bodyPr wrap="none" lIns="0" tIns="0" rIns="0" bIns="0" rtlCol="0">
                <a:spAutoFit/>
              </a:bodyPr>
              <a:lstStyle/>
              <a:p>
                <a14:m>
                  <m:oMath xmlns:m="http://schemas.openxmlformats.org/officeDocument/2006/math">
                    <m:acc>
                      <m:accPr>
                        <m:chr m:val="̂"/>
                        <m:ctrlPr>
                          <a:rPr lang="en-US"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𝑖𝑖</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𝑖</m:t>
                        </m:r>
                      </m:sub>
                    </m:sSub>
                    <m:r>
                      <a:rPr lang="en-US" i="1">
                        <a:latin typeface="Cambria Math" panose="02040503050406030204" pitchFamily="18" charset="0"/>
                      </a:rPr>
                      <m:t>+</m:t>
                    </m:r>
                    <m:r>
                      <m:rPr>
                        <m:nor/>
                      </m:rPr>
                      <a:rPr lang="en-US" b="0" i="0" smtClean="0">
                        <a:latin typeface="Cambria Math" panose="02040503050406030204" pitchFamily="18" charset="0"/>
                      </a:rPr>
                      <m:t>j</m:t>
                    </m:r>
                    <m:r>
                      <m:rPr>
                        <m:nor/>
                      </m:rPr>
                      <a:rPr lang="en-US" dirty="0">
                        <a:ea typeface="Cambria Math" panose="02040503050406030204" pitchFamily="18" charset="0"/>
                      </a:rPr>
                      <m:t>0</m:t>
                    </m:r>
                    <m:r>
                      <a:rPr lang="en-US">
                        <a:latin typeface="Cambria Math" panose="02040503050406030204" pitchFamily="18" charset="0"/>
                        <a:ea typeface="Cambria Math" panose="02040503050406030204" pitchFamily="18" charset="0"/>
                      </a:rPr>
                      <m:t>.12134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𝐺𝑀𝑅</m:t>
                                </m:r>
                              </m:e>
                              <m:sub>
                                <m:r>
                                  <a:rPr lang="en-US" i="1">
                                    <a:latin typeface="Cambria Math" panose="02040503050406030204" pitchFamily="18" charset="0"/>
                                    <a:ea typeface="Cambria Math" panose="02040503050406030204" pitchFamily="18" charset="0"/>
                                  </a:rPr>
                                  <m:t>𝑖</m:t>
                                </m:r>
                              </m:sub>
                            </m:sSub>
                          </m:den>
                        </m:f>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𝑖𝑑</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𝑗</m:t>
                                </m:r>
                              </m:sub>
                            </m:sSub>
                          </m:num>
                          <m:den>
                            <m:sSub>
                              <m:sSubPr>
                                <m:ctrlPr>
                                  <a:rPr lang="en-US" i="1">
                                    <a:latin typeface="Cambria Math" panose="02040503050406030204" pitchFamily="18" charset="0"/>
                                  </a:rPr>
                                </m:ctrlPr>
                              </m:sSubPr>
                              <m:e>
                                <m:r>
                                  <a:rPr lang="en-US" i="1">
                                    <a:latin typeface="Cambria Math" panose="02040503050406030204" pitchFamily="18" charset="0"/>
                                  </a:rPr>
                                  <m:t>𝐺𝑀𝑅</m:t>
                                </m:r>
                              </m:e>
                              <m:sub>
                                <m:r>
                                  <a:rPr lang="en-US" b="0" i="1" smtClean="0">
                                    <a:latin typeface="Cambria Math" panose="02040503050406030204" pitchFamily="18" charset="0"/>
                                    <a:ea typeface="Cambria Math" panose="02040503050406030204" pitchFamily="18" charset="0"/>
                                  </a:rPr>
                                  <m:t>𝑑</m:t>
                                </m:r>
                              </m:sub>
                            </m:sSub>
                          </m:den>
                        </m:f>
                      </m:e>
                    </m:func>
                  </m:oMath>
                </a14:m>
                <a:r>
                  <a:rPr lang="en-US" dirty="0"/>
                  <a:t>)</a:t>
                </a:r>
              </a:p>
            </p:txBody>
          </p:sp>
        </mc:Choice>
        <mc:Fallback xmlns="">
          <p:sp>
            <p:nvSpPr>
              <p:cNvPr id="7" name="TextBox 16">
                <a:extLst>
                  <a:ext uri="{FF2B5EF4-FFF2-40B4-BE49-F238E27FC236}">
                    <a16:creationId xmlns:a16="http://schemas.microsoft.com/office/drawing/2014/main" id="{FBBE830A-C7E5-468E-864B-C8DBC3293DD5}"/>
                  </a:ext>
                </a:extLst>
              </p:cNvPr>
              <p:cNvSpPr txBox="1">
                <a:spLocks noRot="1" noChangeAspect="1" noMove="1" noResize="1" noEditPoints="1" noAdjustHandles="1" noChangeArrowheads="1" noChangeShapeType="1" noTextEdit="1"/>
              </p:cNvSpPr>
              <p:nvPr/>
            </p:nvSpPr>
            <p:spPr>
              <a:xfrm>
                <a:off x="1752600" y="1274273"/>
                <a:ext cx="6008953" cy="597343"/>
              </a:xfrm>
              <a:prstGeom prst="rect">
                <a:avLst/>
              </a:prstGeom>
              <a:blipFill>
                <a:blip r:embed="rId2"/>
                <a:stretch>
                  <a:fillRect r="-2234" b="-9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19">
                <a:extLst>
                  <a:ext uri="{FF2B5EF4-FFF2-40B4-BE49-F238E27FC236}">
                    <a16:creationId xmlns:a16="http://schemas.microsoft.com/office/drawing/2014/main" id="{4EA249C4-5754-40C8-BB6C-3A3087430EB7}"/>
                  </a:ext>
                </a:extLst>
              </p:cNvPr>
              <p:cNvSpPr txBox="1"/>
              <p:nvPr/>
            </p:nvSpPr>
            <p:spPr>
              <a:xfrm>
                <a:off x="1963497" y="2341893"/>
                <a:ext cx="5217006" cy="634469"/>
              </a:xfrm>
              <a:prstGeom prst="rect">
                <a:avLst/>
              </a:prstGeom>
              <a:noFill/>
            </p:spPr>
            <p:txBody>
              <a:bodyPr wrap="none" lIns="0" tIns="0" rIns="0" bIns="0" rtlCol="0">
                <a:spAutoFit/>
              </a:bodyPr>
              <a:lstStyle/>
              <a:p>
                <a14:m>
                  <m:oMath xmlns:m="http://schemas.openxmlformats.org/officeDocument/2006/math">
                    <m:acc>
                      <m:accPr>
                        <m:chr m:val="̂"/>
                        <m:ctrlPr>
                          <a:rPr lang="en-US"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r>
                              <a:rPr lang="en-US" b="0" i="1" smtClean="0">
                                <a:latin typeface="Cambria Math" panose="02040503050406030204" pitchFamily="18" charset="0"/>
                              </a:rPr>
                              <m:t>𝑗</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𝑑</m:t>
                        </m:r>
                      </m:sub>
                    </m:sSub>
                    <m:r>
                      <a:rPr lang="en-US" i="1">
                        <a:latin typeface="Cambria Math" panose="02040503050406030204" pitchFamily="18" charset="0"/>
                      </a:rPr>
                      <m:t>+</m:t>
                    </m:r>
                    <m:r>
                      <m:rPr>
                        <m:nor/>
                      </m:rPr>
                      <a:rPr lang="en-US" b="0" i="0" smtClean="0">
                        <a:latin typeface="Cambria Math" panose="02040503050406030204" pitchFamily="18" charset="0"/>
                      </a:rPr>
                      <m:t>j</m:t>
                    </m:r>
                    <m:r>
                      <m:rPr>
                        <m:nor/>
                      </m:rPr>
                      <a:rPr lang="en-US" dirty="0">
                        <a:ea typeface="Cambria Math" panose="02040503050406030204" pitchFamily="18" charset="0"/>
                      </a:rPr>
                      <m:t>0</m:t>
                    </m:r>
                    <m:r>
                      <a:rPr lang="en-US">
                        <a:latin typeface="Cambria Math" panose="02040503050406030204" pitchFamily="18" charset="0"/>
                        <a:ea typeface="Cambria Math" panose="02040503050406030204" pitchFamily="18" charset="0"/>
                      </a:rPr>
                      <m:t>.12134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𝑗</m:t>
                                </m:r>
                              </m:sub>
                            </m:sSub>
                          </m:den>
                        </m:f>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𝑑𝑗</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𝑑</m:t>
                                </m:r>
                              </m:sub>
                            </m:sSub>
                          </m:num>
                          <m:den>
                            <m:sSub>
                              <m:sSubPr>
                                <m:ctrlPr>
                                  <a:rPr lang="en-US" i="1">
                                    <a:latin typeface="Cambria Math" panose="02040503050406030204" pitchFamily="18" charset="0"/>
                                  </a:rPr>
                                </m:ctrlPr>
                              </m:sSubPr>
                              <m:e>
                                <m:r>
                                  <a:rPr lang="en-US" i="1">
                                    <a:latin typeface="Cambria Math" panose="02040503050406030204" pitchFamily="18" charset="0"/>
                                  </a:rPr>
                                  <m:t>𝐺𝑀𝑅</m:t>
                                </m:r>
                              </m:e>
                              <m:sub>
                                <m:r>
                                  <a:rPr lang="en-US" b="0" i="1" smtClean="0">
                                    <a:latin typeface="Cambria Math" panose="02040503050406030204" pitchFamily="18" charset="0"/>
                                    <a:ea typeface="Cambria Math" panose="02040503050406030204" pitchFamily="18" charset="0"/>
                                  </a:rPr>
                                  <m:t>𝑑</m:t>
                                </m:r>
                              </m:sub>
                            </m:sSub>
                          </m:den>
                        </m:f>
                      </m:e>
                    </m:func>
                  </m:oMath>
                </a14:m>
                <a:r>
                  <a:rPr lang="en-US" dirty="0"/>
                  <a:t>)</a:t>
                </a:r>
              </a:p>
            </p:txBody>
          </p:sp>
        </mc:Choice>
        <mc:Fallback xmlns="">
          <p:sp>
            <p:nvSpPr>
              <p:cNvPr id="8" name="TextBox 19">
                <a:extLst>
                  <a:ext uri="{FF2B5EF4-FFF2-40B4-BE49-F238E27FC236}">
                    <a16:creationId xmlns:a16="http://schemas.microsoft.com/office/drawing/2014/main" id="{4EA249C4-5754-40C8-BB6C-3A3087430EB7}"/>
                  </a:ext>
                </a:extLst>
              </p:cNvPr>
              <p:cNvSpPr txBox="1">
                <a:spLocks noRot="1" noChangeAspect="1" noMove="1" noResize="1" noEditPoints="1" noAdjustHandles="1" noChangeArrowheads="1" noChangeShapeType="1" noTextEdit="1"/>
              </p:cNvSpPr>
              <p:nvPr/>
            </p:nvSpPr>
            <p:spPr>
              <a:xfrm>
                <a:off x="1963497" y="2341893"/>
                <a:ext cx="5217006" cy="634469"/>
              </a:xfrm>
              <a:prstGeom prst="rect">
                <a:avLst/>
              </a:prstGeom>
              <a:blipFill>
                <a:blip r:embed="rId3"/>
                <a:stretch>
                  <a:fillRect r="-2687" b="-2885"/>
                </a:stretch>
              </a:blipFill>
            </p:spPr>
            <p:txBody>
              <a:bodyPr/>
              <a:lstStyle/>
              <a:p>
                <a:r>
                  <a:rPr lang="en-US">
                    <a:noFill/>
                  </a:rPr>
                  <a:t> </a:t>
                </a:r>
              </a:p>
            </p:txBody>
          </p:sp>
        </mc:Fallback>
      </mc:AlternateContent>
      <p:sp>
        <p:nvSpPr>
          <p:cNvPr id="9" name="TextBox 14">
            <a:extLst>
              <a:ext uri="{FF2B5EF4-FFF2-40B4-BE49-F238E27FC236}">
                <a16:creationId xmlns:a16="http://schemas.microsoft.com/office/drawing/2014/main" id="{A02AEA14-1A7F-40E5-8A5C-4044E09DAEEB}"/>
              </a:ext>
            </a:extLst>
          </p:cNvPr>
          <p:cNvSpPr txBox="1"/>
          <p:nvPr/>
        </p:nvSpPr>
        <p:spPr>
          <a:xfrm>
            <a:off x="8125927" y="1339820"/>
            <a:ext cx="601447" cy="400110"/>
          </a:xfrm>
          <a:prstGeom prst="rect">
            <a:avLst/>
          </a:prstGeom>
          <a:noFill/>
        </p:spPr>
        <p:txBody>
          <a:bodyPr wrap="none" rtlCol="0">
            <a:spAutoFit/>
          </a:bodyPr>
          <a:lstStyle/>
          <a:p>
            <a:r>
              <a:rPr lang="en-US" sz="2000" dirty="0"/>
              <a:t>(18)</a:t>
            </a:r>
          </a:p>
        </p:txBody>
      </p:sp>
      <p:sp>
        <p:nvSpPr>
          <p:cNvPr id="10" name="TextBox 18">
            <a:extLst>
              <a:ext uri="{FF2B5EF4-FFF2-40B4-BE49-F238E27FC236}">
                <a16:creationId xmlns:a16="http://schemas.microsoft.com/office/drawing/2014/main" id="{E8228371-6D00-40FD-9542-C293442AFE67}"/>
              </a:ext>
            </a:extLst>
          </p:cNvPr>
          <p:cNvSpPr txBox="1"/>
          <p:nvPr/>
        </p:nvSpPr>
        <p:spPr>
          <a:xfrm>
            <a:off x="8125927" y="2400217"/>
            <a:ext cx="601447" cy="400110"/>
          </a:xfrm>
          <a:prstGeom prst="rect">
            <a:avLst/>
          </a:prstGeom>
          <a:noFill/>
        </p:spPr>
        <p:txBody>
          <a:bodyPr wrap="none" rtlCol="0">
            <a:spAutoFit/>
          </a:bodyPr>
          <a:lstStyle/>
          <a:p>
            <a:r>
              <a:rPr lang="en-US" sz="2000" dirty="0"/>
              <a:t>(19)</a:t>
            </a:r>
          </a:p>
        </p:txBody>
      </p:sp>
    </p:spTree>
    <p:extLst>
      <p:ext uri="{BB962C8B-B14F-4D97-AF65-F5344CB8AC3E}">
        <p14:creationId xmlns:p14="http://schemas.microsoft.com/office/powerpoint/2010/main" val="4175003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Carson’s Equations</a:t>
            </a:r>
            <a:br>
              <a:rPr lang="en-US" sz="3200" dirty="0"/>
            </a:br>
            <a:endParaRPr lang="en-US" sz="3200" dirty="0"/>
          </a:p>
        </p:txBody>
      </p:sp>
      <p:sp>
        <p:nvSpPr>
          <p:cNvPr id="3" name="Content Placeholder 2"/>
          <p:cNvSpPr>
            <a:spLocks noGrp="1"/>
          </p:cNvSpPr>
          <p:nvPr>
            <p:ph idx="1"/>
          </p:nvPr>
        </p:nvSpPr>
        <p:spPr>
          <a:xfrm>
            <a:off x="304800" y="1066800"/>
            <a:ext cx="8534400" cy="4114800"/>
          </a:xfrm>
        </p:spPr>
        <p:txBody>
          <a:bodyPr/>
          <a:lstStyle/>
          <a:p>
            <a:pPr>
              <a:buClrTx/>
              <a:buFont typeface="Arial" panose="020B0604020202020204" pitchFamily="34" charset="0"/>
              <a:buChar char="•"/>
            </a:pPr>
            <a:r>
              <a:rPr lang="en-US" sz="2400" dirty="0">
                <a:solidFill>
                  <a:schemeClr val="tx1"/>
                </a:solidFill>
                <a:latin typeface="Times"/>
                <a:cs typeface="Times"/>
              </a:rPr>
              <a:t>Since a distribution feeder is inherently unbalanced, the most accurate analysis should not make any assumptions regarding the spacing between conductors, conductor sizes, and transposition. </a:t>
            </a:r>
          </a:p>
          <a:p>
            <a:pPr>
              <a:buClrTx/>
              <a:buFont typeface="Arial" panose="020B0604020202020204" pitchFamily="34" charset="0"/>
              <a:buChar char="•"/>
            </a:pPr>
            <a:r>
              <a:rPr lang="en-US" sz="2400" dirty="0">
                <a:solidFill>
                  <a:schemeClr val="tx1"/>
                </a:solidFill>
                <a:latin typeface="Times"/>
                <a:cs typeface="Times"/>
              </a:rPr>
              <a:t>In Carson's 1926 paper, he developed a technique whereby the self- and mutual impedances for </a:t>
            </a:r>
            <a:r>
              <a:rPr lang="en-US" sz="2400" i="1" dirty="0" err="1">
                <a:solidFill>
                  <a:schemeClr val="tx1"/>
                </a:solidFill>
                <a:latin typeface="Times"/>
                <a:cs typeface="Times"/>
              </a:rPr>
              <a:t>ncond</a:t>
            </a:r>
            <a:r>
              <a:rPr lang="en-US" sz="2400" dirty="0">
                <a:solidFill>
                  <a:schemeClr val="tx1"/>
                </a:solidFill>
                <a:latin typeface="Times"/>
                <a:cs typeface="Times"/>
              </a:rPr>
              <a:t> overhead conductors can be determined. The equations can also be applied to underground cables. </a:t>
            </a:r>
          </a:p>
          <a:p>
            <a:pPr>
              <a:buClrTx/>
              <a:buFont typeface="Arial" panose="020B0604020202020204" pitchFamily="34" charset="0"/>
              <a:buChar char="•"/>
            </a:pPr>
            <a:r>
              <a:rPr lang="en-US" sz="2400" dirty="0">
                <a:solidFill>
                  <a:schemeClr val="tx1"/>
                </a:solidFill>
                <a:latin typeface="Times"/>
                <a:cs typeface="Times"/>
              </a:rPr>
              <a:t>In his paper, Carson assumes the earth is an infinite, uniform solid, with a flat uniform upper surface and a constant resistivity. Any “end effects” introduced at the neutral grounding points are not large at power frequencies and therefore are neglected.</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Tree>
    <p:extLst>
      <p:ext uri="{BB962C8B-B14F-4D97-AF65-F5344CB8AC3E}">
        <p14:creationId xmlns:p14="http://schemas.microsoft.com/office/powerpoint/2010/main" val="57698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219200" y="2286000"/>
            <a:ext cx="7010400" cy="1169551"/>
          </a:xfrm>
          <a:prstGeom prst="rect">
            <a:avLst/>
          </a:prstGeom>
        </p:spPr>
        <p:txBody>
          <a:bodyPr wrap="square">
            <a:spAutoFit/>
          </a:bodyPr>
          <a:lstStyle/>
          <a:p>
            <a:pPr lvl="0" algn="ctr"/>
            <a:r>
              <a:rPr lang="en-US" sz="3500" b="1" dirty="0">
                <a:solidFill>
                  <a:srgbClr val="C8102E"/>
                </a:solidFill>
                <a:latin typeface="Univers 67 CondensedBold"/>
              </a:rPr>
              <a:t>Series Impedance of Overhead </a:t>
            </a:r>
          </a:p>
          <a:p>
            <a:pPr lvl="0" algn="ctr"/>
            <a:r>
              <a:rPr lang="en-US" sz="3500" b="1" dirty="0">
                <a:solidFill>
                  <a:srgbClr val="C8102E"/>
                </a:solidFill>
                <a:latin typeface="Univers 67 CondensedBold"/>
              </a:rPr>
              <a:t>and Underground Lines</a:t>
            </a:r>
            <a:endParaRPr kumimoji="0" lang="en-US" sz="3500" b="1" i="0" u="none" strike="noStrike" kern="1200" cap="none" spc="0" normalizeH="0" baseline="0" noProof="0" dirty="0">
              <a:ln>
                <a:noFill/>
              </a:ln>
              <a:solidFill>
                <a:srgbClr val="C8102E"/>
              </a:solidFill>
              <a:effectLst/>
              <a:uLnTx/>
              <a:uFillTx/>
              <a:latin typeface="Univers 67 CondensedBold"/>
              <a:ea typeface="+mn-ea"/>
              <a:cs typeface="+mn-cs"/>
            </a:endParaRP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43434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Acknowledgement: The slides are developed based in part on Distribution System Modeling and Analysis, 4</a:t>
            </a:r>
            <a:r>
              <a:rPr kumimoji="0" lang="en-US" sz="2000" b="0" i="0" u="none" strike="noStrike" kern="1200" cap="none" spc="0" normalizeH="0" baseline="30000" noProof="0" dirty="0">
                <a:ln>
                  <a:noFill/>
                </a:ln>
                <a:solidFill>
                  <a:prstClr val="black">
                    <a:tint val="75000"/>
                  </a:prstClr>
                </a:solidFill>
                <a:effectLst/>
                <a:uLnTx/>
                <a:uFillTx/>
                <a:latin typeface="Calibri"/>
                <a:ea typeface="+mn-ea"/>
                <a:cs typeface="+mn-cs"/>
              </a:rPr>
              <a:t>th</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edition, William H. </a:t>
            </a:r>
            <a:r>
              <a:rPr kumimoji="0" lang="en-US" sz="2000" b="0" i="0" u="none" strike="noStrike" kern="1200" cap="none" spc="0" normalizeH="0" baseline="0" noProof="0" dirty="0" err="1">
                <a:ln>
                  <a:noFill/>
                </a:ln>
                <a:solidFill>
                  <a:prstClr val="black">
                    <a:tint val="75000"/>
                  </a:prstClr>
                </a:solidFill>
                <a:effectLst/>
                <a:uLnTx/>
                <a:uFillTx/>
                <a:latin typeface="Calibri"/>
                <a:ea typeface="+mn-ea"/>
                <a:cs typeface="+mn-cs"/>
              </a:rPr>
              <a:t>Kersting</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CRC Press, 2017 </a:t>
            </a:r>
          </a:p>
        </p:txBody>
      </p:sp>
    </p:spTree>
    <p:extLst>
      <p:ext uri="{BB962C8B-B14F-4D97-AF65-F5344CB8AC3E}">
        <p14:creationId xmlns:p14="http://schemas.microsoft.com/office/powerpoint/2010/main" val="256260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Carson’s Equations</a:t>
            </a:r>
            <a:br>
              <a:rPr lang="en-US" sz="3200" dirty="0"/>
            </a:br>
            <a:endParaRPr lang="en-US" sz="3200" dirty="0"/>
          </a:p>
        </p:txBody>
      </p:sp>
      <p:sp>
        <p:nvSpPr>
          <p:cNvPr id="3" name="Content Placeholder 2"/>
          <p:cNvSpPr>
            <a:spLocks noGrp="1"/>
          </p:cNvSpPr>
          <p:nvPr>
            <p:ph idx="1"/>
          </p:nvPr>
        </p:nvSpPr>
        <p:spPr>
          <a:xfrm>
            <a:off x="457200" y="914400"/>
            <a:ext cx="8229600" cy="4114800"/>
          </a:xfrm>
        </p:spPr>
        <p:txBody>
          <a:bodyPr/>
          <a:lstStyle/>
          <a:p>
            <a:pPr marL="0" indent="0">
              <a:buNone/>
            </a:pPr>
            <a:r>
              <a:rPr lang="en-US" sz="2400" dirty="0">
                <a:solidFill>
                  <a:srgbClr val="000000"/>
                </a:solidFill>
                <a:latin typeface="Times"/>
                <a:cs typeface="Times"/>
              </a:rPr>
              <a:t>Carson made use of conductor images; that is, every conductor at a given distance above ground has an image conductor the same distance below ground. This is illustrated in Fig.4.</a:t>
            </a:r>
          </a:p>
          <a:p>
            <a:endParaRPr lang="en-US" sz="24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6" name="Picture 5"/>
          <p:cNvPicPr>
            <a:picLocks noChangeAspect="1"/>
          </p:cNvPicPr>
          <p:nvPr/>
        </p:nvPicPr>
        <p:blipFill>
          <a:blip r:embed="rId2"/>
          <a:stretch>
            <a:fillRect/>
          </a:stretch>
        </p:blipFill>
        <p:spPr>
          <a:xfrm>
            <a:off x="2286000" y="2057400"/>
            <a:ext cx="4137706" cy="3760866"/>
          </a:xfrm>
          <a:prstGeom prst="rect">
            <a:avLst/>
          </a:prstGeom>
        </p:spPr>
      </p:pic>
      <p:sp>
        <p:nvSpPr>
          <p:cNvPr id="7" name="Rectangle 6"/>
          <p:cNvSpPr/>
          <p:nvPr/>
        </p:nvSpPr>
        <p:spPr>
          <a:xfrm>
            <a:off x="3194138" y="5726668"/>
            <a:ext cx="2890297" cy="369332"/>
          </a:xfrm>
          <a:prstGeom prst="rect">
            <a:avLst/>
          </a:prstGeom>
        </p:spPr>
        <p:txBody>
          <a:bodyPr wrap="none">
            <a:spAutoFit/>
          </a:bodyPr>
          <a:lstStyle/>
          <a:p>
            <a:pPr algn="ctr"/>
            <a:r>
              <a:rPr lang="en-US" sz="1800" dirty="0"/>
              <a:t>Fig.4 Conductors and images</a:t>
            </a:r>
          </a:p>
        </p:txBody>
      </p:sp>
    </p:spTree>
    <p:extLst>
      <p:ext uri="{BB962C8B-B14F-4D97-AF65-F5344CB8AC3E}">
        <p14:creationId xmlns:p14="http://schemas.microsoft.com/office/powerpoint/2010/main" val="1098064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Carson’s Equations</a:t>
            </a:r>
            <a:br>
              <a:rPr lang="en-US" sz="3200" dirty="0"/>
            </a:br>
            <a:endParaRPr lang="en-US" sz="3200" dirty="0"/>
          </a:p>
        </p:txBody>
      </p:sp>
      <p:sp>
        <p:nvSpPr>
          <p:cNvPr id="4" name="Slide Number Placeholder 3"/>
          <p:cNvSpPr>
            <a:spLocks noGrp="1"/>
          </p:cNvSpPr>
          <p:nvPr>
            <p:ph type="sldNum" sz="quarter" idx="4"/>
          </p:nvPr>
        </p:nvSpPr>
        <p:spPr>
          <a:xfrm>
            <a:off x="6572992" y="5749118"/>
            <a:ext cx="2133600" cy="365125"/>
          </a:xfrm>
        </p:spPr>
        <p:txBody>
          <a:bodyPr/>
          <a:lstStyle/>
          <a:p>
            <a:fld id="{179A9A4E-4C82-4D44-9372-C31BB3818094}" type="slidenum">
              <a:rPr lang="en-US" smtClean="0"/>
              <a:pPr/>
              <a:t>21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52400" y="1066800"/>
            <a:ext cx="8686800" cy="707886"/>
          </a:xfrm>
          <a:prstGeom prst="rect">
            <a:avLst/>
          </a:prstGeom>
        </p:spPr>
        <p:txBody>
          <a:bodyPr wrap="square">
            <a:spAutoFit/>
          </a:bodyPr>
          <a:lstStyle/>
          <a:p>
            <a:pPr algn="just"/>
            <a:r>
              <a:rPr lang="en-US" sz="2000" dirty="0"/>
              <a:t>Referring to Fig.4, the original Carson's equations are given in Equations (20) and (21).</a:t>
            </a:r>
          </a:p>
        </p:txBody>
      </p:sp>
      <p:sp>
        <p:nvSpPr>
          <p:cNvPr id="7" name="Rectangle 6"/>
          <p:cNvSpPr/>
          <p:nvPr/>
        </p:nvSpPr>
        <p:spPr>
          <a:xfrm>
            <a:off x="152400" y="1828800"/>
            <a:ext cx="1854074" cy="400110"/>
          </a:xfrm>
          <a:prstGeom prst="rect">
            <a:avLst/>
          </a:prstGeom>
        </p:spPr>
        <p:txBody>
          <a:bodyPr wrap="none">
            <a:spAutoFit/>
          </a:bodyPr>
          <a:lstStyle/>
          <a:p>
            <a:r>
              <a:rPr lang="en-US" sz="2000" i="1" dirty="0">
                <a:solidFill>
                  <a:srgbClr val="000000"/>
                </a:solidFill>
              </a:rPr>
              <a:t>Self-impedance</a:t>
            </a:r>
            <a:r>
              <a:rPr lang="en-US" sz="2000" dirty="0">
                <a:solidFill>
                  <a:srgbClr val="000000"/>
                </a:solidFill>
              </a:rPr>
              <a:t>:</a:t>
            </a:r>
          </a:p>
        </p:txBody>
      </p:sp>
      <p:sp>
        <p:nvSpPr>
          <p:cNvPr id="8" name="Rectangle 7"/>
          <p:cNvSpPr/>
          <p:nvPr/>
        </p:nvSpPr>
        <p:spPr>
          <a:xfrm>
            <a:off x="152400" y="2743200"/>
            <a:ext cx="2589959" cy="461665"/>
          </a:xfrm>
          <a:prstGeom prst="rect">
            <a:avLst/>
          </a:prstGeom>
        </p:spPr>
        <p:txBody>
          <a:bodyPr wrap="none">
            <a:spAutoFit/>
          </a:bodyPr>
          <a:lstStyle/>
          <a:p>
            <a:r>
              <a:rPr lang="en-US" i="1" dirty="0">
                <a:solidFill>
                  <a:srgbClr val="000000"/>
                </a:solidFill>
              </a:rPr>
              <a:t>Mutual impedance</a:t>
            </a:r>
            <a:r>
              <a:rPr lang="en-US" dirty="0">
                <a:solidFill>
                  <a:srgbClr val="000000"/>
                </a:solidFill>
              </a:rPr>
              <a:t>:</a:t>
            </a:r>
          </a:p>
        </p:txBody>
      </p:sp>
      <p:pic>
        <p:nvPicPr>
          <p:cNvPr id="9" name="Picture 8"/>
          <p:cNvPicPr>
            <a:picLocks noChangeAspect="1"/>
          </p:cNvPicPr>
          <p:nvPr/>
        </p:nvPicPr>
        <p:blipFill>
          <a:blip r:embed="rId2"/>
          <a:stretch>
            <a:fillRect/>
          </a:stretch>
        </p:blipFill>
        <p:spPr>
          <a:xfrm>
            <a:off x="102482" y="3352800"/>
            <a:ext cx="2564518" cy="2330955"/>
          </a:xfrm>
          <a:prstGeom prst="rect">
            <a:avLst/>
          </a:prstGeom>
        </p:spPr>
      </p:pic>
      <p:sp>
        <p:nvSpPr>
          <p:cNvPr id="10" name="Rectangle 9"/>
          <p:cNvSpPr/>
          <p:nvPr/>
        </p:nvSpPr>
        <p:spPr>
          <a:xfrm>
            <a:off x="228600" y="5715000"/>
            <a:ext cx="2589671" cy="338554"/>
          </a:xfrm>
          <a:prstGeom prst="rect">
            <a:avLst/>
          </a:prstGeom>
        </p:spPr>
        <p:txBody>
          <a:bodyPr wrap="none">
            <a:spAutoFit/>
          </a:bodyPr>
          <a:lstStyle/>
          <a:p>
            <a:pPr algn="ctr"/>
            <a:r>
              <a:rPr lang="en-US" sz="1600" dirty="0"/>
              <a:t>Fig.4 Conductors and images</a:t>
            </a:r>
          </a:p>
        </p:txBody>
      </p:sp>
      <mc:AlternateContent xmlns:mc="http://schemas.openxmlformats.org/markup-compatibility/2006" xmlns:a14="http://schemas.microsoft.com/office/drawing/2010/main">
        <mc:Choice Requires="a14">
          <p:sp>
            <p:nvSpPr>
              <p:cNvPr id="11" name="TextBox 8">
                <a:extLst>
                  <a:ext uri="{FF2B5EF4-FFF2-40B4-BE49-F238E27FC236}">
                    <a16:creationId xmlns:a16="http://schemas.microsoft.com/office/drawing/2014/main" id="{10674F1A-E046-4142-A005-BB61A60C450A}"/>
                  </a:ext>
                </a:extLst>
              </p:cNvPr>
              <p:cNvSpPr txBox="1"/>
              <p:nvPr/>
            </p:nvSpPr>
            <p:spPr>
              <a:xfrm>
                <a:off x="1600200" y="2264415"/>
                <a:ext cx="5596404" cy="43114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𝑖𝑖</m:t>
                            </m:r>
                          </m:sub>
                        </m:sSub>
                      </m:e>
                    </m:acc>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𝜔</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𝑖</m:t>
                        </m:r>
                      </m:sub>
                    </m:sSub>
                    <m:r>
                      <a:rPr lang="en-US" sz="1800" b="0" i="1" smtClean="0">
                        <a:latin typeface="Cambria Math" panose="02040503050406030204" pitchFamily="18" charset="0"/>
                        <a:ea typeface="Cambria Math" panose="02040503050406030204" pitchFamily="18" charset="0"/>
                      </a:rPr>
                      <m:t>𝐺</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𝑋</m:t>
                        </m:r>
                      </m:e>
                      <m:sub>
                        <m:r>
                          <a:rPr lang="en-US" sz="1800" b="0" i="1" smtClean="0">
                            <a:latin typeface="Cambria Math" panose="02040503050406030204" pitchFamily="18" charset="0"/>
                            <a:ea typeface="Cambria Math" panose="02040503050406030204" pitchFamily="18" charset="0"/>
                          </a:rPr>
                          <m:t>𝑖</m:t>
                        </m:r>
                      </m:sub>
                    </m:sSub>
                    <m:r>
                      <a:rPr lang="en-US" sz="1800" b="0" i="1" smtClean="0">
                        <a:latin typeface="Cambria Math" panose="02040503050406030204" pitchFamily="18" charset="0"/>
                        <a:ea typeface="Cambria Math" panose="02040503050406030204" pitchFamily="18" charset="0"/>
                      </a:rPr>
                      <m:t>+</m:t>
                    </m:r>
                    <m:func>
                      <m:funcPr>
                        <m:ctrlPr>
                          <a:rPr lang="en-US" sz="1800" i="1" smtClean="0">
                            <a:latin typeface="Cambria Math" panose="02040503050406030204" pitchFamily="18" charset="0"/>
                          </a:rPr>
                        </m:ctrlPr>
                      </m:funcPr>
                      <m:fName>
                        <m:r>
                          <a:rPr lang="en-US" sz="1800" b="0" i="1" smtClean="0">
                            <a:latin typeface="Cambria Math" panose="02040503050406030204" pitchFamily="18" charset="0"/>
                          </a:rPr>
                          <m:t>2</m:t>
                        </m:r>
                        <m:r>
                          <a:rPr lang="en-US" sz="1800" i="1">
                            <a:latin typeface="Cambria Math" panose="02040503050406030204" pitchFamily="18" charset="0"/>
                            <a:ea typeface="Cambria Math" panose="02040503050406030204" pitchFamily="18" charset="0"/>
                          </a:rPr>
                          <m:t>𝜔</m:t>
                        </m:r>
                        <m:r>
                          <a:rPr lang="en-US" sz="1800" i="1">
                            <a:latin typeface="Cambria Math" panose="02040503050406030204" pitchFamily="18" charset="0"/>
                            <a:ea typeface="Cambria Math" panose="02040503050406030204" pitchFamily="18" charset="0"/>
                          </a:rPr>
                          <m:t>𝐺</m:t>
                        </m:r>
                        <m:r>
                          <a:rPr lang="en-US" sz="1800" b="0" i="1" smtClean="0">
                            <a:latin typeface="Cambria Math" panose="02040503050406030204" pitchFamily="18" charset="0"/>
                            <a:ea typeface="Cambria Math" panose="02040503050406030204" pitchFamily="18" charset="0"/>
                          </a:rPr>
                          <m:t>∗</m:t>
                        </m:r>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𝑖</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𝑅𝐷</m:t>
                                </m:r>
                              </m:e>
                              <m:sub>
                                <m:r>
                                  <a:rPr lang="en-US" sz="1800" i="1">
                                    <a:latin typeface="Cambria Math" panose="02040503050406030204" pitchFamily="18" charset="0"/>
                                    <a:ea typeface="Cambria Math" panose="02040503050406030204" pitchFamily="18" charset="0"/>
                                  </a:rPr>
                                  <m:t>𝑖</m:t>
                                </m:r>
                              </m:sub>
                            </m:sSub>
                          </m:den>
                        </m:f>
                      </m:e>
                    </m:func>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4</m:t>
                    </m:r>
                    <m:r>
                      <a:rPr lang="en-US" sz="1800" i="1">
                        <a:latin typeface="Cambria Math" panose="02040503050406030204" pitchFamily="18" charset="0"/>
                        <a:ea typeface="Cambria Math" panose="02040503050406030204" pitchFamily="18" charset="0"/>
                      </a:rPr>
                      <m:t>𝜔</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𝑖𝑖</m:t>
                        </m:r>
                      </m:sub>
                    </m:sSub>
                    <m:r>
                      <a:rPr lang="en-US" sz="1800" i="1">
                        <a:latin typeface="Cambria Math" panose="02040503050406030204" pitchFamily="18" charset="0"/>
                        <a:ea typeface="Cambria Math" panose="02040503050406030204" pitchFamily="18" charset="0"/>
                      </a:rPr>
                      <m:t>𝐺</m:t>
                    </m:r>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1" name="TextBox 8">
                <a:extLst>
                  <a:ext uri="{FF2B5EF4-FFF2-40B4-BE49-F238E27FC236}">
                    <a16:creationId xmlns:a16="http://schemas.microsoft.com/office/drawing/2014/main" id="{10674F1A-E046-4142-A005-BB61A60C450A}"/>
                  </a:ext>
                </a:extLst>
              </p:cNvPr>
              <p:cNvSpPr txBox="1">
                <a:spLocks noRot="1" noChangeAspect="1" noMove="1" noResize="1" noEditPoints="1" noAdjustHandles="1" noChangeArrowheads="1" noChangeShapeType="1" noTextEdit="1"/>
              </p:cNvSpPr>
              <p:nvPr/>
            </p:nvSpPr>
            <p:spPr>
              <a:xfrm>
                <a:off x="1600200" y="2264415"/>
                <a:ext cx="5596404" cy="431144"/>
              </a:xfrm>
              <a:prstGeom prst="rect">
                <a:avLst/>
              </a:prstGeom>
              <a:blipFill>
                <a:blip r:embed="rId3"/>
                <a:stretch>
                  <a:fillRect l="-1416" t="-5634" r="-545" b="-11268"/>
                </a:stretch>
              </a:blipFill>
            </p:spPr>
            <p:txBody>
              <a:bodyPr/>
              <a:lstStyle/>
              <a:p>
                <a:r>
                  <a:rPr lang="en-US">
                    <a:noFill/>
                  </a:rPr>
                  <a:t> </a:t>
                </a:r>
              </a:p>
            </p:txBody>
          </p:sp>
        </mc:Fallback>
      </mc:AlternateContent>
      <p:sp>
        <p:nvSpPr>
          <p:cNvPr id="12" name="TextBox 6">
            <a:extLst>
              <a:ext uri="{FF2B5EF4-FFF2-40B4-BE49-F238E27FC236}">
                <a16:creationId xmlns:a16="http://schemas.microsoft.com/office/drawing/2014/main" id="{8A066396-922B-48B5-AD7C-440352BFC415}"/>
              </a:ext>
            </a:extLst>
          </p:cNvPr>
          <p:cNvSpPr txBox="1"/>
          <p:nvPr/>
        </p:nvSpPr>
        <p:spPr>
          <a:xfrm>
            <a:off x="8267205" y="2288976"/>
            <a:ext cx="601447" cy="400110"/>
          </a:xfrm>
          <a:prstGeom prst="rect">
            <a:avLst/>
          </a:prstGeom>
          <a:noFill/>
        </p:spPr>
        <p:txBody>
          <a:bodyPr wrap="none" rtlCol="0">
            <a:spAutoFit/>
          </a:bodyPr>
          <a:lstStyle/>
          <a:p>
            <a:r>
              <a:rPr lang="en-US" sz="2000" dirty="0"/>
              <a:t>(20)</a:t>
            </a:r>
          </a:p>
        </p:txBody>
      </p:sp>
      <mc:AlternateContent xmlns:mc="http://schemas.openxmlformats.org/markup-compatibility/2006" xmlns:a14="http://schemas.microsoft.com/office/drawing/2010/main">
        <mc:Choice Requires="a14">
          <p:sp>
            <p:nvSpPr>
              <p:cNvPr id="13" name="TextBox 11">
                <a:extLst>
                  <a:ext uri="{FF2B5EF4-FFF2-40B4-BE49-F238E27FC236}">
                    <a16:creationId xmlns:a16="http://schemas.microsoft.com/office/drawing/2014/main" id="{4D25ECCE-C912-4A5E-AF3A-C87630D3105E}"/>
                  </a:ext>
                </a:extLst>
              </p:cNvPr>
              <p:cNvSpPr txBox="1"/>
              <p:nvPr/>
            </p:nvSpPr>
            <p:spPr>
              <a:xfrm>
                <a:off x="2806081" y="2819400"/>
                <a:ext cx="4687565" cy="477695"/>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e>
                    </m:acc>
                    <m:r>
                      <a:rPr lang="en-US" sz="1800" b="0" i="1" smtClean="0">
                        <a:latin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𝜔</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r>
                      <a:rPr lang="en-US" sz="1800" b="0" i="1" smtClean="0">
                        <a:latin typeface="Cambria Math" panose="02040503050406030204" pitchFamily="18" charset="0"/>
                        <a:ea typeface="Cambria Math" panose="02040503050406030204" pitchFamily="18" charset="0"/>
                      </a:rPr>
                      <m:t>𝐺</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ea typeface="Cambria Math" panose="02040503050406030204" pitchFamily="18" charset="0"/>
                      </a:rPr>
                      <m:t>(</m:t>
                    </m:r>
                    <m:func>
                      <m:funcPr>
                        <m:ctrlPr>
                          <a:rPr lang="en-US" sz="1800" i="1" smtClean="0">
                            <a:latin typeface="Cambria Math" panose="02040503050406030204" pitchFamily="18" charset="0"/>
                          </a:rPr>
                        </m:ctrlPr>
                      </m:funcPr>
                      <m:fName>
                        <m:r>
                          <a:rPr lang="en-US" sz="1800" b="0" i="1" smtClean="0">
                            <a:latin typeface="Cambria Math" panose="02040503050406030204" pitchFamily="18" charset="0"/>
                          </a:rPr>
                          <m:t>2</m:t>
                        </m:r>
                        <m:r>
                          <a:rPr lang="en-US" sz="1800" i="1">
                            <a:latin typeface="Cambria Math" panose="02040503050406030204" pitchFamily="18" charset="0"/>
                            <a:ea typeface="Cambria Math" panose="02040503050406030204" pitchFamily="18" charset="0"/>
                          </a:rPr>
                          <m:t>𝜔</m:t>
                        </m:r>
                        <m:r>
                          <a:rPr lang="en-US" sz="1800" i="1">
                            <a:latin typeface="Cambria Math" panose="02040503050406030204" pitchFamily="18" charset="0"/>
                            <a:ea typeface="Cambria Math" panose="02040503050406030204" pitchFamily="18" charset="0"/>
                          </a:rPr>
                          <m:t>𝐺</m:t>
                        </m:r>
                        <m:r>
                          <a:rPr lang="en-US" sz="1800" b="0" i="1" smtClean="0">
                            <a:latin typeface="Cambria Math" panose="02040503050406030204" pitchFamily="18" charset="0"/>
                            <a:ea typeface="Cambria Math" panose="02040503050406030204" pitchFamily="18" charset="0"/>
                          </a:rPr>
                          <m:t>∗</m:t>
                        </m:r>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den>
                        </m:f>
                      </m:e>
                    </m:func>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4</m:t>
                    </m:r>
                    <m:r>
                      <a:rPr lang="en-US" sz="1800" i="1">
                        <a:latin typeface="Cambria Math" panose="02040503050406030204" pitchFamily="18" charset="0"/>
                        <a:ea typeface="Cambria Math" panose="02040503050406030204" pitchFamily="18" charset="0"/>
                      </a:rPr>
                      <m:t>𝜔</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r>
                      <a:rPr lang="en-US" sz="1800" i="1">
                        <a:latin typeface="Cambria Math" panose="02040503050406030204" pitchFamily="18" charset="0"/>
                        <a:ea typeface="Cambria Math" panose="02040503050406030204" pitchFamily="18" charset="0"/>
                      </a:rPr>
                      <m:t>𝐺</m:t>
                    </m:r>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3" name="TextBox 11">
                <a:extLst>
                  <a:ext uri="{FF2B5EF4-FFF2-40B4-BE49-F238E27FC236}">
                    <a16:creationId xmlns:a16="http://schemas.microsoft.com/office/drawing/2014/main" id="{4D25ECCE-C912-4A5E-AF3A-C87630D3105E}"/>
                  </a:ext>
                </a:extLst>
              </p:cNvPr>
              <p:cNvSpPr txBox="1">
                <a:spLocks noRot="1" noChangeAspect="1" noMove="1" noResize="1" noEditPoints="1" noAdjustHandles="1" noChangeArrowheads="1" noChangeShapeType="1" noTextEdit="1"/>
              </p:cNvSpPr>
              <p:nvPr/>
            </p:nvSpPr>
            <p:spPr>
              <a:xfrm>
                <a:off x="2806081" y="2819400"/>
                <a:ext cx="4687565" cy="477695"/>
              </a:xfrm>
              <a:prstGeom prst="rect">
                <a:avLst/>
              </a:prstGeom>
              <a:blipFill>
                <a:blip r:embed="rId4"/>
                <a:stretch>
                  <a:fillRect l="-1430" t="-1282" r="-1040" b="-14103"/>
                </a:stretch>
              </a:blipFill>
            </p:spPr>
            <p:txBody>
              <a:bodyPr/>
              <a:lstStyle/>
              <a:p>
                <a:r>
                  <a:rPr lang="en-US">
                    <a:noFill/>
                  </a:rPr>
                  <a:t> </a:t>
                </a:r>
              </a:p>
            </p:txBody>
          </p:sp>
        </mc:Fallback>
      </mc:AlternateContent>
      <p:sp>
        <p:nvSpPr>
          <p:cNvPr id="14" name="TextBox 10">
            <a:extLst>
              <a:ext uri="{FF2B5EF4-FFF2-40B4-BE49-F238E27FC236}">
                <a16:creationId xmlns:a16="http://schemas.microsoft.com/office/drawing/2014/main" id="{0D70C7D5-C62B-4735-ADEB-99AA13AF307F}"/>
              </a:ext>
            </a:extLst>
          </p:cNvPr>
          <p:cNvSpPr txBox="1"/>
          <p:nvPr/>
        </p:nvSpPr>
        <p:spPr>
          <a:xfrm>
            <a:off x="8267204" y="2829541"/>
            <a:ext cx="601447" cy="400110"/>
          </a:xfrm>
          <a:prstGeom prst="rect">
            <a:avLst/>
          </a:prstGeom>
          <a:noFill/>
        </p:spPr>
        <p:txBody>
          <a:bodyPr wrap="none" rtlCol="0">
            <a:spAutoFit/>
          </a:bodyPr>
          <a:lstStyle/>
          <a:p>
            <a:r>
              <a:rPr lang="en-US" sz="2000" dirty="0"/>
              <a:t>(21)</a:t>
            </a:r>
          </a:p>
        </p:txBody>
      </p:sp>
      <mc:AlternateContent xmlns:mc="http://schemas.openxmlformats.org/markup-compatibility/2006" xmlns:a14="http://schemas.microsoft.com/office/drawing/2010/main">
        <mc:Choice Requires="a14">
          <p:sp>
            <p:nvSpPr>
              <p:cNvPr id="15" name="TextBox 13">
                <a:extLst>
                  <a:ext uri="{FF2B5EF4-FFF2-40B4-BE49-F238E27FC236}">
                    <a16:creationId xmlns:a16="http://schemas.microsoft.com/office/drawing/2014/main" id="{403FD52A-9879-4E76-A963-4EB7E044FDC3}"/>
                  </a:ext>
                </a:extLst>
              </p:cNvPr>
              <p:cNvSpPr txBox="1"/>
              <p:nvPr/>
            </p:nvSpPr>
            <p:spPr>
              <a:xfrm>
                <a:off x="3886200" y="3357500"/>
                <a:ext cx="2698879" cy="565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i="1">
                              <a:latin typeface="Cambria Math" panose="02040503050406030204" pitchFamily="18" charset="0"/>
                              <a:ea typeface="Cambria Math" panose="02040503050406030204" pitchFamily="18" charset="0"/>
                            </a:rPr>
                            <m:t>𝑖</m:t>
                          </m:r>
                        </m:sub>
                      </m:sSub>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r>
                            <a:rPr lang="en-US" sz="1800" i="1">
                              <a:latin typeface="Cambria Math" panose="02040503050406030204" pitchFamily="18" charset="0"/>
                            </a:rPr>
                            <m:t>2</m:t>
                          </m:r>
                          <m:r>
                            <a:rPr lang="en-US" sz="1800" i="1">
                              <a:latin typeface="Cambria Math" panose="02040503050406030204" pitchFamily="18" charset="0"/>
                              <a:ea typeface="Cambria Math" panose="02040503050406030204" pitchFamily="18" charset="0"/>
                            </a:rPr>
                            <m:t>𝜔</m:t>
                          </m:r>
                          <m:r>
                            <a:rPr lang="en-US" sz="1800" i="1">
                              <a:latin typeface="Cambria Math" panose="02040503050406030204" pitchFamily="18" charset="0"/>
                              <a:ea typeface="Cambria Math" panose="02040503050406030204" pitchFamily="18" charset="0"/>
                            </a:rPr>
                            <m:t>𝐺</m:t>
                          </m:r>
                          <m:r>
                            <a:rPr lang="en-US" sz="1800" b="0" i="1" smtClean="0">
                              <a:latin typeface="Cambria Math" panose="02040503050406030204" pitchFamily="18" charset="0"/>
                              <a:ea typeface="Cambria Math" panose="02040503050406030204" pitchFamily="18" charset="0"/>
                            </a:rPr>
                            <m:t>∗</m:t>
                          </m:r>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𝑅𝐷</m:t>
                                  </m:r>
                                </m:e>
                                <m:sub>
                                  <m:r>
                                    <a:rPr lang="en-US" sz="1800" i="1">
                                      <a:latin typeface="Cambria Math" panose="02040503050406030204" pitchFamily="18" charset="0"/>
                                      <a:ea typeface="Cambria Math" panose="02040503050406030204" pitchFamily="18" charset="0"/>
                                    </a:rPr>
                                    <m:t>𝑖</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𝐺𝑀𝑅</m:t>
                                  </m:r>
                                </m:e>
                                <m:sub>
                                  <m:r>
                                    <a:rPr lang="en-US" sz="1800" i="1">
                                      <a:latin typeface="Cambria Math" panose="02040503050406030204" pitchFamily="18" charset="0"/>
                                      <a:ea typeface="Cambria Math" panose="02040503050406030204" pitchFamily="18" charset="0"/>
                                    </a:rPr>
                                    <m:t>𝑖</m:t>
                                  </m:r>
                                </m:sub>
                              </m:sSub>
                            </m:den>
                          </m:f>
                        </m:e>
                      </m:func>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m:oMathPara>
                </a14:m>
                <a:endParaRPr lang="en-US" sz="1800" dirty="0"/>
              </a:p>
            </p:txBody>
          </p:sp>
        </mc:Choice>
        <mc:Fallback xmlns="">
          <p:sp>
            <p:nvSpPr>
              <p:cNvPr id="15" name="TextBox 13">
                <a:extLst>
                  <a:ext uri="{FF2B5EF4-FFF2-40B4-BE49-F238E27FC236}">
                    <a16:creationId xmlns:a16="http://schemas.microsoft.com/office/drawing/2014/main" id="{403FD52A-9879-4E76-A963-4EB7E044FDC3}"/>
                  </a:ext>
                </a:extLst>
              </p:cNvPr>
              <p:cNvSpPr txBox="1">
                <a:spLocks noRot="1" noChangeAspect="1" noMove="1" noResize="1" noEditPoints="1" noAdjustHandles="1" noChangeArrowheads="1" noChangeShapeType="1" noTextEdit="1"/>
              </p:cNvSpPr>
              <p:nvPr/>
            </p:nvSpPr>
            <p:spPr>
              <a:xfrm>
                <a:off x="3886200" y="3357500"/>
                <a:ext cx="2698879" cy="565411"/>
              </a:xfrm>
              <a:prstGeom prst="rect">
                <a:avLst/>
              </a:prstGeom>
              <a:blipFill>
                <a:blip r:embed="rId5"/>
                <a:stretch>
                  <a:fillRect/>
                </a:stretch>
              </a:blipFill>
            </p:spPr>
            <p:txBody>
              <a:bodyPr/>
              <a:lstStyle/>
              <a:p>
                <a:r>
                  <a:rPr lang="en-US">
                    <a:noFill/>
                  </a:rPr>
                  <a:t> </a:t>
                </a:r>
              </a:p>
            </p:txBody>
          </p:sp>
        </mc:Fallback>
      </mc:AlternateContent>
      <p:sp>
        <p:nvSpPr>
          <p:cNvPr id="16" name="TextBox 12">
            <a:extLst>
              <a:ext uri="{FF2B5EF4-FFF2-40B4-BE49-F238E27FC236}">
                <a16:creationId xmlns:a16="http://schemas.microsoft.com/office/drawing/2014/main" id="{4CBE60D8-B2B0-42F9-851E-FBA2F9198B8C}"/>
              </a:ext>
            </a:extLst>
          </p:cNvPr>
          <p:cNvSpPr txBox="1"/>
          <p:nvPr/>
        </p:nvSpPr>
        <p:spPr>
          <a:xfrm>
            <a:off x="8267204" y="3533360"/>
            <a:ext cx="601447" cy="400110"/>
          </a:xfrm>
          <a:prstGeom prst="rect">
            <a:avLst/>
          </a:prstGeom>
          <a:noFill/>
        </p:spPr>
        <p:txBody>
          <a:bodyPr wrap="none" rtlCol="0">
            <a:spAutoFit/>
          </a:bodyPr>
          <a:lstStyle/>
          <a:p>
            <a:r>
              <a:rPr lang="en-US" sz="2000" dirty="0"/>
              <a:t>(22)</a:t>
            </a:r>
          </a:p>
        </p:txBody>
      </p:sp>
      <mc:AlternateContent xmlns:mc="http://schemas.openxmlformats.org/markup-compatibility/2006" xmlns:a14="http://schemas.microsoft.com/office/drawing/2010/main">
        <mc:Choice Requires="a14">
          <p:sp>
            <p:nvSpPr>
              <p:cNvPr id="17" name="TextBox 17">
                <a:extLst>
                  <a:ext uri="{FF2B5EF4-FFF2-40B4-BE49-F238E27FC236}">
                    <a16:creationId xmlns:a16="http://schemas.microsoft.com/office/drawing/2014/main" id="{99DFF712-9F27-46D0-A45C-FB31FB30C263}"/>
                  </a:ext>
                </a:extLst>
              </p:cNvPr>
              <p:cNvSpPr txBox="1"/>
              <p:nvPr/>
            </p:nvSpPr>
            <p:spPr>
              <a:xfrm>
                <a:off x="2656649" y="4074790"/>
                <a:ext cx="6024213" cy="660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𝜋</m:t>
                          </m:r>
                        </m:num>
                        <m:den>
                          <m:r>
                            <a:rPr lang="en-US" sz="1800" b="0" i="1" smtClean="0">
                              <a:latin typeface="Cambria Math" panose="02040503050406030204" pitchFamily="18" charset="0"/>
                            </a:rPr>
                            <m:t>8</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m:t>
                          </m:r>
                        </m:num>
                        <m:den>
                          <m:r>
                            <a:rPr lang="en-US" sz="1800" b="0" i="1" smtClean="0">
                              <a:latin typeface="Cambria Math" panose="02040503050406030204" pitchFamily="18" charset="0"/>
                              <a:ea typeface="Cambria Math" panose="02040503050406030204" pitchFamily="18" charset="0"/>
                            </a:rPr>
                            <m:t>3</m:t>
                          </m:r>
                          <m:rad>
                            <m:radPr>
                              <m:degHide m:val="on"/>
                              <m:ctrlPr>
                                <a:rPr lang="en-US" sz="1800" b="0" i="1" smtClean="0">
                                  <a:latin typeface="Cambria Math" panose="02040503050406030204" pitchFamily="18" charset="0"/>
                                  <a:ea typeface="Cambria Math" panose="02040503050406030204" pitchFamily="18" charset="0"/>
                                </a:rPr>
                              </m:ctrlPr>
                            </m:radPr>
                            <m:deg/>
                            <m:e>
                              <m:r>
                                <a:rPr lang="en-US" sz="1800" b="0" i="1" smtClean="0">
                                  <a:latin typeface="Cambria Math" panose="02040503050406030204" pitchFamily="18" charset="0"/>
                                  <a:ea typeface="Cambria Math" panose="02040503050406030204" pitchFamily="18" charset="0"/>
                                </a:rPr>
                                <m:t>2</m:t>
                              </m:r>
                            </m:e>
                          </m:rad>
                        </m:den>
                      </m:f>
                      <m:sSub>
                        <m:sSubPr>
                          <m:ctrlPr>
                            <a:rPr lang="en-US" sz="1800" i="1">
                              <a:latin typeface="Cambria Math" panose="02040503050406030204" pitchFamily="18" charset="0"/>
                            </a:rPr>
                          </m:ctrlPr>
                        </m:sSubPr>
                        <m:e>
                          <m:r>
                            <a:rPr lang="en-US" sz="1800" b="0" i="1" smtClean="0">
                              <a:latin typeface="Cambria Math" panose="02040503050406030204" pitchFamily="18" charset="0"/>
                            </a:rPr>
                            <m:t>𝑘</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func>
                        <m:funcPr>
                          <m:ctrlPr>
                            <a:rPr lang="en-US" sz="1800" i="1" smtClean="0">
                              <a:latin typeface="Cambria Math" panose="02040503050406030204" pitchFamily="18" charset="0"/>
                              <a:ea typeface="Cambria Math" panose="02040503050406030204" pitchFamily="18" charset="0"/>
                            </a:rPr>
                          </m:ctrlPr>
                        </m:funcPr>
                        <m:fName>
                          <m:r>
                            <m:rPr>
                              <m:sty m:val="p"/>
                            </m:rPr>
                            <a:rPr lang="en-US" sz="1800" i="0" smtClean="0">
                              <a:latin typeface="Cambria Math" panose="02040503050406030204" pitchFamily="18" charset="0"/>
                              <a:ea typeface="Cambria Math" panose="02040503050406030204" pitchFamily="18" charset="0"/>
                            </a:rPr>
                            <m:t>cos</m:t>
                          </m:r>
                        </m:fName>
                        <m:e>
                          <m:d>
                            <m:dPr>
                              <m:ctrlPr>
                                <a:rPr lang="en-US" sz="1800" b="0" i="1" smtClean="0">
                                  <a:latin typeface="Cambria Math" panose="02040503050406030204" pitchFamily="18" charset="0"/>
                                  <a:ea typeface="Cambria Math" panose="02040503050406030204" pitchFamily="18" charset="0"/>
                                </a:rPr>
                              </m:ctrlPr>
                            </m:dPr>
                            <m:e>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ea typeface="Cambria Math" panose="02040503050406030204" pitchFamily="18" charset="0"/>
                                    </a:rPr>
                                    <m:t>𝑖𝑗</m:t>
                                  </m:r>
                                </m:sub>
                              </m:sSub>
                            </m:e>
                          </m:d>
                          <m:r>
                            <a:rPr lang="en-US" sz="1800" b="0" i="1" smtClean="0">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sSubSup>
                                <m:sSubSupPr>
                                  <m:ctrlPr>
                                    <a:rPr lang="en-US" sz="1800" i="1" smtClean="0">
                                      <a:latin typeface="Cambria Math" panose="02040503050406030204" pitchFamily="18" charset="0"/>
                                    </a:rPr>
                                  </m:ctrlPr>
                                </m:sSubSupPr>
                                <m:e>
                                  <m:r>
                                    <a:rPr lang="en-US" sz="1800" b="0" i="1" smtClean="0">
                                      <a:latin typeface="Cambria Math" panose="02040503050406030204" pitchFamily="18" charset="0"/>
                                    </a:rPr>
                                    <m:t>𝑘</m:t>
                                  </m:r>
                                </m:e>
                                <m:sub>
                                  <m:r>
                                    <a:rPr lang="en-US" sz="1800" b="0" i="1" smtClean="0">
                                      <a:latin typeface="Cambria Math" panose="02040503050406030204" pitchFamily="18" charset="0"/>
                                    </a:rPr>
                                    <m:t>𝑖𝑗</m:t>
                                  </m:r>
                                </m:sub>
                                <m:sup>
                                  <m:r>
                                    <a:rPr lang="en-US" sz="1800" b="0" i="1" smtClean="0">
                                      <a:latin typeface="Cambria Math" panose="02040503050406030204" pitchFamily="18" charset="0"/>
                                    </a:rPr>
                                    <m:t>2</m:t>
                                  </m:r>
                                </m:sup>
                              </m:sSubSup>
                            </m:num>
                            <m:den>
                              <m:r>
                                <a:rPr lang="en-US" sz="1800" b="0" i="1" smtClean="0">
                                  <a:latin typeface="Cambria Math" panose="02040503050406030204" pitchFamily="18" charset="0"/>
                                  <a:ea typeface="Cambria Math" panose="02040503050406030204" pitchFamily="18" charset="0"/>
                                </a:rPr>
                                <m:t>16</m:t>
                              </m:r>
                            </m:den>
                          </m:f>
                          <m:func>
                            <m:funcPr>
                              <m:ctrlPr>
                                <a:rPr lang="en-US" sz="1800" i="1" smtClean="0">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cos</m:t>
                              </m:r>
                            </m:fName>
                            <m:e>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2</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𝑖𝑗</m:t>
                                      </m:r>
                                    </m:sub>
                                  </m:sSub>
                                </m:e>
                              </m:d>
                              <m:r>
                                <a:rPr lang="en-US" sz="1800" b="0" i="1" smtClean="0">
                                  <a:latin typeface="Cambria Math" panose="02040503050406030204" pitchFamily="18" charset="0"/>
                                  <a:ea typeface="Cambria Math" panose="02040503050406030204" pitchFamily="18" charset="0"/>
                                </a:rPr>
                                <m:t>∗(0.6728+</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ln</m:t>
                                  </m:r>
                                </m:fName>
                                <m:e>
                                  <m:f>
                                    <m:fPr>
                                      <m:ctrlPr>
                                        <a:rPr lang="en-US" sz="1800" i="1">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2</m:t>
                                      </m:r>
                                    </m:num>
                                    <m:den>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ea typeface="Cambria Math" panose="02040503050406030204" pitchFamily="18" charset="0"/>
                                            </a:rPr>
                                            <m:t>𝑖𝑗</m:t>
                                          </m:r>
                                        </m:sub>
                                      </m:sSub>
                                    </m:den>
                                  </m:f>
                                </m:e>
                              </m:func>
                              <m:r>
                                <a:rPr lang="en-US" sz="1800" b="0" i="1" smtClean="0">
                                  <a:latin typeface="Cambria Math" panose="02040503050406030204" pitchFamily="18" charset="0"/>
                                  <a:ea typeface="Cambria Math" panose="02040503050406030204" pitchFamily="18" charset="0"/>
                                </a:rPr>
                                <m:t>)</m:t>
                              </m:r>
                            </m:e>
                          </m:func>
                        </m:e>
                      </m:func>
                    </m:oMath>
                  </m:oMathPara>
                </a14:m>
                <a:endParaRPr lang="en-US" sz="1800" dirty="0"/>
              </a:p>
            </p:txBody>
          </p:sp>
        </mc:Choice>
        <mc:Fallback xmlns="">
          <p:sp>
            <p:nvSpPr>
              <p:cNvPr id="17" name="TextBox 17">
                <a:extLst>
                  <a:ext uri="{FF2B5EF4-FFF2-40B4-BE49-F238E27FC236}">
                    <a16:creationId xmlns:a16="http://schemas.microsoft.com/office/drawing/2014/main" id="{99DFF712-9F27-46D0-A45C-FB31FB30C263}"/>
                  </a:ext>
                </a:extLst>
              </p:cNvPr>
              <p:cNvSpPr txBox="1">
                <a:spLocks noRot="1" noChangeAspect="1" noMove="1" noResize="1" noEditPoints="1" noAdjustHandles="1" noChangeArrowheads="1" noChangeShapeType="1" noTextEdit="1"/>
              </p:cNvSpPr>
              <p:nvPr/>
            </p:nvSpPr>
            <p:spPr>
              <a:xfrm>
                <a:off x="2656649" y="4074790"/>
                <a:ext cx="6024213" cy="660374"/>
              </a:xfrm>
              <a:prstGeom prst="rect">
                <a:avLst/>
              </a:prstGeom>
              <a:blipFill>
                <a:blip r:embed="rId6"/>
                <a:stretch>
                  <a:fillRect/>
                </a:stretch>
              </a:blipFill>
            </p:spPr>
            <p:txBody>
              <a:bodyPr/>
              <a:lstStyle/>
              <a:p>
                <a:r>
                  <a:rPr lang="en-US">
                    <a:noFill/>
                  </a:rPr>
                  <a:t> </a:t>
                </a:r>
              </a:p>
            </p:txBody>
          </p:sp>
        </mc:Fallback>
      </mc:AlternateContent>
      <p:sp>
        <p:nvSpPr>
          <p:cNvPr id="18" name="TextBox 16">
            <a:extLst>
              <a:ext uri="{FF2B5EF4-FFF2-40B4-BE49-F238E27FC236}">
                <a16:creationId xmlns:a16="http://schemas.microsoft.com/office/drawing/2014/main" id="{E6F00DDB-36A0-4406-A185-61DC674DB8AD}"/>
              </a:ext>
            </a:extLst>
          </p:cNvPr>
          <p:cNvSpPr txBox="1"/>
          <p:nvPr/>
        </p:nvSpPr>
        <p:spPr>
          <a:xfrm>
            <a:off x="8593104" y="4204922"/>
            <a:ext cx="601447" cy="400110"/>
          </a:xfrm>
          <a:prstGeom prst="rect">
            <a:avLst/>
          </a:prstGeom>
          <a:noFill/>
        </p:spPr>
        <p:txBody>
          <a:bodyPr wrap="none" rtlCol="0">
            <a:spAutoFit/>
          </a:bodyPr>
          <a:lstStyle/>
          <a:p>
            <a:r>
              <a:rPr lang="en-US" sz="2000" dirty="0"/>
              <a:t>(23)</a:t>
            </a:r>
          </a:p>
        </p:txBody>
      </p:sp>
      <mc:AlternateContent xmlns:mc="http://schemas.openxmlformats.org/markup-compatibility/2006" xmlns:a14="http://schemas.microsoft.com/office/drawing/2010/main">
        <mc:Choice Requires="a14">
          <p:sp>
            <p:nvSpPr>
              <p:cNvPr id="19" name="TextBox 19">
                <a:extLst>
                  <a:ext uri="{FF2B5EF4-FFF2-40B4-BE49-F238E27FC236}">
                    <a16:creationId xmlns:a16="http://schemas.microsoft.com/office/drawing/2014/main" id="{2D882F74-4020-41C0-A846-0FD4E593A9A9}"/>
                  </a:ext>
                </a:extLst>
              </p:cNvPr>
              <p:cNvSpPr txBox="1"/>
              <p:nvPr/>
            </p:nvSpPr>
            <p:spPr>
              <a:xfrm>
                <a:off x="3341316" y="4735207"/>
                <a:ext cx="4505272" cy="598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r>
                        <a:rPr lang="en-US" sz="1800" b="0" i="1" smtClean="0">
                          <a:latin typeface="Cambria Math" panose="02040503050406030204" pitchFamily="18" charset="0"/>
                        </a:rPr>
                        <m:t>=−0.0.386+</m:t>
                      </m:r>
                      <m:f>
                        <m:fPr>
                          <m:ctrlPr>
                            <a:rPr lang="en-US" sz="1800" i="1">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m:t>
                      </m:r>
                      <m:func>
                        <m:funcPr>
                          <m:ctrlPr>
                            <a:rPr lang="en-US" sz="1800" i="1">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2</m:t>
                              </m:r>
                            </m:num>
                            <m:den>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ea typeface="Cambria Math" panose="02040503050406030204" pitchFamily="18" charset="0"/>
                                    </a:rPr>
                                    <m:t>𝑖𝑗</m:t>
                                  </m:r>
                                </m:sub>
                              </m:sSub>
                            </m:den>
                          </m:f>
                        </m:e>
                      </m:func>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1</m:t>
                          </m:r>
                        </m:num>
                        <m:den>
                          <m:r>
                            <a:rPr lang="en-US" sz="1800" i="1">
                              <a:latin typeface="Cambria Math" panose="02040503050406030204" pitchFamily="18" charset="0"/>
                              <a:ea typeface="Cambria Math" panose="02040503050406030204" pitchFamily="18" charset="0"/>
                            </a:rPr>
                            <m:t>3</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2</m:t>
                              </m:r>
                            </m:e>
                          </m:rad>
                        </m:den>
                      </m:f>
                      <m:func>
                        <m:funcPr>
                          <m:ctrlPr>
                            <a:rPr lang="en-US" sz="1800" i="1">
                              <a:latin typeface="Cambria Math" panose="02040503050406030204" pitchFamily="18" charset="0"/>
                              <a:ea typeface="Cambria Math" panose="02040503050406030204" pitchFamily="18" charset="0"/>
                            </a:rPr>
                          </m:ctrlPr>
                        </m:funcPr>
                        <m:fNa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ea typeface="Cambria Math" panose="02040503050406030204" pitchFamily="18" charset="0"/>
                                </a:rPr>
                                <m:t>𝑖𝑗</m:t>
                              </m:r>
                            </m:sub>
                          </m:sSub>
                          <m:r>
                            <m:rPr>
                              <m:sty m:val="p"/>
                            </m:rPr>
                            <a:rPr lang="en-US" sz="1800">
                              <a:latin typeface="Cambria Math" panose="02040503050406030204" pitchFamily="18" charset="0"/>
                              <a:ea typeface="Cambria Math" panose="02040503050406030204" pitchFamily="18" charset="0"/>
                            </a:rPr>
                            <m:t>cos</m:t>
                          </m:r>
                        </m:fName>
                        <m:e>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𝑖𝑗</m:t>
                                  </m:r>
                                </m:sub>
                              </m:sSub>
                            </m:e>
                          </m:d>
                        </m:e>
                      </m:func>
                    </m:oMath>
                  </m:oMathPara>
                </a14:m>
                <a:endParaRPr lang="en-US" sz="1800" dirty="0"/>
              </a:p>
            </p:txBody>
          </p:sp>
        </mc:Choice>
        <mc:Fallback xmlns="">
          <p:sp>
            <p:nvSpPr>
              <p:cNvPr id="19" name="TextBox 19">
                <a:extLst>
                  <a:ext uri="{FF2B5EF4-FFF2-40B4-BE49-F238E27FC236}">
                    <a16:creationId xmlns:a16="http://schemas.microsoft.com/office/drawing/2014/main" id="{2D882F74-4020-41C0-A846-0FD4E593A9A9}"/>
                  </a:ext>
                </a:extLst>
              </p:cNvPr>
              <p:cNvSpPr txBox="1">
                <a:spLocks noRot="1" noChangeAspect="1" noMove="1" noResize="1" noEditPoints="1" noAdjustHandles="1" noChangeArrowheads="1" noChangeShapeType="1" noTextEdit="1"/>
              </p:cNvSpPr>
              <p:nvPr/>
            </p:nvSpPr>
            <p:spPr>
              <a:xfrm>
                <a:off x="3341316" y="4735207"/>
                <a:ext cx="4505272" cy="59856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21">
                <a:extLst>
                  <a:ext uri="{FF2B5EF4-FFF2-40B4-BE49-F238E27FC236}">
                    <a16:creationId xmlns:a16="http://schemas.microsoft.com/office/drawing/2014/main" id="{C2457297-81F8-48B7-910B-1F4EA13994FB}"/>
                  </a:ext>
                </a:extLst>
              </p:cNvPr>
              <p:cNvSpPr txBox="1"/>
              <p:nvPr/>
            </p:nvSpPr>
            <p:spPr>
              <a:xfrm>
                <a:off x="4141567" y="5302142"/>
                <a:ext cx="2904770"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ea typeface="Cambria Math" panose="02040503050406030204" pitchFamily="18" charset="0"/>
                            </a:rPr>
                            <m:t>𝑖𝑗</m:t>
                          </m:r>
                        </m:sub>
                      </m:sSub>
                      <m:r>
                        <a:rPr lang="en-US" sz="1800" b="0" i="1" smtClean="0">
                          <a:latin typeface="Cambria Math" panose="02040503050406030204" pitchFamily="18" charset="0"/>
                        </a:rPr>
                        <m:t>=8.565∗</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−4</m:t>
                          </m:r>
                        </m:sup>
                      </m:sSup>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𝑖𝑗</m:t>
                          </m:r>
                        </m:sub>
                      </m:sSub>
                      <m:r>
                        <a:rPr lang="en-US" sz="1800" b="0" i="1" smtClean="0">
                          <a:latin typeface="Cambria Math" panose="02040503050406030204" pitchFamily="18" charset="0"/>
                          <a:ea typeface="Cambria Math" panose="02040503050406030204" pitchFamily="18" charset="0"/>
                        </a:rPr>
                        <m:t>∗</m:t>
                      </m:r>
                      <m:rad>
                        <m:radPr>
                          <m:degHide m:val="on"/>
                          <m:ctrlPr>
                            <a:rPr lang="en-US" sz="1800" b="0" i="1" smtClean="0">
                              <a:latin typeface="Cambria Math" panose="02040503050406030204" pitchFamily="18" charset="0"/>
                              <a:ea typeface="Cambria Math" panose="02040503050406030204" pitchFamily="18" charset="0"/>
                            </a:rPr>
                          </m:ctrlPr>
                        </m:radPr>
                        <m:deg/>
                        <m:e>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𝑓</m:t>
                              </m:r>
                            </m:num>
                            <m:den>
                              <m:r>
                                <a:rPr lang="en-US" sz="1800" b="0" i="1" smtClean="0">
                                  <a:latin typeface="Cambria Math" panose="02040503050406030204" pitchFamily="18" charset="0"/>
                                  <a:ea typeface="Cambria Math" panose="02040503050406030204" pitchFamily="18" charset="0"/>
                                </a:rPr>
                                <m:t>𝜌</m:t>
                              </m:r>
                            </m:den>
                          </m:f>
                        </m:e>
                      </m:rad>
                    </m:oMath>
                  </m:oMathPara>
                </a14:m>
                <a:endParaRPr lang="en-US" sz="1800" dirty="0"/>
              </a:p>
            </p:txBody>
          </p:sp>
        </mc:Choice>
        <mc:Fallback xmlns="">
          <p:sp>
            <p:nvSpPr>
              <p:cNvPr id="20" name="TextBox 21">
                <a:extLst>
                  <a:ext uri="{FF2B5EF4-FFF2-40B4-BE49-F238E27FC236}">
                    <a16:creationId xmlns:a16="http://schemas.microsoft.com/office/drawing/2014/main" id="{C2457297-81F8-48B7-910B-1F4EA13994FB}"/>
                  </a:ext>
                </a:extLst>
              </p:cNvPr>
              <p:cNvSpPr txBox="1">
                <a:spLocks noRot="1" noChangeAspect="1" noMove="1" noResize="1" noEditPoints="1" noAdjustHandles="1" noChangeArrowheads="1" noChangeShapeType="1" noTextEdit="1"/>
              </p:cNvSpPr>
              <p:nvPr/>
            </p:nvSpPr>
            <p:spPr>
              <a:xfrm>
                <a:off x="4141567" y="5302142"/>
                <a:ext cx="2904770" cy="818366"/>
              </a:xfrm>
              <a:prstGeom prst="rect">
                <a:avLst/>
              </a:prstGeom>
              <a:blipFill>
                <a:blip r:embed="rId8"/>
                <a:stretch>
                  <a:fillRect b="-746"/>
                </a:stretch>
              </a:blipFill>
            </p:spPr>
            <p:txBody>
              <a:bodyPr/>
              <a:lstStyle/>
              <a:p>
                <a:r>
                  <a:rPr lang="en-US">
                    <a:noFill/>
                  </a:rPr>
                  <a:t> </a:t>
                </a:r>
              </a:p>
            </p:txBody>
          </p:sp>
        </mc:Fallback>
      </mc:AlternateContent>
      <p:sp>
        <p:nvSpPr>
          <p:cNvPr id="21" name="TextBox 18">
            <a:extLst>
              <a:ext uri="{FF2B5EF4-FFF2-40B4-BE49-F238E27FC236}">
                <a16:creationId xmlns:a16="http://schemas.microsoft.com/office/drawing/2014/main" id="{519B1D39-06A9-4E1E-879C-5B805C914D9A}"/>
              </a:ext>
            </a:extLst>
          </p:cNvPr>
          <p:cNvSpPr txBox="1"/>
          <p:nvPr/>
        </p:nvSpPr>
        <p:spPr>
          <a:xfrm>
            <a:off x="8267204" y="4789135"/>
            <a:ext cx="601447" cy="400110"/>
          </a:xfrm>
          <a:prstGeom prst="rect">
            <a:avLst/>
          </a:prstGeom>
          <a:noFill/>
        </p:spPr>
        <p:txBody>
          <a:bodyPr wrap="none" rtlCol="0">
            <a:spAutoFit/>
          </a:bodyPr>
          <a:lstStyle/>
          <a:p>
            <a:r>
              <a:rPr lang="en-US" sz="2000" dirty="0"/>
              <a:t>(24)</a:t>
            </a:r>
          </a:p>
        </p:txBody>
      </p:sp>
      <p:sp>
        <p:nvSpPr>
          <p:cNvPr id="22" name="TextBox 20">
            <a:extLst>
              <a:ext uri="{FF2B5EF4-FFF2-40B4-BE49-F238E27FC236}">
                <a16:creationId xmlns:a16="http://schemas.microsoft.com/office/drawing/2014/main" id="{08378454-0F23-4A3A-8304-3785A99FF07F}"/>
              </a:ext>
            </a:extLst>
          </p:cNvPr>
          <p:cNvSpPr txBox="1"/>
          <p:nvPr/>
        </p:nvSpPr>
        <p:spPr>
          <a:xfrm>
            <a:off x="8267203" y="5529755"/>
            <a:ext cx="601447" cy="400110"/>
          </a:xfrm>
          <a:prstGeom prst="rect">
            <a:avLst/>
          </a:prstGeom>
          <a:noFill/>
        </p:spPr>
        <p:txBody>
          <a:bodyPr wrap="none" rtlCol="0">
            <a:spAutoFit/>
          </a:bodyPr>
          <a:lstStyle/>
          <a:p>
            <a:r>
              <a:rPr lang="en-US" sz="2000" dirty="0"/>
              <a:t>(25)</a:t>
            </a:r>
          </a:p>
        </p:txBody>
      </p:sp>
    </p:spTree>
    <p:extLst>
      <p:ext uri="{BB962C8B-B14F-4D97-AF65-F5344CB8AC3E}">
        <p14:creationId xmlns:p14="http://schemas.microsoft.com/office/powerpoint/2010/main" val="3604577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Carson’s Equations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66700" y="754380"/>
            <a:ext cx="8610600" cy="707886"/>
          </a:xfrm>
          <a:prstGeom prst="rect">
            <a:avLst/>
          </a:prstGeom>
        </p:spPr>
        <p:txBody>
          <a:bodyPr wrap="square">
            <a:spAutoFit/>
          </a:bodyPr>
          <a:lstStyle/>
          <a:p>
            <a:pPr algn="just"/>
            <a:r>
              <a:rPr lang="en-US" sz="2000" dirty="0"/>
              <a:t>Referring to Fig.4, the original Carson's equations are given in Equations (20) and (21).</a:t>
            </a:r>
          </a:p>
        </p:txBody>
      </p:sp>
      <p:pic>
        <p:nvPicPr>
          <p:cNvPr id="7" name="Picture 6"/>
          <p:cNvPicPr>
            <a:picLocks noChangeAspect="1"/>
          </p:cNvPicPr>
          <p:nvPr/>
        </p:nvPicPr>
        <p:blipFill rotWithShape="1">
          <a:blip r:embed="rId2"/>
          <a:srcRect l="10569"/>
          <a:stretch/>
        </p:blipFill>
        <p:spPr>
          <a:xfrm>
            <a:off x="152400" y="2057400"/>
            <a:ext cx="3223918" cy="3276600"/>
          </a:xfrm>
          <a:prstGeom prst="rect">
            <a:avLst/>
          </a:prstGeom>
        </p:spPr>
      </p:pic>
      <p:sp>
        <p:nvSpPr>
          <p:cNvPr id="8" name="TextBox 7"/>
          <p:cNvSpPr txBox="1"/>
          <p:nvPr/>
        </p:nvSpPr>
        <p:spPr>
          <a:xfrm>
            <a:off x="-1027189" y="5355223"/>
            <a:ext cx="5374547" cy="338554"/>
          </a:xfrm>
          <a:prstGeom prst="rect">
            <a:avLst/>
          </a:prstGeom>
          <a:noFill/>
        </p:spPr>
        <p:txBody>
          <a:bodyPr wrap="square" rtlCol="0">
            <a:spAutoFit/>
          </a:bodyPr>
          <a:lstStyle/>
          <a:p>
            <a:pPr algn="ctr"/>
            <a:r>
              <a:rPr lang="en-US" sz="1600" dirty="0"/>
              <a:t>Fig.4 Conductors and images</a:t>
            </a:r>
          </a:p>
        </p:txBody>
      </p:sp>
      <mc:AlternateContent xmlns:mc="http://schemas.openxmlformats.org/markup-compatibility/2006" xmlns:a14="http://schemas.microsoft.com/office/drawing/2010/main">
        <mc:Choice Requires="a14">
          <p:sp>
            <p:nvSpPr>
              <p:cNvPr id="9" name="Rectangle 7">
                <a:extLst>
                  <a:ext uri="{FF2B5EF4-FFF2-40B4-BE49-F238E27FC236}">
                    <a16:creationId xmlns:a16="http://schemas.microsoft.com/office/drawing/2014/main" id="{E39D69F9-DEF7-4CB0-9593-7A9E751D2644}"/>
                  </a:ext>
                </a:extLst>
              </p:cNvPr>
              <p:cNvSpPr>
                <a:spLocks noChangeArrowheads="1"/>
              </p:cNvSpPr>
              <p:nvPr/>
            </p:nvSpPr>
            <p:spPr bwMode="auto">
              <a:xfrm>
                <a:off x="3376318" y="1057107"/>
                <a:ext cx="5691482" cy="510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14:m>
                  <m:oMath xmlns:m="http://schemas.openxmlformats.org/officeDocument/2006/math">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𝑖𝑖</m:t>
                            </m:r>
                          </m:sub>
                        </m:sSub>
                      </m:e>
                    </m:acc>
                  </m:oMath>
                </a14:m>
                <a:r>
                  <a:rPr kumimoji="0" lang="en-US" altLang="en-US" sz="1800" b="0" i="0" u="none" strike="noStrike" cap="none" normalizeH="0" baseline="0" dirty="0">
                    <a:ln>
                      <a:noFill/>
                    </a:ln>
                    <a:solidFill>
                      <a:srgbClr val="000000"/>
                    </a:solidFill>
                    <a:effectLst/>
                  </a:rPr>
                  <a:t> is the self-primitive impedance of conductor </a:t>
                </a:r>
                <a:r>
                  <a:rPr kumimoji="0" lang="en-US" altLang="en-US" sz="1800" b="0" i="1" u="none" strike="noStrike" cap="none" normalizeH="0" baseline="0" dirty="0">
                    <a:ln>
                      <a:noFill/>
                    </a:ln>
                    <a:solidFill>
                      <a:srgbClr val="000000"/>
                    </a:solidFill>
                    <a:effectLst/>
                  </a:rPr>
                  <a:t>i</a:t>
                </a:r>
                <a:r>
                  <a:rPr kumimoji="0" lang="en-US" altLang="en-US" sz="1800" b="0" i="0" u="none" strike="noStrike" cap="none" normalizeH="0" baseline="0" dirty="0">
                    <a:ln>
                      <a:noFill/>
                    </a:ln>
                    <a:solidFill>
                      <a:srgbClr val="000000"/>
                    </a:solidFill>
                    <a:effectLst/>
                  </a:rPr>
                  <a:t> (Ω/mile)</a:t>
                </a:r>
              </a:p>
              <a:p>
                <a:pPr lvl="0"/>
                <a14:m>
                  <m:oMath xmlns:m="http://schemas.openxmlformats.org/officeDocument/2006/math">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e>
                    </m:acc>
                  </m:oMath>
                </a14:m>
                <a:r>
                  <a:rPr kumimoji="0" lang="en-US" altLang="en-US" sz="1800" b="0" i="0" u="none" strike="noStrike" cap="none" normalizeH="0" baseline="0" dirty="0">
                    <a:ln>
                      <a:noFill/>
                    </a:ln>
                    <a:solidFill>
                      <a:srgbClr val="000000"/>
                    </a:solidFill>
                    <a:effectLst/>
                  </a:rPr>
                  <a:t> is the mutual primitive impedance between conductors </a:t>
                </a:r>
                <a:r>
                  <a:rPr kumimoji="0" lang="en-US" altLang="en-US" sz="1800" b="0" i="1" u="none" strike="noStrike" cap="none" normalizeH="0" baseline="0" dirty="0">
                    <a:ln>
                      <a:noFill/>
                    </a:ln>
                    <a:solidFill>
                      <a:srgbClr val="000000"/>
                    </a:solidFill>
                    <a:effectLst/>
                  </a:rPr>
                  <a:t>i</a:t>
                </a:r>
                <a:r>
                  <a:rPr kumimoji="0" lang="en-US" altLang="en-US" sz="1800" b="0" i="0" u="none" strike="noStrike" cap="none" normalizeH="0" baseline="0" dirty="0">
                    <a:ln>
                      <a:noFill/>
                    </a:ln>
                    <a:solidFill>
                      <a:srgbClr val="000000"/>
                    </a:solidFill>
                    <a:effectLst/>
                  </a:rPr>
                  <a:t> and </a:t>
                </a:r>
                <a:r>
                  <a:rPr kumimoji="0" lang="en-US" altLang="en-US" sz="1800" b="0" i="1" u="none" strike="noStrike" cap="none" normalizeH="0" baseline="0" dirty="0">
                    <a:ln>
                      <a:noFill/>
                    </a:ln>
                    <a:solidFill>
                      <a:srgbClr val="000000"/>
                    </a:solidFill>
                    <a:effectLst/>
                  </a:rPr>
                  <a:t>j</a:t>
                </a:r>
                <a:r>
                  <a:rPr kumimoji="0" lang="en-US" altLang="en-US" sz="1800" b="0" i="0" u="none" strike="noStrike" cap="none" normalizeH="0" baseline="0" dirty="0">
                    <a:ln>
                      <a:noFill/>
                    </a:ln>
                    <a:solidFill>
                      <a:srgbClr val="000000"/>
                    </a:solidFill>
                    <a:effectLst/>
                  </a:rPr>
                  <a:t> (Ω/mile)</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err="1">
                    <a:ln>
                      <a:noFill/>
                    </a:ln>
                    <a:solidFill>
                      <a:srgbClr val="000000"/>
                    </a:solidFill>
                    <a:effectLst/>
                  </a:rPr>
                  <a:t>r</a:t>
                </a:r>
                <a:r>
                  <a:rPr kumimoji="0" lang="en-US" altLang="en-US" sz="1800" b="0" i="1" u="none" strike="noStrike" cap="none" normalizeH="0" baseline="-3000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is the resistance of conductor </a:t>
                </a:r>
                <a:r>
                  <a:rPr kumimoji="0" lang="en-US" altLang="en-US" sz="1800" b="0" i="1" u="none" strike="noStrike" cap="none" normalizeH="0" baseline="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(Ω/mile)</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rPr>
                  <a:t>ω = 2π</a:t>
                </a:r>
                <a:r>
                  <a:rPr kumimoji="0" lang="en-US" altLang="en-US" sz="1800" b="0" i="1" u="none" strike="noStrike" cap="none" normalizeH="0" baseline="0" dirty="0">
                    <a:ln>
                      <a:noFill/>
                    </a:ln>
                    <a:solidFill>
                      <a:srgbClr val="000000"/>
                    </a:solidFill>
                    <a:effectLst/>
                  </a:rPr>
                  <a:t>f</a:t>
                </a:r>
                <a:r>
                  <a:rPr kumimoji="0" lang="en-US" altLang="en-US" sz="1800" b="0" i="0" u="none" strike="noStrike" cap="none" normalizeH="0" baseline="0" dirty="0">
                    <a:ln>
                      <a:noFill/>
                    </a:ln>
                    <a:solidFill>
                      <a:srgbClr val="000000"/>
                    </a:solidFill>
                    <a:effectLst/>
                  </a:rPr>
                  <a:t> is the system angular frequency (rad/s)</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a:ln>
                      <a:noFill/>
                    </a:ln>
                    <a:solidFill>
                      <a:srgbClr val="000000"/>
                    </a:solidFill>
                    <a:effectLst/>
                  </a:rPr>
                  <a:t>G</a:t>
                </a:r>
                <a:r>
                  <a:rPr kumimoji="0" lang="en-US" altLang="en-US" sz="1800" b="0" i="0" u="none" strike="noStrike" cap="none" normalizeH="0" baseline="0" dirty="0">
                    <a:ln>
                      <a:noFill/>
                    </a:ln>
                    <a:solidFill>
                      <a:srgbClr val="000000"/>
                    </a:solidFill>
                    <a:effectLst/>
                  </a:rPr>
                  <a:t> = 0.1609347 × 10</a:t>
                </a:r>
                <a:r>
                  <a:rPr kumimoji="0" lang="en-US" altLang="en-US" sz="1800" b="0" i="0" u="none" strike="noStrike" cap="none" normalizeH="0" baseline="30000" dirty="0">
                    <a:ln>
                      <a:noFill/>
                    </a:ln>
                    <a:solidFill>
                      <a:srgbClr val="000000"/>
                    </a:solidFill>
                    <a:effectLst/>
                  </a:rPr>
                  <a:t>−3</a:t>
                </a:r>
                <a:r>
                  <a:rPr kumimoji="0" lang="en-US" altLang="en-US" sz="1800" b="0" i="0" u="none" strike="noStrike" cap="none" normalizeH="0" baseline="0" dirty="0">
                    <a:ln>
                      <a:noFill/>
                    </a:ln>
                    <a:solidFill>
                      <a:srgbClr val="000000"/>
                    </a:solidFill>
                    <a:effectLst/>
                  </a:rPr>
                  <a:t> Ω/mile</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err="1">
                    <a:ln>
                      <a:noFill/>
                    </a:ln>
                    <a:solidFill>
                      <a:srgbClr val="000000"/>
                    </a:solidFill>
                    <a:effectLst/>
                  </a:rPr>
                  <a:t>RD</a:t>
                </a:r>
                <a:r>
                  <a:rPr kumimoji="0" lang="en-US" altLang="en-US" sz="1800" b="0" i="1" u="none" strike="noStrike" cap="none" normalizeH="0" baseline="-3000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is the radius of conductor </a:t>
                </a:r>
                <a:r>
                  <a:rPr kumimoji="0" lang="en-US" altLang="en-US" sz="1800" b="0" i="1" u="none" strike="noStrike" cap="none" normalizeH="0" baseline="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a:t>
                </a:r>
                <a:r>
                  <a:rPr kumimoji="0" lang="en-US" altLang="en-US" sz="1800" b="0" i="0" u="none" strike="noStrike" cap="none" normalizeH="0" baseline="0" dirty="0" err="1">
                    <a:ln>
                      <a:noFill/>
                    </a:ln>
                    <a:solidFill>
                      <a:srgbClr val="000000"/>
                    </a:solidFill>
                    <a:effectLst/>
                  </a:rPr>
                  <a:t>ft</a:t>
                </a:r>
                <a:r>
                  <a:rPr kumimoji="0" lang="en-US" altLang="en-US" sz="1800" b="0" i="0" u="none" strike="noStrike" cap="none" normalizeH="0" baseline="0" dirty="0">
                    <a:ln>
                      <a:noFill/>
                    </a:ln>
                    <a:solidFill>
                      <a:srgbClr val="000000"/>
                    </a:solidFill>
                    <a:effectLst/>
                  </a:rPr>
                  <a:t>)</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err="1">
                    <a:ln>
                      <a:noFill/>
                    </a:ln>
                    <a:solidFill>
                      <a:srgbClr val="000000"/>
                    </a:solidFill>
                    <a:effectLst/>
                  </a:rPr>
                  <a:t>GMR</a:t>
                </a:r>
                <a:r>
                  <a:rPr kumimoji="0" lang="en-US" altLang="en-US" sz="1800" b="0" i="1" u="none" strike="noStrike" cap="none" normalizeH="0" baseline="-3000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is the geometric mean radius of conductor </a:t>
                </a:r>
                <a:r>
                  <a:rPr kumimoji="0" lang="en-US" altLang="en-US" sz="1800" b="0" i="1" u="none" strike="noStrike" cap="none" normalizeH="0" baseline="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a:t>
                </a:r>
                <a:r>
                  <a:rPr kumimoji="0" lang="en-US" altLang="en-US" sz="1800" b="0" i="0" u="none" strike="noStrike" cap="none" normalizeH="0" baseline="0" dirty="0" err="1">
                    <a:ln>
                      <a:noFill/>
                    </a:ln>
                    <a:solidFill>
                      <a:srgbClr val="000000"/>
                    </a:solidFill>
                    <a:effectLst/>
                  </a:rPr>
                  <a:t>ft</a:t>
                </a:r>
                <a:r>
                  <a:rPr kumimoji="0" lang="en-US" altLang="en-US" sz="1800" b="0" i="0" u="none" strike="noStrike" cap="none" normalizeH="0" baseline="0" dirty="0">
                    <a:ln>
                      <a:noFill/>
                    </a:ln>
                    <a:solidFill>
                      <a:srgbClr val="000000"/>
                    </a:solidFill>
                    <a:effectLst/>
                  </a:rPr>
                  <a:t>)</a:t>
                </a:r>
              </a:p>
              <a:p>
                <a:pPr lvl="0"/>
                <a:r>
                  <a:rPr kumimoji="0" lang="en-US" altLang="en-US" sz="1800" b="0" i="1" u="none" strike="noStrike" cap="none" normalizeH="0" baseline="0" dirty="0">
                    <a:ln>
                      <a:noFill/>
                    </a:ln>
                    <a:solidFill>
                      <a:srgbClr val="000000"/>
                    </a:solidFill>
                    <a:effectLst/>
                  </a:rPr>
                  <a:t>f</a:t>
                </a:r>
                <a:r>
                  <a:rPr kumimoji="0" lang="en-US" altLang="en-US" sz="1800" b="0" i="0" u="none" strike="noStrike" cap="none" normalizeH="0" baseline="0" dirty="0">
                    <a:ln>
                      <a:noFill/>
                    </a:ln>
                    <a:solidFill>
                      <a:srgbClr val="000000"/>
                    </a:solidFill>
                    <a:effectLst/>
                  </a:rPr>
                  <a:t> is </a:t>
                </a:r>
                <a:r>
                  <a:rPr kumimoji="0" lang="en-US" altLang="en-US" sz="1800" b="0" i="0" u="none" strike="noStrike" cap="none" normalizeH="0" baseline="0" dirty="0" err="1">
                    <a:ln>
                      <a:noFill/>
                    </a:ln>
                    <a:solidFill>
                      <a:srgbClr val="000000"/>
                    </a:solidFill>
                    <a:effectLst/>
                  </a:rPr>
                  <a:t>th</a:t>
                </a:r>
                <a:r>
                  <a:rPr lang="en-US" altLang="en-US" sz="1800" dirty="0" err="1">
                    <a:solidFill>
                      <a:srgbClr val="000000"/>
                    </a:solidFill>
                  </a:rPr>
                  <a:t>where</a:t>
                </a:r>
                <a:r>
                  <a:rPr kumimoji="0" lang="en-US" altLang="en-US" sz="1800" b="0" i="0" u="none" strike="noStrike" cap="none" normalizeH="0" baseline="0" dirty="0" err="1">
                    <a:ln>
                      <a:noFill/>
                    </a:ln>
                    <a:solidFill>
                      <a:srgbClr val="000000"/>
                    </a:solidFill>
                    <a:effectLst/>
                  </a:rPr>
                  <a:t>e</a:t>
                </a:r>
                <a:r>
                  <a:rPr kumimoji="0" lang="en-US" altLang="en-US" sz="1800" b="0" i="0" u="none" strike="noStrike" cap="none" normalizeH="0" baseline="0" dirty="0">
                    <a:ln>
                      <a:noFill/>
                    </a:ln>
                    <a:solidFill>
                      <a:srgbClr val="000000"/>
                    </a:solidFill>
                    <a:effectLst/>
                  </a:rPr>
                  <a:t> system frequency (Hz)</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rPr>
                  <a:t>ρ is the resistivity of earth (Ω-m)</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err="1">
                    <a:ln>
                      <a:noFill/>
                    </a:ln>
                    <a:solidFill>
                      <a:srgbClr val="000000"/>
                    </a:solidFill>
                    <a:effectLst/>
                  </a:rPr>
                  <a:t>D</a:t>
                </a:r>
                <a:r>
                  <a:rPr kumimoji="0" lang="en-US" altLang="en-US" sz="1800" b="0" i="1" u="none" strike="noStrike" cap="none" normalizeH="0" baseline="-30000" dirty="0" err="1">
                    <a:ln>
                      <a:noFill/>
                    </a:ln>
                    <a:solidFill>
                      <a:srgbClr val="000000"/>
                    </a:solidFill>
                    <a:effectLst/>
                  </a:rPr>
                  <a:t>ij</a:t>
                </a:r>
                <a:r>
                  <a:rPr kumimoji="0" lang="en-US" altLang="en-US" sz="1800" b="0" i="0" u="none" strike="noStrike" cap="none" normalizeH="0" baseline="0" dirty="0">
                    <a:ln>
                      <a:noFill/>
                    </a:ln>
                    <a:solidFill>
                      <a:srgbClr val="000000"/>
                    </a:solidFill>
                    <a:effectLst/>
                  </a:rPr>
                  <a:t> is the distance between conductors </a:t>
                </a:r>
                <a:r>
                  <a:rPr kumimoji="0" lang="en-US" altLang="en-US" sz="1800" b="0" i="1" u="none" strike="noStrike" cap="none" normalizeH="0" baseline="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and </a:t>
                </a:r>
                <a:r>
                  <a:rPr kumimoji="0" lang="en-US" altLang="en-US" sz="1800" b="0" i="1" u="none" strike="noStrike" cap="none" normalizeH="0" baseline="0" dirty="0">
                    <a:ln>
                      <a:noFill/>
                    </a:ln>
                    <a:solidFill>
                      <a:srgbClr val="000000"/>
                    </a:solidFill>
                    <a:effectLst/>
                  </a:rPr>
                  <a:t>j</a:t>
                </a:r>
                <a:r>
                  <a:rPr kumimoji="0" lang="en-US" altLang="en-US" sz="1800" b="0" i="0" u="none" strike="noStrike" cap="none" normalizeH="0" baseline="0" dirty="0">
                    <a:ln>
                      <a:noFill/>
                    </a:ln>
                    <a:solidFill>
                      <a:srgbClr val="000000"/>
                    </a:solidFill>
                    <a:effectLst/>
                  </a:rPr>
                  <a:t> (</a:t>
                </a:r>
                <a:r>
                  <a:rPr kumimoji="0" lang="en-US" altLang="en-US" sz="1800" b="0" i="0" u="none" strike="noStrike" cap="none" normalizeH="0" baseline="0" dirty="0" err="1">
                    <a:ln>
                      <a:noFill/>
                    </a:ln>
                    <a:solidFill>
                      <a:srgbClr val="000000"/>
                    </a:solidFill>
                    <a:effectLst/>
                  </a:rPr>
                  <a:t>ft</a:t>
                </a:r>
                <a:r>
                  <a:rPr kumimoji="0" lang="en-US" altLang="en-US" sz="1800" b="0" i="0" u="none" strike="noStrike" cap="none" normalizeH="0" baseline="0" dirty="0">
                    <a:ln>
                      <a:noFill/>
                    </a:ln>
                    <a:solidFill>
                      <a:srgbClr val="000000"/>
                    </a:solidFill>
                    <a:effectLst/>
                  </a:rPr>
                  <a:t>) (see Fig.4)</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err="1">
                    <a:ln>
                      <a:noFill/>
                    </a:ln>
                    <a:solidFill>
                      <a:srgbClr val="000000"/>
                    </a:solidFill>
                    <a:effectLst/>
                  </a:rPr>
                  <a:t>S</a:t>
                </a:r>
                <a:r>
                  <a:rPr kumimoji="0" lang="en-US" altLang="en-US" sz="1800" b="0" i="1" u="none" strike="noStrike" cap="none" normalizeH="0" baseline="-30000" dirty="0" err="1">
                    <a:ln>
                      <a:noFill/>
                    </a:ln>
                    <a:solidFill>
                      <a:srgbClr val="000000"/>
                    </a:solidFill>
                    <a:effectLst/>
                  </a:rPr>
                  <a:t>ij</a:t>
                </a:r>
                <a:r>
                  <a:rPr kumimoji="0" lang="en-US" altLang="en-US" sz="1800" b="0" i="0" u="none" strike="noStrike" cap="none" normalizeH="0" baseline="0" dirty="0">
                    <a:ln>
                      <a:noFill/>
                    </a:ln>
                    <a:solidFill>
                      <a:srgbClr val="000000"/>
                    </a:solidFill>
                    <a:effectLst/>
                  </a:rPr>
                  <a:t> is the distance between conductor </a:t>
                </a:r>
                <a:r>
                  <a:rPr kumimoji="0" lang="en-US" altLang="en-US" sz="1800" b="0" i="1" u="none" strike="noStrike" cap="none" normalizeH="0" baseline="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and image </a:t>
                </a:r>
                <a:r>
                  <a:rPr kumimoji="0" lang="en-US" altLang="en-US" sz="1800" b="0" i="1" u="none" strike="noStrike" cap="none" normalizeH="0" baseline="0" dirty="0">
                    <a:ln>
                      <a:noFill/>
                    </a:ln>
                    <a:solidFill>
                      <a:srgbClr val="000000"/>
                    </a:solidFill>
                    <a:effectLst/>
                  </a:rPr>
                  <a:t>j</a:t>
                </a:r>
                <a:r>
                  <a:rPr kumimoji="0" lang="en-US" altLang="en-US" sz="1800" b="0" i="0" u="none" strike="noStrike" cap="none" normalizeH="0" baseline="0" dirty="0">
                    <a:ln>
                      <a:noFill/>
                    </a:ln>
                    <a:solidFill>
                      <a:srgbClr val="000000"/>
                    </a:solidFill>
                    <a:effectLst/>
                  </a:rPr>
                  <a:t> (</a:t>
                </a:r>
                <a:r>
                  <a:rPr kumimoji="0" lang="en-US" altLang="en-US" sz="1800" b="0" i="0" u="none" strike="noStrike" cap="none" normalizeH="0" baseline="0" dirty="0" err="1">
                    <a:ln>
                      <a:noFill/>
                    </a:ln>
                    <a:solidFill>
                      <a:srgbClr val="000000"/>
                    </a:solidFill>
                    <a:effectLst/>
                  </a:rPr>
                  <a:t>ft</a:t>
                </a:r>
                <a:r>
                  <a:rPr kumimoji="0" lang="en-US" altLang="en-US" sz="1800" b="0" i="0" u="none" strike="noStrike" cap="none" normalizeH="0" baseline="0" dirty="0">
                    <a:ln>
                      <a:noFill/>
                    </a:ln>
                    <a:solidFill>
                      <a:srgbClr val="000000"/>
                    </a:solidFill>
                    <a:effectLst/>
                  </a:rPr>
                  <a:t>) (see Fig.4)</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err="1">
                    <a:ln>
                      <a:noFill/>
                    </a:ln>
                    <a:solidFill>
                      <a:srgbClr val="000000"/>
                    </a:solidFill>
                    <a:effectLst/>
                  </a:rPr>
                  <a:t>θ</a:t>
                </a:r>
                <a:r>
                  <a:rPr kumimoji="0" lang="en-US" altLang="en-US" sz="1800" b="0" i="1" u="none" strike="noStrike" cap="none" normalizeH="0" baseline="-30000" dirty="0" err="1">
                    <a:ln>
                      <a:noFill/>
                    </a:ln>
                    <a:solidFill>
                      <a:srgbClr val="000000"/>
                    </a:solidFill>
                    <a:effectLst/>
                  </a:rPr>
                  <a:t>ij</a:t>
                </a:r>
                <a:r>
                  <a:rPr kumimoji="0" lang="en-US" altLang="en-US" sz="1800" b="0" i="0" u="none" strike="noStrike" cap="none" normalizeH="0" baseline="0" dirty="0">
                    <a:ln>
                      <a:noFill/>
                    </a:ln>
                    <a:solidFill>
                      <a:srgbClr val="000000"/>
                    </a:solidFill>
                    <a:effectLst/>
                  </a:rPr>
                  <a:t> is the angle between a pair of lines drawn from conductor </a:t>
                </a:r>
                <a:r>
                  <a:rPr kumimoji="0" lang="en-US" altLang="en-US" sz="1800" b="0" i="1" u="none" strike="noStrike" cap="none" normalizeH="0" baseline="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to its own image and to the image of conductor </a:t>
                </a:r>
                <a:r>
                  <a:rPr kumimoji="0" lang="en-US" altLang="en-US" sz="1800" b="0" i="1" u="none" strike="noStrike" cap="none" normalizeH="0" baseline="0" dirty="0">
                    <a:ln>
                      <a:noFill/>
                    </a:ln>
                    <a:solidFill>
                      <a:srgbClr val="000000"/>
                    </a:solidFill>
                    <a:effectLst/>
                  </a:rPr>
                  <a:t>j</a:t>
                </a:r>
                <a:r>
                  <a:rPr kumimoji="0" lang="en-US" altLang="en-US" sz="1800" b="0" i="0" u="none" strike="noStrike" cap="none" normalizeH="0" baseline="0" dirty="0">
                    <a:ln>
                      <a:noFill/>
                    </a:ln>
                    <a:solidFill>
                      <a:srgbClr val="000000"/>
                    </a:solidFill>
                    <a:effectLst/>
                  </a:rPr>
                  <a:t> (see Fig.4)</a:t>
                </a:r>
              </a:p>
            </p:txBody>
          </p:sp>
        </mc:Choice>
        <mc:Fallback xmlns="">
          <p:sp>
            <p:nvSpPr>
              <p:cNvPr id="9" name="Rectangle 7">
                <a:extLst>
                  <a:ext uri="{FF2B5EF4-FFF2-40B4-BE49-F238E27FC236}">
                    <a16:creationId xmlns:a16="http://schemas.microsoft.com/office/drawing/2014/main" id="{E39D69F9-DEF7-4CB0-9593-7A9E751D2644}"/>
                  </a:ext>
                </a:extLst>
              </p:cNvPr>
              <p:cNvSpPr>
                <a:spLocks noRot="1" noChangeAspect="1" noMove="1" noResize="1" noEditPoints="1" noAdjustHandles="1" noChangeArrowheads="1" noChangeShapeType="1" noTextEdit="1"/>
              </p:cNvSpPr>
              <p:nvPr/>
            </p:nvSpPr>
            <p:spPr bwMode="auto">
              <a:xfrm>
                <a:off x="3376318" y="1057107"/>
                <a:ext cx="5691482" cy="5100627"/>
              </a:xfrm>
              <a:prstGeom prst="rect">
                <a:avLst/>
              </a:prstGeom>
              <a:blipFill>
                <a:blip r:embed="rId3"/>
                <a:stretch>
                  <a:fillRect l="-964" t="-119" r="-749" b="-143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785693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Modified Carson’s Equations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990600"/>
            <a:ext cx="8686800" cy="1569660"/>
          </a:xfrm>
          <a:prstGeom prst="rect">
            <a:avLst/>
          </a:prstGeom>
        </p:spPr>
        <p:txBody>
          <a:bodyPr wrap="square">
            <a:spAutoFit/>
          </a:bodyPr>
          <a:lstStyle/>
          <a:p>
            <a:pPr algn="just"/>
            <a:r>
              <a:rPr lang="en-US" dirty="0"/>
              <a:t>Only two approximations are made in deriving the “modified Carson's Equations.” These approximations involve the terms associated with </a:t>
            </a:r>
            <a:r>
              <a:rPr lang="en-US" i="1" dirty="0" err="1"/>
              <a:t>P</a:t>
            </a:r>
            <a:r>
              <a:rPr lang="en-US" i="1" baseline="-25000" dirty="0" err="1"/>
              <a:t>ij</a:t>
            </a:r>
            <a:r>
              <a:rPr lang="en-US" dirty="0"/>
              <a:t> and </a:t>
            </a:r>
            <a:r>
              <a:rPr lang="en-US" i="1" dirty="0" err="1"/>
              <a:t>Q</a:t>
            </a:r>
            <a:r>
              <a:rPr lang="en-US" i="1" baseline="-25000" dirty="0" err="1"/>
              <a:t>ij</a:t>
            </a:r>
            <a:r>
              <a:rPr lang="en-US" dirty="0"/>
              <a:t>. The approximations use only the first term of the variable </a:t>
            </a:r>
            <a:r>
              <a:rPr lang="en-US" i="1" dirty="0" err="1"/>
              <a:t>P</a:t>
            </a:r>
            <a:r>
              <a:rPr lang="en-US" i="1" baseline="-25000" dirty="0" err="1"/>
              <a:t>ij</a:t>
            </a:r>
            <a:r>
              <a:rPr lang="en-US" dirty="0"/>
              <a:t> and the first two terms of </a:t>
            </a:r>
            <a:r>
              <a:rPr lang="en-US" i="1" dirty="0" err="1"/>
              <a:t>Q</a:t>
            </a:r>
            <a:r>
              <a:rPr lang="en-US" i="1" baseline="-25000" dirty="0" err="1"/>
              <a:t>ij</a:t>
            </a:r>
            <a:r>
              <a:rPr lang="en-US" dirty="0"/>
              <a:t>:</a:t>
            </a:r>
          </a:p>
        </p:txBody>
      </p:sp>
      <p:sp>
        <p:nvSpPr>
          <p:cNvPr id="7" name="Rectangle 6"/>
          <p:cNvSpPr/>
          <p:nvPr/>
        </p:nvSpPr>
        <p:spPr>
          <a:xfrm>
            <a:off x="228600" y="3810000"/>
            <a:ext cx="8686800" cy="830997"/>
          </a:xfrm>
          <a:prstGeom prst="rect">
            <a:avLst/>
          </a:prstGeom>
        </p:spPr>
        <p:txBody>
          <a:bodyPr wrap="square">
            <a:spAutoFit/>
          </a:bodyPr>
          <a:lstStyle/>
          <a:p>
            <a:r>
              <a:rPr lang="en-US" dirty="0"/>
              <a:t>Using the approximations and assumptions the “modified Carson's equations” are</a:t>
            </a:r>
          </a:p>
        </p:txBody>
      </p:sp>
      <mc:AlternateContent xmlns:mc="http://schemas.openxmlformats.org/markup-compatibility/2006" xmlns:a14="http://schemas.microsoft.com/office/drawing/2010/main">
        <mc:Choice Requires="a14">
          <p:sp>
            <p:nvSpPr>
              <p:cNvPr id="8" name="TextBox 8">
                <a:extLst>
                  <a:ext uri="{FF2B5EF4-FFF2-40B4-BE49-F238E27FC236}">
                    <a16:creationId xmlns:a16="http://schemas.microsoft.com/office/drawing/2014/main" id="{D2CCC800-7F4E-4E78-A33C-C63A6697EE6A}"/>
                  </a:ext>
                </a:extLst>
              </p:cNvPr>
              <p:cNvSpPr txBox="1"/>
              <p:nvPr/>
            </p:nvSpPr>
            <p:spPr>
              <a:xfrm>
                <a:off x="4145793" y="2660114"/>
                <a:ext cx="852413"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8</m:t>
                          </m:r>
                        </m:den>
                      </m:f>
                    </m:oMath>
                  </m:oMathPara>
                </a14:m>
                <a:endParaRPr lang="en-US" sz="2000" dirty="0"/>
              </a:p>
            </p:txBody>
          </p:sp>
        </mc:Choice>
        <mc:Fallback xmlns="">
          <p:sp>
            <p:nvSpPr>
              <p:cNvPr id="8" name="TextBox 8">
                <a:extLst>
                  <a:ext uri="{FF2B5EF4-FFF2-40B4-BE49-F238E27FC236}">
                    <a16:creationId xmlns:a16="http://schemas.microsoft.com/office/drawing/2014/main" id="{D2CCC800-7F4E-4E78-A33C-C63A6697EE6A}"/>
                  </a:ext>
                </a:extLst>
              </p:cNvPr>
              <p:cNvSpPr txBox="1">
                <a:spLocks noRot="1" noChangeAspect="1" noMove="1" noResize="1" noEditPoints="1" noAdjustHandles="1" noChangeArrowheads="1" noChangeShapeType="1" noTextEdit="1"/>
              </p:cNvSpPr>
              <p:nvPr/>
            </p:nvSpPr>
            <p:spPr>
              <a:xfrm>
                <a:off x="4145793" y="2660114"/>
                <a:ext cx="852413" cy="52501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1">
                <a:extLst>
                  <a:ext uri="{FF2B5EF4-FFF2-40B4-BE49-F238E27FC236}">
                    <a16:creationId xmlns:a16="http://schemas.microsoft.com/office/drawing/2014/main" id="{71AFCC70-85A2-42B5-A29E-0A4AFF0ABA74}"/>
                  </a:ext>
                </a:extLst>
              </p:cNvPr>
              <p:cNvSpPr txBox="1"/>
              <p:nvPr/>
            </p:nvSpPr>
            <p:spPr>
              <a:xfrm>
                <a:off x="3284409" y="3284984"/>
                <a:ext cx="3040191"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i="1">
                              <a:latin typeface="Cambria Math" panose="02040503050406030204" pitchFamily="18" charset="0"/>
                            </a:rPr>
                            <m:t>𝑖𝑗</m:t>
                          </m:r>
                        </m:sub>
                      </m:sSub>
                      <m:r>
                        <a:rPr lang="en-US" sz="2000" b="0" i="1" smtClean="0">
                          <a:latin typeface="Cambria Math" panose="02040503050406030204" pitchFamily="18" charset="0"/>
                        </a:rPr>
                        <m:t>=</m:t>
                      </m:r>
                      <m:func>
                        <m:funcPr>
                          <m:ctrlPr>
                            <a:rPr lang="en-US" sz="2000" i="1">
                              <a:latin typeface="Cambria Math" panose="02040503050406030204" pitchFamily="18" charset="0"/>
                            </a:rPr>
                          </m:ctrlPr>
                        </m:funcPr>
                        <m:fName>
                          <m:r>
                            <a:rPr lang="en-US" sz="2000" b="0" i="1" smtClean="0">
                              <a:latin typeface="Cambria Math" panose="02040503050406030204" pitchFamily="18" charset="0"/>
                            </a:rPr>
                            <m:t>−0.03860</m:t>
                          </m:r>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rPr>
                                <m:t>2</m:t>
                              </m:r>
                            </m:den>
                          </m:f>
                          <m:r>
                            <m:rPr>
                              <m:nor/>
                            </m:rPr>
                            <a:rPr lang="en-US" sz="2000" dirty="0"/>
                            <m:t> </m:t>
                          </m:r>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𝑘</m:t>
                                  </m:r>
                                </m:e>
                                <m:sub>
                                  <m:r>
                                    <a:rPr lang="en-US" sz="2000" i="1">
                                      <a:latin typeface="Cambria Math" panose="02040503050406030204" pitchFamily="18" charset="0"/>
                                      <a:ea typeface="Cambria Math" panose="02040503050406030204" pitchFamily="18" charset="0"/>
                                    </a:rPr>
                                    <m:t>𝑖𝑗</m:t>
                                  </m:r>
                                </m:sub>
                              </m:sSub>
                            </m:den>
                          </m:f>
                        </m:e>
                      </m:func>
                    </m:oMath>
                  </m:oMathPara>
                </a14:m>
                <a:endParaRPr lang="en-US" sz="2000" dirty="0"/>
              </a:p>
            </p:txBody>
          </p:sp>
        </mc:Choice>
        <mc:Fallback xmlns="">
          <p:sp>
            <p:nvSpPr>
              <p:cNvPr id="9" name="TextBox 11">
                <a:extLst>
                  <a:ext uri="{FF2B5EF4-FFF2-40B4-BE49-F238E27FC236}">
                    <a16:creationId xmlns:a16="http://schemas.microsoft.com/office/drawing/2014/main" id="{71AFCC70-85A2-42B5-A29E-0A4AFF0ABA74}"/>
                  </a:ext>
                </a:extLst>
              </p:cNvPr>
              <p:cNvSpPr txBox="1">
                <a:spLocks noRot="1" noChangeAspect="1" noMove="1" noResize="1" noEditPoints="1" noAdjustHandles="1" noChangeArrowheads="1" noChangeShapeType="1" noTextEdit="1"/>
              </p:cNvSpPr>
              <p:nvPr/>
            </p:nvSpPr>
            <p:spPr>
              <a:xfrm>
                <a:off x="3284409" y="3284984"/>
                <a:ext cx="3040191" cy="664990"/>
              </a:xfrm>
              <a:prstGeom prst="rect">
                <a:avLst/>
              </a:prstGeom>
              <a:blipFill>
                <a:blip r:embed="rId3"/>
                <a:stretch>
                  <a:fillRect/>
                </a:stretch>
              </a:blipFill>
            </p:spPr>
            <p:txBody>
              <a:bodyPr/>
              <a:lstStyle/>
              <a:p>
                <a:r>
                  <a:rPr lang="en-US">
                    <a:noFill/>
                  </a:rPr>
                  <a:t> </a:t>
                </a:r>
              </a:p>
            </p:txBody>
          </p:sp>
        </mc:Fallback>
      </mc:AlternateContent>
      <p:sp>
        <p:nvSpPr>
          <p:cNvPr id="10" name="TextBox 6">
            <a:extLst>
              <a:ext uri="{FF2B5EF4-FFF2-40B4-BE49-F238E27FC236}">
                <a16:creationId xmlns:a16="http://schemas.microsoft.com/office/drawing/2014/main" id="{9C562D13-5000-4E31-8B25-C1690BD099EE}"/>
              </a:ext>
            </a:extLst>
          </p:cNvPr>
          <p:cNvSpPr txBox="1"/>
          <p:nvPr/>
        </p:nvSpPr>
        <p:spPr>
          <a:xfrm>
            <a:off x="8280937" y="2711324"/>
            <a:ext cx="601447" cy="400110"/>
          </a:xfrm>
          <a:prstGeom prst="rect">
            <a:avLst/>
          </a:prstGeom>
          <a:noFill/>
        </p:spPr>
        <p:txBody>
          <a:bodyPr wrap="none" rtlCol="0">
            <a:spAutoFit/>
          </a:bodyPr>
          <a:lstStyle/>
          <a:p>
            <a:r>
              <a:rPr lang="en-US" sz="2000" dirty="0"/>
              <a:t>(26)</a:t>
            </a:r>
          </a:p>
        </p:txBody>
      </p:sp>
      <p:sp>
        <p:nvSpPr>
          <p:cNvPr id="11" name="TextBox 15">
            <a:extLst>
              <a:ext uri="{FF2B5EF4-FFF2-40B4-BE49-F238E27FC236}">
                <a16:creationId xmlns:a16="http://schemas.microsoft.com/office/drawing/2014/main" id="{A1290CD1-B557-4648-AD62-468373ABD482}"/>
              </a:ext>
            </a:extLst>
          </p:cNvPr>
          <p:cNvSpPr txBox="1"/>
          <p:nvPr/>
        </p:nvSpPr>
        <p:spPr>
          <a:xfrm>
            <a:off x="8280937" y="3396426"/>
            <a:ext cx="601447" cy="400110"/>
          </a:xfrm>
          <a:prstGeom prst="rect">
            <a:avLst/>
          </a:prstGeom>
          <a:noFill/>
        </p:spPr>
        <p:txBody>
          <a:bodyPr wrap="none" rtlCol="0">
            <a:spAutoFit/>
          </a:bodyPr>
          <a:lstStyle/>
          <a:p>
            <a:r>
              <a:rPr lang="en-US" sz="2000" dirty="0"/>
              <a:t>(27)</a:t>
            </a:r>
          </a:p>
        </p:txBody>
      </p:sp>
      <mc:AlternateContent xmlns:mc="http://schemas.openxmlformats.org/markup-compatibility/2006" xmlns:a14="http://schemas.microsoft.com/office/drawing/2010/main">
        <mc:Choice Requires="a14">
          <p:sp>
            <p:nvSpPr>
              <p:cNvPr id="12" name="TextBox 17">
                <a:extLst>
                  <a:ext uri="{FF2B5EF4-FFF2-40B4-BE49-F238E27FC236}">
                    <a16:creationId xmlns:a16="http://schemas.microsoft.com/office/drawing/2014/main" id="{A0D309A9-60F9-4A4A-A272-F8F0B49281BA}"/>
                  </a:ext>
                </a:extLst>
              </p:cNvPr>
              <p:cNvSpPr txBox="1"/>
              <p:nvPr/>
            </p:nvSpPr>
            <p:spPr>
              <a:xfrm>
                <a:off x="1697435" y="4723493"/>
                <a:ext cx="6214137" cy="476221"/>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+0.09530</m:t>
                    </m:r>
                    <m:r>
                      <a:rPr lang="en-US" sz="2000" i="1">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0.12134(</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a:rPr lang="en-US" sz="2000" b="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rPr>
                      <m:t>7</m:t>
                    </m:r>
                    <m:r>
                      <a:rPr lang="en-US" sz="2000" b="0" i="1" smtClean="0">
                        <a:latin typeface="Cambria Math" panose="02040503050406030204" pitchFamily="18" charset="0"/>
                      </a:rPr>
                      <m:t>.93402</m:t>
                    </m:r>
                  </m:oMath>
                </a14:m>
                <a:r>
                  <a:rPr lang="en-US" sz="2000" dirty="0"/>
                  <a:t>) </a:t>
                </a:r>
                <a14:m>
                  <m:oMath xmlns:m="http://schemas.openxmlformats.org/officeDocument/2006/math">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a14:m>
                <a:endParaRPr lang="en-US" sz="2000" dirty="0"/>
              </a:p>
            </p:txBody>
          </p:sp>
        </mc:Choice>
        <mc:Fallback xmlns="">
          <p:sp>
            <p:nvSpPr>
              <p:cNvPr id="12" name="TextBox 17">
                <a:extLst>
                  <a:ext uri="{FF2B5EF4-FFF2-40B4-BE49-F238E27FC236}">
                    <a16:creationId xmlns:a16="http://schemas.microsoft.com/office/drawing/2014/main" id="{A0D309A9-60F9-4A4A-A272-F8F0B49281BA}"/>
                  </a:ext>
                </a:extLst>
              </p:cNvPr>
              <p:cNvSpPr txBox="1">
                <a:spLocks noRot="1" noChangeAspect="1" noMove="1" noResize="1" noEditPoints="1" noAdjustHandles="1" noChangeArrowheads="1" noChangeShapeType="1" noTextEdit="1"/>
              </p:cNvSpPr>
              <p:nvPr/>
            </p:nvSpPr>
            <p:spPr>
              <a:xfrm>
                <a:off x="1697435" y="4723493"/>
                <a:ext cx="6214137" cy="476221"/>
              </a:xfrm>
              <a:prstGeom prst="rect">
                <a:avLst/>
              </a:prstGeom>
              <a:blipFill>
                <a:blip r:embed="rId4"/>
                <a:stretch>
                  <a:fillRect l="-1373" t="-3846" r="-294"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9">
                <a:extLst>
                  <a:ext uri="{FF2B5EF4-FFF2-40B4-BE49-F238E27FC236}">
                    <a16:creationId xmlns:a16="http://schemas.microsoft.com/office/drawing/2014/main" id="{A32C63BC-F1EC-431A-9EEC-16FF3EE4963F}"/>
                  </a:ext>
                </a:extLst>
              </p:cNvPr>
              <p:cNvSpPr txBox="1"/>
              <p:nvPr/>
            </p:nvSpPr>
            <p:spPr>
              <a:xfrm>
                <a:off x="1987425" y="5232572"/>
                <a:ext cx="5611793"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acc>
                      <m:r>
                        <a:rPr lang="en-US" sz="2000" b="0" i="1" smtClean="0">
                          <a:latin typeface="Cambria Math" panose="02040503050406030204" pitchFamily="18" charset="0"/>
                        </a:rPr>
                        <m:t>=</m:t>
                      </m:r>
                      <m:r>
                        <a:rPr lang="en-US" sz="2000" i="1">
                          <a:latin typeface="Cambria Math" panose="02040503050406030204" pitchFamily="18" charset="0"/>
                        </a:rPr>
                        <m:t>0.09530+</m:t>
                      </m:r>
                      <m:r>
                        <a:rPr lang="en-US" sz="2000" i="1">
                          <a:latin typeface="Cambria Math" panose="02040503050406030204" pitchFamily="18" charset="0"/>
                        </a:rPr>
                        <m:t>𝑗</m:t>
                      </m:r>
                      <m:r>
                        <a:rPr lang="en-US" sz="2000" i="1">
                          <a:latin typeface="Cambria Math" panose="02040503050406030204" pitchFamily="18" charset="0"/>
                        </a:rPr>
                        <m:t>0.12134(</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7.93402</m:t>
                      </m:r>
                      <m:r>
                        <m:rPr>
                          <m:nor/>
                        </m:rPr>
                        <a:rPr lang="en-US" sz="2000" dirty="0"/>
                        <m:t>)</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13" name="TextBox 19">
                <a:extLst>
                  <a:ext uri="{FF2B5EF4-FFF2-40B4-BE49-F238E27FC236}">
                    <a16:creationId xmlns:a16="http://schemas.microsoft.com/office/drawing/2014/main" id="{A32C63BC-F1EC-431A-9EEC-16FF3EE4963F}"/>
                  </a:ext>
                </a:extLst>
              </p:cNvPr>
              <p:cNvSpPr txBox="1">
                <a:spLocks noRot="1" noChangeAspect="1" noMove="1" noResize="1" noEditPoints="1" noAdjustHandles="1" noChangeArrowheads="1" noChangeShapeType="1" noTextEdit="1"/>
              </p:cNvSpPr>
              <p:nvPr/>
            </p:nvSpPr>
            <p:spPr>
              <a:xfrm>
                <a:off x="1987425" y="5232572"/>
                <a:ext cx="5611793" cy="664990"/>
              </a:xfrm>
              <a:prstGeom prst="rect">
                <a:avLst/>
              </a:prstGeom>
              <a:blipFill>
                <a:blip r:embed="rId5"/>
                <a:stretch>
                  <a:fillRect b="-917"/>
                </a:stretch>
              </a:blipFill>
            </p:spPr>
            <p:txBody>
              <a:bodyPr/>
              <a:lstStyle/>
              <a:p>
                <a:r>
                  <a:rPr lang="en-US">
                    <a:noFill/>
                  </a:rPr>
                  <a:t> </a:t>
                </a:r>
              </a:p>
            </p:txBody>
          </p:sp>
        </mc:Fallback>
      </mc:AlternateContent>
      <p:sp>
        <p:nvSpPr>
          <p:cNvPr id="14" name="TextBox 16">
            <a:extLst>
              <a:ext uri="{FF2B5EF4-FFF2-40B4-BE49-F238E27FC236}">
                <a16:creationId xmlns:a16="http://schemas.microsoft.com/office/drawing/2014/main" id="{5620B755-4AB5-49F4-87DE-8A2A1706CA4E}"/>
              </a:ext>
            </a:extLst>
          </p:cNvPr>
          <p:cNvSpPr txBox="1"/>
          <p:nvPr/>
        </p:nvSpPr>
        <p:spPr>
          <a:xfrm>
            <a:off x="8280938" y="4810872"/>
            <a:ext cx="601447" cy="400110"/>
          </a:xfrm>
          <a:prstGeom prst="rect">
            <a:avLst/>
          </a:prstGeom>
          <a:noFill/>
        </p:spPr>
        <p:txBody>
          <a:bodyPr wrap="none" rtlCol="0">
            <a:spAutoFit/>
          </a:bodyPr>
          <a:lstStyle/>
          <a:p>
            <a:r>
              <a:rPr lang="en-US" sz="2000" dirty="0"/>
              <a:t>(28)</a:t>
            </a:r>
          </a:p>
        </p:txBody>
      </p:sp>
      <p:sp>
        <p:nvSpPr>
          <p:cNvPr id="15" name="TextBox 18">
            <a:extLst>
              <a:ext uri="{FF2B5EF4-FFF2-40B4-BE49-F238E27FC236}">
                <a16:creationId xmlns:a16="http://schemas.microsoft.com/office/drawing/2014/main" id="{04B2DC84-1F87-4563-BDD2-3750ED2C4582}"/>
              </a:ext>
            </a:extLst>
          </p:cNvPr>
          <p:cNvSpPr txBox="1"/>
          <p:nvPr/>
        </p:nvSpPr>
        <p:spPr>
          <a:xfrm>
            <a:off x="8280937" y="5328320"/>
            <a:ext cx="601447" cy="400110"/>
          </a:xfrm>
          <a:prstGeom prst="rect">
            <a:avLst/>
          </a:prstGeom>
          <a:noFill/>
        </p:spPr>
        <p:txBody>
          <a:bodyPr wrap="none" rtlCol="0">
            <a:spAutoFit/>
          </a:bodyPr>
          <a:lstStyle/>
          <a:p>
            <a:r>
              <a:rPr lang="en-US" sz="2000" dirty="0"/>
              <a:t>(29)</a:t>
            </a:r>
          </a:p>
        </p:txBody>
      </p:sp>
    </p:spTree>
    <p:extLst>
      <p:ext uri="{BB962C8B-B14F-4D97-AF65-F5344CB8AC3E}">
        <p14:creationId xmlns:p14="http://schemas.microsoft.com/office/powerpoint/2010/main" val="3440795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Modified Carson’s Equations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2971800"/>
            <a:ext cx="8534400" cy="2123658"/>
          </a:xfrm>
          <a:prstGeom prst="rect">
            <a:avLst/>
          </a:prstGeom>
        </p:spPr>
        <p:txBody>
          <a:bodyPr wrap="square">
            <a:spAutoFit/>
          </a:bodyPr>
          <a:lstStyle/>
          <a:p>
            <a:pPr algn="just"/>
            <a:r>
              <a:rPr lang="en-US" sz="2200" dirty="0"/>
              <a:t>It will be recalled that Equations (18) and (19) could not be used because the resistance of dirt, the GMR of dirt, and the various distances from conductors to dirt were not known. A comparison of Equations (18) and (19) to Equations (28) and (29) demonstrates that the modified Carson's equations have defined the missing parameters. A comparison of the two sets of equations shows that</a:t>
            </a:r>
          </a:p>
        </p:txBody>
      </p:sp>
      <p:sp>
        <p:nvSpPr>
          <p:cNvPr id="7" name="TextBox 16">
            <a:extLst>
              <a:ext uri="{FF2B5EF4-FFF2-40B4-BE49-F238E27FC236}">
                <a16:creationId xmlns:a16="http://schemas.microsoft.com/office/drawing/2014/main" id="{F37DC629-3103-4731-963F-234DB82CE2FD}"/>
              </a:ext>
            </a:extLst>
          </p:cNvPr>
          <p:cNvSpPr txBox="1"/>
          <p:nvPr/>
        </p:nvSpPr>
        <p:spPr>
          <a:xfrm>
            <a:off x="8075735" y="1879587"/>
            <a:ext cx="611065" cy="400110"/>
          </a:xfrm>
          <a:prstGeom prst="rect">
            <a:avLst/>
          </a:prstGeom>
          <a:noFill/>
        </p:spPr>
        <p:txBody>
          <a:bodyPr wrap="none" rtlCol="0">
            <a:spAutoFit/>
          </a:bodyPr>
          <a:lstStyle/>
          <a:p>
            <a:r>
              <a:rPr lang="en-US" sz="2000" dirty="0">
                <a:solidFill>
                  <a:srgbClr val="FF0000"/>
                </a:solidFill>
              </a:rPr>
              <a:t>(28)</a:t>
            </a:r>
          </a:p>
        </p:txBody>
      </p:sp>
      <mc:AlternateContent xmlns:mc="http://schemas.openxmlformats.org/markup-compatibility/2006" xmlns:a14="http://schemas.microsoft.com/office/drawing/2010/main">
        <mc:Choice Requires="a14">
          <p:sp>
            <p:nvSpPr>
              <p:cNvPr id="8" name="TextBox 17">
                <a:extLst>
                  <a:ext uri="{FF2B5EF4-FFF2-40B4-BE49-F238E27FC236}">
                    <a16:creationId xmlns:a16="http://schemas.microsoft.com/office/drawing/2014/main" id="{D9482790-55DC-4FBB-8670-F277A9698B27}"/>
                  </a:ext>
                </a:extLst>
              </p:cNvPr>
              <p:cNvSpPr txBox="1"/>
              <p:nvPr/>
            </p:nvSpPr>
            <p:spPr>
              <a:xfrm>
                <a:off x="1243544" y="1914176"/>
                <a:ext cx="6199711" cy="476221"/>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solidFill>
                              <a:srgbClr val="FF0000"/>
                            </a:solidFill>
                            <a:latin typeface="Cambria Math" panose="02040503050406030204" pitchFamily="18" charset="0"/>
                          </a:rPr>
                        </m:ctrlPr>
                      </m:acc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𝑧</m:t>
                            </m:r>
                          </m:e>
                          <m:sub>
                            <m:r>
                              <a:rPr lang="en-US" sz="2000" i="1">
                                <a:solidFill>
                                  <a:srgbClr val="FF0000"/>
                                </a:solidFill>
                                <a:latin typeface="Cambria Math" panose="02040503050406030204" pitchFamily="18" charset="0"/>
                              </a:rPr>
                              <m:t>𝑖𝑖</m:t>
                            </m:r>
                          </m:sub>
                        </m:sSub>
                      </m:e>
                    </m:acc>
                    <m:r>
                      <a:rPr lang="en-US" sz="2000" b="0" i="1" smtClean="0">
                        <a:solidFill>
                          <a:srgbClr val="FF0000"/>
                        </a:solidFill>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𝑟</m:t>
                        </m:r>
                      </m:e>
                      <m:sub>
                        <m:r>
                          <a:rPr lang="en-US" sz="2000" b="0" i="1" smtClean="0">
                            <a:solidFill>
                              <a:srgbClr val="FF0000"/>
                            </a:solidFill>
                            <a:latin typeface="Cambria Math" panose="02040503050406030204" pitchFamily="18" charset="0"/>
                          </a:rPr>
                          <m:t>𝑖</m:t>
                        </m:r>
                      </m:sub>
                    </m:sSub>
                    <m:r>
                      <a:rPr lang="en-US" sz="2000" b="0" i="1" smtClean="0">
                        <a:solidFill>
                          <a:srgbClr val="FF0000"/>
                        </a:solidFill>
                        <a:latin typeface="Cambria Math" panose="02040503050406030204" pitchFamily="18" charset="0"/>
                      </a:rPr>
                      <m:t>+0.09530</m:t>
                    </m:r>
                    <m:r>
                      <a:rPr lang="en-US" sz="2000" i="1">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𝑗</m:t>
                    </m:r>
                    <m:r>
                      <a:rPr lang="en-US" sz="2000" b="0" i="1" smtClean="0">
                        <a:solidFill>
                          <a:srgbClr val="FF0000"/>
                        </a:solidFill>
                        <a:latin typeface="Cambria Math" panose="02040503050406030204" pitchFamily="18" charset="0"/>
                      </a:rPr>
                      <m:t>0.12134(</m:t>
                    </m:r>
                    <m:func>
                      <m:funcPr>
                        <m:ctrlPr>
                          <a:rPr lang="en-US" sz="2000" i="1">
                            <a:solidFill>
                              <a:srgbClr val="FF0000"/>
                            </a:solidFill>
                            <a:latin typeface="Cambria Math" panose="02040503050406030204" pitchFamily="18" charset="0"/>
                          </a:rPr>
                        </m:ctrlPr>
                      </m:funcPr>
                      <m:fName>
                        <m:r>
                          <m:rPr>
                            <m:sty m:val="p"/>
                          </m:rPr>
                          <a:rPr lang="en-US" sz="2000">
                            <a:solidFill>
                              <a:srgbClr val="FF0000"/>
                            </a:solidFill>
                            <a:latin typeface="Cambria Math" panose="02040503050406030204" pitchFamily="18" charset="0"/>
                          </a:rPr>
                          <m:t>ln</m:t>
                        </m:r>
                      </m:fName>
                      <m:e>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1</m:t>
                            </m:r>
                          </m:num>
                          <m:den>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𝐺𝑀𝑅</m:t>
                                </m:r>
                              </m:e>
                              <m:sub>
                                <m:r>
                                  <a:rPr lang="en-US" sz="2000" i="1">
                                    <a:solidFill>
                                      <a:srgbClr val="FF0000"/>
                                    </a:solidFill>
                                    <a:latin typeface="Cambria Math" panose="02040503050406030204" pitchFamily="18" charset="0"/>
                                    <a:ea typeface="Cambria Math" panose="02040503050406030204" pitchFamily="18" charset="0"/>
                                  </a:rPr>
                                  <m:t>𝑖</m:t>
                                </m:r>
                              </m:sub>
                            </m:sSub>
                          </m:den>
                        </m:f>
                      </m:e>
                    </m:func>
                    <m:r>
                      <a:rPr lang="en-US" sz="2000" b="0" i="1" smtClean="0">
                        <a:solidFill>
                          <a:srgbClr val="FF0000"/>
                        </a:solidFill>
                        <a:latin typeface="Cambria Math" panose="02040503050406030204" pitchFamily="18" charset="0"/>
                        <a:ea typeface="Cambria Math" panose="02040503050406030204" pitchFamily="18" charset="0"/>
                      </a:rPr>
                      <m:t>+</m:t>
                    </m:r>
                    <m:r>
                      <a:rPr lang="en-US" sz="2000" i="1" smtClean="0">
                        <a:solidFill>
                          <a:srgbClr val="FF0000"/>
                        </a:solidFill>
                        <a:latin typeface="Cambria Math" panose="02040503050406030204" pitchFamily="18" charset="0"/>
                      </a:rPr>
                      <m:t>7</m:t>
                    </m:r>
                    <m:r>
                      <a:rPr lang="en-US" sz="2000" b="0" i="1" smtClean="0">
                        <a:solidFill>
                          <a:srgbClr val="FF0000"/>
                        </a:solidFill>
                        <a:latin typeface="Cambria Math" panose="02040503050406030204" pitchFamily="18" charset="0"/>
                      </a:rPr>
                      <m:t>.93402</m:t>
                    </m:r>
                  </m:oMath>
                </a14:m>
                <a:r>
                  <a:rPr lang="en-US" sz="2000" dirty="0">
                    <a:solidFill>
                      <a:srgbClr val="FF0000"/>
                    </a:solidFill>
                  </a:rPr>
                  <a:t>) </a:t>
                </a:r>
                <a14:m>
                  <m:oMath xmlns:m="http://schemas.openxmlformats.org/officeDocument/2006/math">
                    <m:r>
                      <m:rPr>
                        <m:sty m:val="p"/>
                      </m:rPr>
                      <a:rPr lang="el-GR" sz="2000" i="1" dirty="0">
                        <a:solidFill>
                          <a:srgbClr val="FF0000"/>
                        </a:solidFill>
                        <a:latin typeface="Cambria Math" panose="02040503050406030204" pitchFamily="18" charset="0"/>
                        <a:ea typeface="Cambria Math" panose="02040503050406030204" pitchFamily="18" charset="0"/>
                      </a:rPr>
                      <m:t>Ω</m:t>
                    </m:r>
                    <m:r>
                      <m:rPr>
                        <m:nor/>
                      </m:rPr>
                      <a:rPr lang="en-US" sz="2000" dirty="0">
                        <a:solidFill>
                          <a:srgbClr val="FF0000"/>
                        </a:solidFill>
                      </a:rPr>
                      <m:t>/</m:t>
                    </m:r>
                    <m:r>
                      <m:rPr>
                        <m:nor/>
                      </m:rPr>
                      <a:rPr lang="en-US" sz="2000" dirty="0">
                        <a:solidFill>
                          <a:srgbClr val="FF0000"/>
                        </a:solidFill>
                      </a:rPr>
                      <m:t>mile</m:t>
                    </m:r>
                  </m:oMath>
                </a14:m>
                <a:endParaRPr lang="en-US" sz="2000" dirty="0">
                  <a:solidFill>
                    <a:srgbClr val="FF0000"/>
                  </a:solidFill>
                </a:endParaRPr>
              </a:p>
            </p:txBody>
          </p:sp>
        </mc:Choice>
        <mc:Fallback xmlns="">
          <p:sp>
            <p:nvSpPr>
              <p:cNvPr id="8" name="TextBox 17">
                <a:extLst>
                  <a:ext uri="{FF2B5EF4-FFF2-40B4-BE49-F238E27FC236}">
                    <a16:creationId xmlns:a16="http://schemas.microsoft.com/office/drawing/2014/main" id="{D9482790-55DC-4FBB-8670-F277A9698B27}"/>
                  </a:ext>
                </a:extLst>
              </p:cNvPr>
              <p:cNvSpPr txBox="1">
                <a:spLocks noRot="1" noChangeAspect="1" noMove="1" noResize="1" noEditPoints="1" noAdjustHandles="1" noChangeArrowheads="1" noChangeShapeType="1" noTextEdit="1"/>
              </p:cNvSpPr>
              <p:nvPr/>
            </p:nvSpPr>
            <p:spPr>
              <a:xfrm>
                <a:off x="1243544" y="1914176"/>
                <a:ext cx="6199711" cy="476221"/>
              </a:xfrm>
              <a:prstGeom prst="rect">
                <a:avLst/>
              </a:prstGeom>
              <a:blipFill>
                <a:blip r:embed="rId2"/>
                <a:stretch>
                  <a:fillRect l="-1475" t="-3846" r="-492" b="-12821"/>
                </a:stretch>
              </a:blipFill>
            </p:spPr>
            <p:txBody>
              <a:bodyPr/>
              <a:lstStyle/>
              <a:p>
                <a:r>
                  <a:rPr lang="en-US">
                    <a:noFill/>
                  </a:rPr>
                  <a:t> </a:t>
                </a:r>
              </a:p>
            </p:txBody>
          </p:sp>
        </mc:Fallback>
      </mc:AlternateContent>
      <p:sp>
        <p:nvSpPr>
          <p:cNvPr id="9" name="TextBox 18">
            <a:extLst>
              <a:ext uri="{FF2B5EF4-FFF2-40B4-BE49-F238E27FC236}">
                <a16:creationId xmlns:a16="http://schemas.microsoft.com/office/drawing/2014/main" id="{7E6FD2F1-B259-40E9-B92F-B8AD21C257CA}"/>
              </a:ext>
            </a:extLst>
          </p:cNvPr>
          <p:cNvSpPr txBox="1"/>
          <p:nvPr/>
        </p:nvSpPr>
        <p:spPr>
          <a:xfrm>
            <a:off x="8075735" y="2569376"/>
            <a:ext cx="611065" cy="400110"/>
          </a:xfrm>
          <a:prstGeom prst="rect">
            <a:avLst/>
          </a:prstGeom>
          <a:noFill/>
        </p:spPr>
        <p:txBody>
          <a:bodyPr wrap="none" rtlCol="0">
            <a:spAutoFit/>
          </a:bodyPr>
          <a:lstStyle/>
          <a:p>
            <a:r>
              <a:rPr lang="en-US" sz="2000" dirty="0">
                <a:solidFill>
                  <a:srgbClr val="FF0000"/>
                </a:solidFill>
              </a:rPr>
              <a:t>(29)</a:t>
            </a:r>
          </a:p>
        </p:txBody>
      </p:sp>
      <mc:AlternateContent xmlns:mc="http://schemas.openxmlformats.org/markup-compatibility/2006" xmlns:a14="http://schemas.microsoft.com/office/drawing/2010/main">
        <mc:Choice Requires="a14">
          <p:sp>
            <p:nvSpPr>
              <p:cNvPr id="10" name="TextBox 19">
                <a:extLst>
                  <a:ext uri="{FF2B5EF4-FFF2-40B4-BE49-F238E27FC236}">
                    <a16:creationId xmlns:a16="http://schemas.microsoft.com/office/drawing/2014/main" id="{D69709CF-FC47-4601-812A-EC01380B479E}"/>
                  </a:ext>
                </a:extLst>
              </p:cNvPr>
              <p:cNvSpPr txBox="1"/>
              <p:nvPr/>
            </p:nvSpPr>
            <p:spPr>
              <a:xfrm>
                <a:off x="1697117" y="2441406"/>
                <a:ext cx="5597366"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solidFill>
                                <a:srgbClr val="FF0000"/>
                              </a:solidFill>
                              <a:latin typeface="Cambria Math" panose="02040503050406030204" pitchFamily="18" charset="0"/>
                            </a:rPr>
                          </m:ctrlPr>
                        </m:acc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𝑧</m:t>
                              </m:r>
                            </m:e>
                            <m:sub>
                              <m:r>
                                <a:rPr lang="en-US" sz="2000" i="1">
                                  <a:solidFill>
                                    <a:srgbClr val="FF0000"/>
                                  </a:solidFill>
                                  <a:latin typeface="Cambria Math" panose="02040503050406030204" pitchFamily="18" charset="0"/>
                                </a:rPr>
                                <m:t>𝑖</m:t>
                              </m:r>
                              <m:r>
                                <a:rPr lang="en-US" sz="2000" b="0" i="1" smtClean="0">
                                  <a:solidFill>
                                    <a:srgbClr val="FF0000"/>
                                  </a:solidFill>
                                  <a:latin typeface="Cambria Math" panose="02040503050406030204" pitchFamily="18" charset="0"/>
                                </a:rPr>
                                <m:t>𝑗</m:t>
                              </m:r>
                            </m:sub>
                          </m:sSub>
                        </m:e>
                      </m:acc>
                      <m:r>
                        <a:rPr lang="en-US" sz="2000" b="0" i="1" smtClean="0">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0.09530+</m:t>
                      </m:r>
                      <m:r>
                        <a:rPr lang="en-US" sz="2000" i="1">
                          <a:solidFill>
                            <a:srgbClr val="FF0000"/>
                          </a:solidFill>
                          <a:latin typeface="Cambria Math" panose="02040503050406030204" pitchFamily="18" charset="0"/>
                        </a:rPr>
                        <m:t>𝑗</m:t>
                      </m:r>
                      <m:r>
                        <a:rPr lang="en-US" sz="2000" i="1">
                          <a:solidFill>
                            <a:srgbClr val="FF0000"/>
                          </a:solidFill>
                          <a:latin typeface="Cambria Math" panose="02040503050406030204" pitchFamily="18" charset="0"/>
                        </a:rPr>
                        <m:t>0.12134(</m:t>
                      </m:r>
                      <m:func>
                        <m:funcPr>
                          <m:ctrlPr>
                            <a:rPr lang="en-US" sz="2000" i="1">
                              <a:solidFill>
                                <a:srgbClr val="FF0000"/>
                              </a:solidFill>
                              <a:latin typeface="Cambria Math" panose="02040503050406030204" pitchFamily="18" charset="0"/>
                            </a:rPr>
                          </m:ctrlPr>
                        </m:funcPr>
                        <m:fName>
                          <m:r>
                            <m:rPr>
                              <m:sty m:val="p"/>
                            </m:rPr>
                            <a:rPr lang="en-US" sz="2000">
                              <a:solidFill>
                                <a:srgbClr val="FF0000"/>
                              </a:solidFill>
                              <a:latin typeface="Cambria Math" panose="02040503050406030204" pitchFamily="18" charset="0"/>
                            </a:rPr>
                            <m:t>ln</m:t>
                          </m:r>
                        </m:fName>
                        <m:e>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1</m:t>
                              </m:r>
                            </m:num>
                            <m:den>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𝐷</m:t>
                                  </m:r>
                                </m:e>
                                <m:sub>
                                  <m:r>
                                    <a:rPr lang="en-US" sz="2000" i="1">
                                      <a:solidFill>
                                        <a:srgbClr val="FF0000"/>
                                      </a:solidFill>
                                      <a:latin typeface="Cambria Math" panose="02040503050406030204" pitchFamily="18" charset="0"/>
                                      <a:ea typeface="Cambria Math" panose="02040503050406030204" pitchFamily="18" charset="0"/>
                                    </a:rPr>
                                    <m:t>𝑖</m:t>
                                  </m:r>
                                  <m:r>
                                    <a:rPr lang="en-US" sz="2000" b="0" i="1" smtClean="0">
                                      <a:solidFill>
                                        <a:srgbClr val="FF0000"/>
                                      </a:solidFill>
                                      <a:latin typeface="Cambria Math" panose="02040503050406030204" pitchFamily="18" charset="0"/>
                                      <a:ea typeface="Cambria Math" panose="02040503050406030204" pitchFamily="18" charset="0"/>
                                    </a:rPr>
                                    <m:t>𝑗</m:t>
                                  </m:r>
                                </m:sub>
                              </m:sSub>
                            </m:den>
                          </m:f>
                        </m:e>
                      </m:func>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7.93402</m:t>
                      </m:r>
                      <m:r>
                        <m:rPr>
                          <m:nor/>
                        </m:rPr>
                        <a:rPr lang="en-US" sz="2000" dirty="0">
                          <a:solidFill>
                            <a:srgbClr val="FF0000"/>
                          </a:solidFill>
                        </a:rPr>
                        <m:t>)</m:t>
                      </m:r>
                      <m:r>
                        <m:rPr>
                          <m:sty m:val="p"/>
                        </m:rPr>
                        <a:rPr lang="el-GR" sz="2000" i="1" dirty="0">
                          <a:solidFill>
                            <a:srgbClr val="FF0000"/>
                          </a:solidFill>
                          <a:latin typeface="Cambria Math" panose="02040503050406030204" pitchFamily="18" charset="0"/>
                          <a:ea typeface="Cambria Math" panose="02040503050406030204" pitchFamily="18" charset="0"/>
                        </a:rPr>
                        <m:t>Ω</m:t>
                      </m:r>
                      <m:r>
                        <m:rPr>
                          <m:nor/>
                        </m:rPr>
                        <a:rPr lang="en-US" sz="2000" dirty="0">
                          <a:solidFill>
                            <a:srgbClr val="FF0000"/>
                          </a:solidFill>
                        </a:rPr>
                        <m:t>/</m:t>
                      </m:r>
                      <m:r>
                        <m:rPr>
                          <m:nor/>
                        </m:rPr>
                        <a:rPr lang="en-US" sz="2000" dirty="0">
                          <a:solidFill>
                            <a:srgbClr val="FF0000"/>
                          </a:solidFill>
                        </a:rPr>
                        <m:t>mile</m:t>
                      </m:r>
                    </m:oMath>
                  </m:oMathPara>
                </a14:m>
                <a:endParaRPr lang="en-US" sz="2000" dirty="0">
                  <a:solidFill>
                    <a:srgbClr val="FF0000"/>
                  </a:solidFill>
                </a:endParaRPr>
              </a:p>
            </p:txBody>
          </p:sp>
        </mc:Choice>
        <mc:Fallback xmlns="">
          <p:sp>
            <p:nvSpPr>
              <p:cNvPr id="10" name="TextBox 19">
                <a:extLst>
                  <a:ext uri="{FF2B5EF4-FFF2-40B4-BE49-F238E27FC236}">
                    <a16:creationId xmlns:a16="http://schemas.microsoft.com/office/drawing/2014/main" id="{D69709CF-FC47-4601-812A-EC01380B479E}"/>
                  </a:ext>
                </a:extLst>
              </p:cNvPr>
              <p:cNvSpPr txBox="1">
                <a:spLocks noRot="1" noChangeAspect="1" noMove="1" noResize="1" noEditPoints="1" noAdjustHandles="1" noChangeArrowheads="1" noChangeShapeType="1" noTextEdit="1"/>
              </p:cNvSpPr>
              <p:nvPr/>
            </p:nvSpPr>
            <p:spPr>
              <a:xfrm>
                <a:off x="1697117" y="2441406"/>
                <a:ext cx="5597366" cy="664990"/>
              </a:xfrm>
              <a:prstGeom prst="rect">
                <a:avLst/>
              </a:prstGeom>
              <a:blipFill>
                <a:blip r:embed="rId3"/>
                <a:stretch>
                  <a:fillRect/>
                </a:stretch>
              </a:blipFill>
            </p:spPr>
            <p:txBody>
              <a:bodyPr/>
              <a:lstStyle/>
              <a:p>
                <a:r>
                  <a:rPr lang="en-US">
                    <a:noFill/>
                  </a:rPr>
                  <a:t> </a:t>
                </a:r>
              </a:p>
            </p:txBody>
          </p:sp>
        </mc:Fallback>
      </mc:AlternateContent>
      <p:sp>
        <p:nvSpPr>
          <p:cNvPr id="11" name="TextBox 24">
            <a:extLst>
              <a:ext uri="{FF2B5EF4-FFF2-40B4-BE49-F238E27FC236}">
                <a16:creationId xmlns:a16="http://schemas.microsoft.com/office/drawing/2014/main" id="{1719FCF0-4132-44F6-BF52-D7A2189B48EA}"/>
              </a:ext>
            </a:extLst>
          </p:cNvPr>
          <p:cNvSpPr txBox="1"/>
          <p:nvPr/>
        </p:nvSpPr>
        <p:spPr>
          <a:xfrm>
            <a:off x="8055017" y="816436"/>
            <a:ext cx="611065" cy="400110"/>
          </a:xfrm>
          <a:prstGeom prst="rect">
            <a:avLst/>
          </a:prstGeom>
          <a:noFill/>
        </p:spPr>
        <p:txBody>
          <a:bodyPr wrap="none" rtlCol="0">
            <a:spAutoFit/>
          </a:bodyPr>
          <a:lstStyle/>
          <a:p>
            <a:r>
              <a:rPr lang="en-US" sz="2000" dirty="0"/>
              <a:t>(18)</a:t>
            </a:r>
          </a:p>
        </p:txBody>
      </p:sp>
      <mc:AlternateContent xmlns:mc="http://schemas.openxmlformats.org/markup-compatibility/2006" xmlns:a14="http://schemas.microsoft.com/office/drawing/2010/main">
        <mc:Choice Requires="a14">
          <p:sp>
            <p:nvSpPr>
              <p:cNvPr id="12" name="TextBox 25">
                <a:extLst>
                  <a:ext uri="{FF2B5EF4-FFF2-40B4-BE49-F238E27FC236}">
                    <a16:creationId xmlns:a16="http://schemas.microsoft.com/office/drawing/2014/main" id="{B4008FBE-B35E-4151-9572-F0BD6C6FB2DB}"/>
                  </a:ext>
                </a:extLst>
              </p:cNvPr>
              <p:cNvSpPr txBox="1"/>
              <p:nvPr/>
            </p:nvSpPr>
            <p:spPr>
              <a:xfrm>
                <a:off x="1986427" y="823267"/>
                <a:ext cx="5018746" cy="497637"/>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𝑑</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𝑖</m:t>
                        </m:r>
                      </m:sub>
                    </m:sSub>
                    <m:r>
                      <a:rPr lang="en-US" sz="2000" i="1">
                        <a:latin typeface="Cambria Math" panose="02040503050406030204" pitchFamily="18" charset="0"/>
                      </a:rPr>
                      <m:t>+</m:t>
                    </m:r>
                    <m:r>
                      <m:rPr>
                        <m:nor/>
                      </m:rPr>
                      <a:rPr lang="en-US" sz="2000" b="0" i="0" smtClean="0">
                        <a:latin typeface="Cambria Math" panose="02040503050406030204" pitchFamily="18" charset="0"/>
                      </a:rPr>
                      <m:t>j</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𝑖𝑑</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𝑑</m:t>
                                </m:r>
                              </m:sub>
                            </m:sSub>
                          </m:den>
                        </m:f>
                      </m:e>
                    </m:func>
                  </m:oMath>
                </a14:m>
                <a:r>
                  <a:rPr lang="en-US" sz="2000" dirty="0"/>
                  <a:t>)</a:t>
                </a:r>
              </a:p>
            </p:txBody>
          </p:sp>
        </mc:Choice>
        <mc:Fallback xmlns="">
          <p:sp>
            <p:nvSpPr>
              <p:cNvPr id="12" name="TextBox 25">
                <a:extLst>
                  <a:ext uri="{FF2B5EF4-FFF2-40B4-BE49-F238E27FC236}">
                    <a16:creationId xmlns:a16="http://schemas.microsoft.com/office/drawing/2014/main" id="{B4008FBE-B35E-4151-9572-F0BD6C6FB2DB}"/>
                  </a:ext>
                </a:extLst>
              </p:cNvPr>
              <p:cNvSpPr txBox="1">
                <a:spLocks noRot="1" noChangeAspect="1" noMove="1" noResize="1" noEditPoints="1" noAdjustHandles="1" noChangeArrowheads="1" noChangeShapeType="1" noTextEdit="1"/>
              </p:cNvSpPr>
              <p:nvPr/>
            </p:nvSpPr>
            <p:spPr>
              <a:xfrm>
                <a:off x="1986427" y="823267"/>
                <a:ext cx="5018746" cy="497637"/>
              </a:xfrm>
              <a:prstGeom prst="rect">
                <a:avLst/>
              </a:prstGeom>
              <a:blipFill>
                <a:blip r:embed="rId4"/>
                <a:stretch>
                  <a:fillRect r="-2187" b="-8537"/>
                </a:stretch>
              </a:blipFill>
            </p:spPr>
            <p:txBody>
              <a:bodyPr/>
              <a:lstStyle/>
              <a:p>
                <a:r>
                  <a:rPr lang="en-US">
                    <a:noFill/>
                  </a:rPr>
                  <a:t> </a:t>
                </a:r>
              </a:p>
            </p:txBody>
          </p:sp>
        </mc:Fallback>
      </mc:AlternateContent>
      <p:sp>
        <p:nvSpPr>
          <p:cNvPr id="13" name="TextBox 26">
            <a:extLst>
              <a:ext uri="{FF2B5EF4-FFF2-40B4-BE49-F238E27FC236}">
                <a16:creationId xmlns:a16="http://schemas.microsoft.com/office/drawing/2014/main" id="{59D24004-B37B-4E43-BF0E-F576EF3E48BE}"/>
              </a:ext>
            </a:extLst>
          </p:cNvPr>
          <p:cNvSpPr txBox="1"/>
          <p:nvPr/>
        </p:nvSpPr>
        <p:spPr>
          <a:xfrm>
            <a:off x="8059967" y="1366053"/>
            <a:ext cx="611065" cy="400110"/>
          </a:xfrm>
          <a:prstGeom prst="rect">
            <a:avLst/>
          </a:prstGeom>
          <a:noFill/>
        </p:spPr>
        <p:txBody>
          <a:bodyPr wrap="none" rtlCol="0">
            <a:spAutoFit/>
          </a:bodyPr>
          <a:lstStyle/>
          <a:p>
            <a:r>
              <a:rPr lang="en-US" sz="2000" dirty="0"/>
              <a:t>(19)</a:t>
            </a:r>
          </a:p>
        </p:txBody>
      </p:sp>
      <mc:AlternateContent xmlns:mc="http://schemas.openxmlformats.org/markup-compatibility/2006" xmlns:a14="http://schemas.microsoft.com/office/drawing/2010/main">
        <mc:Choice Requires="a14">
          <p:sp>
            <p:nvSpPr>
              <p:cNvPr id="14" name="TextBox 29">
                <a:extLst>
                  <a:ext uri="{FF2B5EF4-FFF2-40B4-BE49-F238E27FC236}">
                    <a16:creationId xmlns:a16="http://schemas.microsoft.com/office/drawing/2014/main" id="{47AFABE2-2368-42E1-A960-8FCF63AD7934}"/>
                  </a:ext>
                </a:extLst>
              </p:cNvPr>
              <p:cNvSpPr txBox="1"/>
              <p:nvPr/>
            </p:nvSpPr>
            <p:spPr>
              <a:xfrm>
                <a:off x="2316806" y="1397570"/>
                <a:ext cx="4357988" cy="528606"/>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𝑑</m:t>
                        </m:r>
                      </m:sub>
                    </m:sSub>
                    <m:r>
                      <a:rPr lang="en-US" sz="2000" i="1">
                        <a:latin typeface="Cambria Math" panose="02040503050406030204" pitchFamily="18" charset="0"/>
                      </a:rPr>
                      <m:t>+</m:t>
                    </m:r>
                    <m:r>
                      <m:rPr>
                        <m:nor/>
                      </m:rPr>
                      <a:rPr lang="en-US" sz="2000" b="0" i="0" smtClean="0">
                        <a:latin typeface="Cambria Math" panose="02040503050406030204" pitchFamily="18" charset="0"/>
                      </a:rPr>
                      <m:t>j</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𝑑𝑗</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𝑑</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𝑑</m:t>
                                </m:r>
                              </m:sub>
                            </m:sSub>
                          </m:den>
                        </m:f>
                      </m:e>
                    </m:func>
                  </m:oMath>
                </a14:m>
                <a:r>
                  <a:rPr lang="en-US" sz="2000" dirty="0"/>
                  <a:t>)</a:t>
                </a:r>
              </a:p>
            </p:txBody>
          </p:sp>
        </mc:Choice>
        <mc:Fallback xmlns="">
          <p:sp>
            <p:nvSpPr>
              <p:cNvPr id="14" name="TextBox 29">
                <a:extLst>
                  <a:ext uri="{FF2B5EF4-FFF2-40B4-BE49-F238E27FC236}">
                    <a16:creationId xmlns:a16="http://schemas.microsoft.com/office/drawing/2014/main" id="{47AFABE2-2368-42E1-A960-8FCF63AD7934}"/>
                  </a:ext>
                </a:extLst>
              </p:cNvPr>
              <p:cNvSpPr txBox="1">
                <a:spLocks noRot="1" noChangeAspect="1" noMove="1" noResize="1" noEditPoints="1" noAdjustHandles="1" noChangeArrowheads="1" noChangeShapeType="1" noTextEdit="1"/>
              </p:cNvSpPr>
              <p:nvPr/>
            </p:nvSpPr>
            <p:spPr>
              <a:xfrm>
                <a:off x="2316806" y="1397570"/>
                <a:ext cx="4357988" cy="528606"/>
              </a:xfrm>
              <a:prstGeom prst="rect">
                <a:avLst/>
              </a:prstGeom>
              <a:blipFill>
                <a:blip r:embed="rId5"/>
                <a:stretch>
                  <a:fillRect r="-2657" b="-2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31">
                <a:extLst>
                  <a:ext uri="{FF2B5EF4-FFF2-40B4-BE49-F238E27FC236}">
                    <a16:creationId xmlns:a16="http://schemas.microsoft.com/office/drawing/2014/main" id="{B62FA61B-5921-4B11-B2AF-E7811D3FF715}"/>
                  </a:ext>
                </a:extLst>
              </p:cNvPr>
              <p:cNvSpPr txBox="1"/>
              <p:nvPr/>
            </p:nvSpPr>
            <p:spPr>
              <a:xfrm>
                <a:off x="3409149" y="5033029"/>
                <a:ext cx="2325701"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𝑑</m:t>
                          </m:r>
                        </m:sub>
                      </m:sSub>
                      <m:r>
                        <a:rPr lang="en-US" sz="2000" b="0" i="1" smtClean="0">
                          <a:latin typeface="Cambria Math" panose="02040503050406030204" pitchFamily="18" charset="0"/>
                        </a:rPr>
                        <m:t>=0.09530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a:p>
                <a:endParaRPr lang="en-US" sz="2000" dirty="0"/>
              </a:p>
            </p:txBody>
          </p:sp>
        </mc:Choice>
        <mc:Fallback xmlns="">
          <p:sp>
            <p:nvSpPr>
              <p:cNvPr id="15" name="TextBox 31">
                <a:extLst>
                  <a:ext uri="{FF2B5EF4-FFF2-40B4-BE49-F238E27FC236}">
                    <a16:creationId xmlns:a16="http://schemas.microsoft.com/office/drawing/2014/main" id="{B62FA61B-5921-4B11-B2AF-E7811D3FF715}"/>
                  </a:ext>
                </a:extLst>
              </p:cNvPr>
              <p:cNvSpPr txBox="1">
                <a:spLocks noRot="1" noChangeAspect="1" noMove="1" noResize="1" noEditPoints="1" noAdjustHandles="1" noChangeArrowheads="1" noChangeShapeType="1" noTextEdit="1"/>
              </p:cNvSpPr>
              <p:nvPr/>
            </p:nvSpPr>
            <p:spPr>
              <a:xfrm>
                <a:off x="3409149" y="5033029"/>
                <a:ext cx="2325701" cy="615553"/>
              </a:xfrm>
              <a:prstGeom prst="rect">
                <a:avLst/>
              </a:prstGeom>
              <a:blipFill>
                <a:blip r:embed="rId6"/>
                <a:stretch>
                  <a:fillRect r="-1571"/>
                </a:stretch>
              </a:blipFill>
            </p:spPr>
            <p:txBody>
              <a:bodyPr/>
              <a:lstStyle/>
              <a:p>
                <a:r>
                  <a:rPr lang="en-US">
                    <a:noFill/>
                  </a:rPr>
                  <a:t> </a:t>
                </a:r>
              </a:p>
            </p:txBody>
          </p:sp>
        </mc:Fallback>
      </mc:AlternateContent>
      <p:sp>
        <p:nvSpPr>
          <p:cNvPr id="16" name="TextBox 30">
            <a:extLst>
              <a:ext uri="{FF2B5EF4-FFF2-40B4-BE49-F238E27FC236}">
                <a16:creationId xmlns:a16="http://schemas.microsoft.com/office/drawing/2014/main" id="{853C063E-FFFD-4C7C-B4A8-9B993D93ACEC}"/>
              </a:ext>
            </a:extLst>
          </p:cNvPr>
          <p:cNvSpPr txBox="1"/>
          <p:nvPr/>
        </p:nvSpPr>
        <p:spPr>
          <a:xfrm>
            <a:off x="8085353" y="4988598"/>
            <a:ext cx="601447" cy="400110"/>
          </a:xfrm>
          <a:prstGeom prst="rect">
            <a:avLst/>
          </a:prstGeom>
          <a:noFill/>
        </p:spPr>
        <p:txBody>
          <a:bodyPr wrap="none" rtlCol="0">
            <a:spAutoFit/>
          </a:bodyPr>
          <a:lstStyle/>
          <a:p>
            <a:r>
              <a:rPr lang="en-US" sz="2000" dirty="0"/>
              <a:t>(30)</a:t>
            </a:r>
          </a:p>
        </p:txBody>
      </p:sp>
      <mc:AlternateContent xmlns:mc="http://schemas.openxmlformats.org/markup-compatibility/2006" xmlns:a14="http://schemas.microsoft.com/office/drawing/2010/main">
        <mc:Choice Requires="a14">
          <p:sp>
            <p:nvSpPr>
              <p:cNvPr id="17" name="TextBox 32">
                <a:extLst>
                  <a:ext uri="{FF2B5EF4-FFF2-40B4-BE49-F238E27FC236}">
                    <a16:creationId xmlns:a16="http://schemas.microsoft.com/office/drawing/2014/main" id="{F8612299-3509-40D7-8BAB-0C42542D348D}"/>
                  </a:ext>
                </a:extLst>
              </p:cNvPr>
              <p:cNvSpPr txBox="1"/>
              <p:nvPr/>
            </p:nvSpPr>
            <p:spPr>
              <a:xfrm>
                <a:off x="2590801" y="5443028"/>
                <a:ext cx="4127605" cy="6370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i="1" smtClean="0">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𝑖𝑑</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𝑑𝑖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𝑑</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𝑑𝑗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𝑖𝑑</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𝑑</m:t>
                                  </m:r>
                                </m:sub>
                              </m:sSub>
                            </m:den>
                          </m:f>
                        </m:e>
                      </m:func>
                      <m:r>
                        <a:rPr lang="en-US" sz="2000" b="0" i="1" smtClean="0">
                          <a:latin typeface="Cambria Math" panose="02040503050406030204" pitchFamily="18" charset="0"/>
                        </a:rPr>
                        <m:t>=</m:t>
                      </m:r>
                      <m:r>
                        <a:rPr lang="en-US" sz="2000" i="1" smtClean="0">
                          <a:latin typeface="Cambria Math" panose="02040503050406030204" pitchFamily="18" charset="0"/>
                        </a:rPr>
                        <m:t>7</m:t>
                      </m:r>
                      <m:r>
                        <a:rPr lang="en-US" sz="2000" b="0" i="1" smtClean="0">
                          <a:latin typeface="Cambria Math" panose="02040503050406030204" pitchFamily="18" charset="0"/>
                        </a:rPr>
                        <m:t>.93402</m:t>
                      </m:r>
                    </m:oMath>
                  </m:oMathPara>
                </a14:m>
                <a:endParaRPr lang="en-US" sz="2000" dirty="0"/>
              </a:p>
            </p:txBody>
          </p:sp>
        </mc:Choice>
        <mc:Fallback xmlns="">
          <p:sp>
            <p:nvSpPr>
              <p:cNvPr id="17" name="TextBox 32">
                <a:extLst>
                  <a:ext uri="{FF2B5EF4-FFF2-40B4-BE49-F238E27FC236}">
                    <a16:creationId xmlns:a16="http://schemas.microsoft.com/office/drawing/2014/main" id="{F8612299-3509-40D7-8BAB-0C42542D348D}"/>
                  </a:ext>
                </a:extLst>
              </p:cNvPr>
              <p:cNvSpPr txBox="1">
                <a:spLocks noRot="1" noChangeAspect="1" noMove="1" noResize="1" noEditPoints="1" noAdjustHandles="1" noChangeArrowheads="1" noChangeShapeType="1" noTextEdit="1"/>
              </p:cNvSpPr>
              <p:nvPr/>
            </p:nvSpPr>
            <p:spPr>
              <a:xfrm>
                <a:off x="2590801" y="5443028"/>
                <a:ext cx="4127605" cy="637097"/>
              </a:xfrm>
              <a:prstGeom prst="rect">
                <a:avLst/>
              </a:prstGeom>
              <a:blipFill>
                <a:blip r:embed="rId7"/>
                <a:stretch>
                  <a:fillRect b="-962"/>
                </a:stretch>
              </a:blipFill>
            </p:spPr>
            <p:txBody>
              <a:bodyPr/>
              <a:lstStyle/>
              <a:p>
                <a:r>
                  <a:rPr lang="en-US">
                    <a:noFill/>
                  </a:rPr>
                  <a:t> </a:t>
                </a:r>
              </a:p>
            </p:txBody>
          </p:sp>
        </mc:Fallback>
      </mc:AlternateContent>
      <p:sp>
        <p:nvSpPr>
          <p:cNvPr id="18" name="TextBox 33">
            <a:extLst>
              <a:ext uri="{FF2B5EF4-FFF2-40B4-BE49-F238E27FC236}">
                <a16:creationId xmlns:a16="http://schemas.microsoft.com/office/drawing/2014/main" id="{FD1EC30A-6F6F-449B-A3D5-F954DDAB87AD}"/>
              </a:ext>
            </a:extLst>
          </p:cNvPr>
          <p:cNvSpPr txBox="1"/>
          <p:nvPr/>
        </p:nvSpPr>
        <p:spPr>
          <a:xfrm>
            <a:off x="8080543" y="5515243"/>
            <a:ext cx="601447" cy="400110"/>
          </a:xfrm>
          <a:prstGeom prst="rect">
            <a:avLst/>
          </a:prstGeom>
          <a:noFill/>
        </p:spPr>
        <p:txBody>
          <a:bodyPr wrap="none" rtlCol="0">
            <a:spAutoFit/>
          </a:bodyPr>
          <a:lstStyle/>
          <a:p>
            <a:r>
              <a:rPr lang="en-US" sz="2000" dirty="0"/>
              <a:t>(31)</a:t>
            </a:r>
          </a:p>
        </p:txBody>
      </p:sp>
    </p:spTree>
    <p:extLst>
      <p:ext uri="{BB962C8B-B14F-4D97-AF65-F5344CB8AC3E}">
        <p14:creationId xmlns:p14="http://schemas.microsoft.com/office/powerpoint/2010/main" val="3529779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Modified Carson’s Equations</a:t>
            </a:r>
            <a:br>
              <a:rPr lang="en-US" sz="3200" dirty="0"/>
            </a:br>
            <a:endParaRPr lang="en-US" sz="3200" dirty="0"/>
          </a:p>
        </p:txBody>
      </p:sp>
      <p:sp>
        <p:nvSpPr>
          <p:cNvPr id="3" name="Content Placeholder 2"/>
          <p:cNvSpPr>
            <a:spLocks noGrp="1"/>
          </p:cNvSpPr>
          <p:nvPr>
            <p:ph idx="1"/>
          </p:nvPr>
        </p:nvSpPr>
        <p:spPr>
          <a:xfrm>
            <a:off x="381000" y="990600"/>
            <a:ext cx="8382000" cy="4114800"/>
          </a:xfrm>
        </p:spPr>
        <p:txBody>
          <a:bodyPr/>
          <a:lstStyle/>
          <a:p>
            <a:pPr marL="0" indent="0" algn="just">
              <a:buNone/>
            </a:pPr>
            <a:r>
              <a:rPr lang="en-US" sz="2200" dirty="0">
                <a:solidFill>
                  <a:srgbClr val="000000"/>
                </a:solidFill>
                <a:latin typeface="Times"/>
                <a:cs typeface="Times"/>
              </a:rPr>
              <a:t>The “modified Carson's equations” will be used to compute the primitive self- and mutual impedances of overhead and underground lines.</a:t>
            </a:r>
          </a:p>
          <a:p>
            <a:pPr marL="0" indent="0" algn="just">
              <a:buNone/>
            </a:pPr>
            <a:endParaRPr lang="en-US" sz="2200" dirty="0">
              <a:solidFill>
                <a:srgbClr val="000000"/>
              </a:solidFill>
              <a:latin typeface="Times"/>
              <a:cs typeface="Times"/>
            </a:endParaRPr>
          </a:p>
          <a:p>
            <a:pPr marL="0" indent="0" algn="just">
              <a:buNone/>
            </a:pPr>
            <a:r>
              <a:rPr lang="en-US" sz="2200" dirty="0">
                <a:solidFill>
                  <a:srgbClr val="000000"/>
                </a:solidFill>
                <a:latin typeface="Times"/>
                <a:cs typeface="Times"/>
              </a:rPr>
              <a:t>There have been some questions about the approximations made in developing the modified Carson's equations. A paper was presented at the </a:t>
            </a:r>
            <a:r>
              <a:rPr lang="en-US" sz="2200" i="1" dirty="0">
                <a:solidFill>
                  <a:srgbClr val="000000"/>
                </a:solidFill>
                <a:latin typeface="Times"/>
                <a:cs typeface="Times"/>
              </a:rPr>
              <a:t>IEEE 2011 Power System Conference and Exposition</a:t>
            </a:r>
            <a:r>
              <a:rPr lang="en-US" sz="2200" dirty="0">
                <a:solidFill>
                  <a:srgbClr val="000000"/>
                </a:solidFill>
                <a:latin typeface="Times"/>
                <a:cs typeface="Times"/>
              </a:rPr>
              <a:t> [3]. In that paper, the full and modified equations were used and a comparison was made of the “errors.” It was found that the errors were less than 1%. In that paper, the values of the resistivity of 10 and 1000 </a:t>
            </a:r>
            <a:r>
              <a:rPr lang="en-US" sz="2200" dirty="0" err="1">
                <a:solidFill>
                  <a:srgbClr val="000000"/>
                </a:solidFill>
                <a:latin typeface="Times"/>
                <a:cs typeface="Times"/>
              </a:rPr>
              <a:t>Ω</a:t>
            </a:r>
            <a:r>
              <a:rPr lang="en-US" sz="2200" dirty="0">
                <a:solidFill>
                  <a:srgbClr val="000000"/>
                </a:solidFill>
                <a:latin typeface="Times"/>
                <a:cs typeface="Times"/>
              </a:rPr>
              <a:t>-m were used instead of the assumed 100 </a:t>
            </a:r>
            <a:r>
              <a:rPr lang="en-US" sz="2200" dirty="0" err="1">
                <a:solidFill>
                  <a:srgbClr val="000000"/>
                </a:solidFill>
                <a:latin typeface="Times"/>
                <a:cs typeface="Times"/>
              </a:rPr>
              <a:t>Ω</a:t>
            </a:r>
            <a:r>
              <a:rPr lang="en-US" sz="2200" dirty="0">
                <a:solidFill>
                  <a:srgbClr val="000000"/>
                </a:solidFill>
                <a:latin typeface="Times"/>
                <a:cs typeface="Times"/>
              </a:rPr>
              <a:t>-m. A comparison was made and again the errors were found to be less than 1%. Because of the results in the paper, the modified equations developed earlier will not change.</a:t>
            </a:r>
          </a:p>
          <a:p>
            <a:pPr marL="0" indent="0" algn="just">
              <a:buNone/>
            </a:pPr>
            <a:endParaRPr lang="en-US" sz="2200" dirty="0">
              <a:solidFill>
                <a:srgbClr val="000000"/>
              </a:solidFill>
              <a:latin typeface="Times"/>
              <a:cs typeface="Times"/>
            </a:endParaRPr>
          </a:p>
          <a:p>
            <a:pPr marL="0" indent="0">
              <a:buNone/>
            </a:pPr>
            <a:r>
              <a:rPr lang="en-US" sz="1400" dirty="0">
                <a:solidFill>
                  <a:srgbClr val="000000"/>
                </a:solidFill>
              </a:rPr>
              <a:t>[3] </a:t>
            </a:r>
            <a:r>
              <a:rPr lang="en-US" sz="1400" dirty="0" err="1">
                <a:solidFill>
                  <a:srgbClr val="000000"/>
                </a:solidFill>
              </a:rPr>
              <a:t>Kersting</a:t>
            </a:r>
            <a:r>
              <a:rPr lang="en-US" sz="1400" dirty="0">
                <a:solidFill>
                  <a:srgbClr val="000000"/>
                </a:solidFill>
              </a:rPr>
              <a:t>, W.H. and Green, R.K., Application of Carson's equations to the steady-state analysis of distribution feeders, </a:t>
            </a:r>
            <a:r>
              <a:rPr lang="en-US" sz="1400" i="1" dirty="0">
                <a:solidFill>
                  <a:srgbClr val="000000"/>
                </a:solidFill>
              </a:rPr>
              <a:t>IEEE Power System Conference and Exposition</a:t>
            </a:r>
            <a:r>
              <a:rPr lang="en-US" sz="1400" dirty="0">
                <a:solidFill>
                  <a:srgbClr val="000000"/>
                </a:solidFill>
              </a:rPr>
              <a:t>, Phoenix, AZ, March 2011.</a:t>
            </a:r>
          </a:p>
          <a:p>
            <a:pPr marL="0" indent="0">
              <a:buNone/>
            </a:pPr>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Tree>
    <p:extLst>
      <p:ext uri="{BB962C8B-B14F-4D97-AF65-F5344CB8AC3E}">
        <p14:creationId xmlns:p14="http://schemas.microsoft.com/office/powerpoint/2010/main" val="3040924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lstStyle/>
          <a:p>
            <a:r>
              <a:rPr lang="en-US" sz="3200" dirty="0"/>
              <a:t>Primitive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838200"/>
            <a:ext cx="8610600" cy="646331"/>
          </a:xfrm>
          <a:prstGeom prst="rect">
            <a:avLst/>
          </a:prstGeom>
        </p:spPr>
        <p:txBody>
          <a:bodyPr wrap="square">
            <a:spAutoFit/>
          </a:bodyPr>
          <a:lstStyle/>
          <a:p>
            <a:pPr algn="just"/>
            <a:r>
              <a:rPr lang="en-US" sz="1800" dirty="0"/>
              <a:t>The “modified Carson's equations” will be used to compute the primitive self- and mutual impedances of overhead and underground lines.</a:t>
            </a:r>
          </a:p>
        </p:txBody>
      </p:sp>
      <p:sp>
        <p:nvSpPr>
          <p:cNvPr id="7" name="Rectangle 6"/>
          <p:cNvSpPr/>
          <p:nvPr/>
        </p:nvSpPr>
        <p:spPr>
          <a:xfrm>
            <a:off x="304800" y="2667000"/>
            <a:ext cx="8458200" cy="1477328"/>
          </a:xfrm>
          <a:prstGeom prst="rect">
            <a:avLst/>
          </a:prstGeom>
        </p:spPr>
        <p:txBody>
          <a:bodyPr wrap="square">
            <a:spAutoFit/>
          </a:bodyPr>
          <a:lstStyle/>
          <a:p>
            <a:pPr algn="just"/>
            <a:r>
              <a:rPr lang="en-US" sz="1800" dirty="0"/>
              <a:t>Equations (28) and (29) are used to compute the elements of a </a:t>
            </a:r>
            <a:r>
              <a:rPr lang="en-US" sz="1800" i="1" dirty="0" err="1"/>
              <a:t>ncond</a:t>
            </a:r>
            <a:r>
              <a:rPr lang="en-US" sz="1800" i="1" dirty="0"/>
              <a:t> × </a:t>
            </a:r>
            <a:r>
              <a:rPr lang="en-US" sz="1800" i="1" dirty="0" err="1"/>
              <a:t>ncond</a:t>
            </a:r>
            <a:r>
              <a:rPr lang="en-US" sz="1800" dirty="0"/>
              <a:t> “primitive impedance matrix.” An overhead four-wire grounded wye distribution line segment will result in a 4 × 4 matrix. For an underground grounded wye line segment consisting of three concentric neutral cables, the resulting matrix will be 6 × 6. The primitive impedance matrix for a three-phase line consisting of </a:t>
            </a:r>
            <a:r>
              <a:rPr lang="en-US" sz="1800" i="1" dirty="0"/>
              <a:t>m</a:t>
            </a:r>
            <a:r>
              <a:rPr lang="en-US" sz="1800" dirty="0"/>
              <a:t> neutrals will be of the form</a:t>
            </a:r>
          </a:p>
        </p:txBody>
      </p:sp>
      <p:sp>
        <p:nvSpPr>
          <p:cNvPr id="8" name="TextBox 8">
            <a:extLst>
              <a:ext uri="{FF2B5EF4-FFF2-40B4-BE49-F238E27FC236}">
                <a16:creationId xmlns:a16="http://schemas.microsoft.com/office/drawing/2014/main" id="{C0DEF4D8-FA44-4E1F-9EEB-ACE7DA9CF299}"/>
              </a:ext>
            </a:extLst>
          </p:cNvPr>
          <p:cNvSpPr txBox="1"/>
          <p:nvPr/>
        </p:nvSpPr>
        <p:spPr>
          <a:xfrm>
            <a:off x="8220020" y="1539050"/>
            <a:ext cx="611065" cy="400110"/>
          </a:xfrm>
          <a:prstGeom prst="rect">
            <a:avLst/>
          </a:prstGeom>
          <a:noFill/>
        </p:spPr>
        <p:txBody>
          <a:bodyPr wrap="none" rtlCol="0">
            <a:spAutoFit/>
          </a:bodyPr>
          <a:lstStyle/>
          <a:p>
            <a:r>
              <a:rPr lang="en-US" sz="2000" dirty="0"/>
              <a:t>(28)</a:t>
            </a:r>
          </a:p>
        </p:txBody>
      </p:sp>
      <mc:AlternateContent xmlns:mc="http://schemas.openxmlformats.org/markup-compatibility/2006" xmlns:a14="http://schemas.microsoft.com/office/drawing/2010/main">
        <mc:Choice Requires="a14">
          <p:sp>
            <p:nvSpPr>
              <p:cNvPr id="9" name="TextBox 9">
                <a:extLst>
                  <a:ext uri="{FF2B5EF4-FFF2-40B4-BE49-F238E27FC236}">
                    <a16:creationId xmlns:a16="http://schemas.microsoft.com/office/drawing/2014/main" id="{27BF8AD2-2252-44B3-92D8-6ACD2D0A6193}"/>
                  </a:ext>
                </a:extLst>
              </p:cNvPr>
              <p:cNvSpPr txBox="1"/>
              <p:nvPr/>
            </p:nvSpPr>
            <p:spPr>
              <a:xfrm>
                <a:off x="1219200" y="1547750"/>
                <a:ext cx="6199711" cy="476221"/>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+0.09530</m:t>
                    </m:r>
                    <m:r>
                      <a:rPr lang="en-US" sz="2000" i="1">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0.12134(</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a:rPr lang="en-US" sz="2000" b="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rPr>
                      <m:t>7</m:t>
                    </m:r>
                    <m:r>
                      <a:rPr lang="en-US" sz="2000" b="0" i="1" smtClean="0">
                        <a:latin typeface="Cambria Math" panose="02040503050406030204" pitchFamily="18" charset="0"/>
                      </a:rPr>
                      <m:t>.93402</m:t>
                    </m:r>
                  </m:oMath>
                </a14:m>
                <a:r>
                  <a:rPr lang="en-US" sz="2000" dirty="0"/>
                  <a:t>) </a:t>
                </a:r>
                <a14:m>
                  <m:oMath xmlns:m="http://schemas.openxmlformats.org/officeDocument/2006/math">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a14:m>
                <a:endParaRPr lang="en-US" sz="2000" dirty="0"/>
              </a:p>
            </p:txBody>
          </p:sp>
        </mc:Choice>
        <mc:Fallback xmlns="">
          <p:sp>
            <p:nvSpPr>
              <p:cNvPr id="9" name="TextBox 9">
                <a:extLst>
                  <a:ext uri="{FF2B5EF4-FFF2-40B4-BE49-F238E27FC236}">
                    <a16:creationId xmlns:a16="http://schemas.microsoft.com/office/drawing/2014/main" id="{27BF8AD2-2252-44B3-92D8-6ACD2D0A6193}"/>
                  </a:ext>
                </a:extLst>
              </p:cNvPr>
              <p:cNvSpPr txBox="1">
                <a:spLocks noRot="1" noChangeAspect="1" noMove="1" noResize="1" noEditPoints="1" noAdjustHandles="1" noChangeArrowheads="1" noChangeShapeType="1" noTextEdit="1"/>
              </p:cNvSpPr>
              <p:nvPr/>
            </p:nvSpPr>
            <p:spPr>
              <a:xfrm>
                <a:off x="1219200" y="1547750"/>
                <a:ext cx="6199711" cy="476221"/>
              </a:xfrm>
              <a:prstGeom prst="rect">
                <a:avLst/>
              </a:prstGeom>
              <a:blipFill>
                <a:blip r:embed="rId2"/>
                <a:stretch>
                  <a:fillRect l="-1377" t="-3846" r="-492"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CE6DA1B-B303-4F90-BAEF-D414AFF1E182}"/>
                  </a:ext>
                </a:extLst>
              </p:cNvPr>
              <p:cNvSpPr txBox="1"/>
              <p:nvPr/>
            </p:nvSpPr>
            <p:spPr>
              <a:xfrm>
                <a:off x="1520372" y="2057400"/>
                <a:ext cx="5597366"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acc>
                      <m:r>
                        <a:rPr lang="en-US" sz="2000" b="0" i="1" smtClean="0">
                          <a:latin typeface="Cambria Math" panose="02040503050406030204" pitchFamily="18" charset="0"/>
                        </a:rPr>
                        <m:t>=</m:t>
                      </m:r>
                      <m:r>
                        <a:rPr lang="en-US" sz="2000" i="1">
                          <a:latin typeface="Cambria Math" panose="02040503050406030204" pitchFamily="18" charset="0"/>
                        </a:rPr>
                        <m:t>0.09530+</m:t>
                      </m:r>
                      <m:r>
                        <a:rPr lang="en-US" sz="2000" i="1">
                          <a:latin typeface="Cambria Math" panose="02040503050406030204" pitchFamily="18" charset="0"/>
                        </a:rPr>
                        <m:t>𝑗</m:t>
                      </m:r>
                      <m:r>
                        <a:rPr lang="en-US" sz="2000" i="1">
                          <a:latin typeface="Cambria Math" panose="02040503050406030204" pitchFamily="18" charset="0"/>
                        </a:rPr>
                        <m:t>0.12134(</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7.93402</m:t>
                      </m:r>
                      <m:r>
                        <m:rPr>
                          <m:nor/>
                        </m:rPr>
                        <a:rPr lang="en-US" sz="2000" dirty="0"/>
                        <m:t>)</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12" name="TextBox 11">
                <a:extLst>
                  <a:ext uri="{FF2B5EF4-FFF2-40B4-BE49-F238E27FC236}">
                    <a16:creationId xmlns:a16="http://schemas.microsoft.com/office/drawing/2014/main" id="{0CE6DA1B-B303-4F90-BAEF-D414AFF1E182}"/>
                  </a:ext>
                </a:extLst>
              </p:cNvPr>
              <p:cNvSpPr txBox="1">
                <a:spLocks noRot="1" noChangeAspect="1" noMove="1" noResize="1" noEditPoints="1" noAdjustHandles="1" noChangeArrowheads="1" noChangeShapeType="1" noTextEdit="1"/>
              </p:cNvSpPr>
              <p:nvPr/>
            </p:nvSpPr>
            <p:spPr>
              <a:xfrm>
                <a:off x="1520372" y="2057400"/>
                <a:ext cx="5597366" cy="664990"/>
              </a:xfrm>
              <a:prstGeom prst="rect">
                <a:avLst/>
              </a:prstGeom>
              <a:blipFill>
                <a:blip r:embed="rId3"/>
                <a:stretch>
                  <a:fillRect/>
                </a:stretch>
              </a:blipFill>
            </p:spPr>
            <p:txBody>
              <a:bodyPr/>
              <a:lstStyle/>
              <a:p>
                <a:r>
                  <a:rPr lang="en-US">
                    <a:noFill/>
                  </a:rPr>
                  <a:t> </a:t>
                </a:r>
              </a:p>
            </p:txBody>
          </p:sp>
        </mc:Fallback>
      </mc:AlternateContent>
      <p:sp>
        <p:nvSpPr>
          <p:cNvPr id="13" name="TextBox 10">
            <a:extLst>
              <a:ext uri="{FF2B5EF4-FFF2-40B4-BE49-F238E27FC236}">
                <a16:creationId xmlns:a16="http://schemas.microsoft.com/office/drawing/2014/main" id="{11DB4F8D-A630-4FD8-B939-1318110C141A}"/>
              </a:ext>
            </a:extLst>
          </p:cNvPr>
          <p:cNvSpPr txBox="1"/>
          <p:nvPr/>
        </p:nvSpPr>
        <p:spPr>
          <a:xfrm>
            <a:off x="8228135" y="2190690"/>
            <a:ext cx="611065" cy="400110"/>
          </a:xfrm>
          <a:prstGeom prst="rect">
            <a:avLst/>
          </a:prstGeom>
          <a:noFill/>
        </p:spPr>
        <p:txBody>
          <a:bodyPr wrap="none" rtlCol="0">
            <a:spAutoFit/>
          </a:bodyPr>
          <a:lstStyle/>
          <a:p>
            <a:r>
              <a:rPr lang="en-US" sz="2000" dirty="0"/>
              <a:t>(29)</a:t>
            </a:r>
          </a:p>
        </p:txBody>
      </p:sp>
      <mc:AlternateContent xmlns:mc="http://schemas.openxmlformats.org/markup-compatibility/2006" xmlns:a14="http://schemas.microsoft.com/office/drawing/2010/main">
        <mc:Choice Requires="a14">
          <p:sp>
            <p:nvSpPr>
              <p:cNvPr id="14" name="TextBox 6">
                <a:extLst>
                  <a:ext uri="{FF2B5EF4-FFF2-40B4-BE49-F238E27FC236}">
                    <a16:creationId xmlns:a16="http://schemas.microsoft.com/office/drawing/2014/main" id="{8F14FEB3-36D2-4B18-BF3B-F00DC4F0C417}"/>
                  </a:ext>
                </a:extLst>
              </p:cNvPr>
              <p:cNvSpPr txBox="1"/>
              <p:nvPr/>
            </p:nvSpPr>
            <p:spPr>
              <a:xfrm>
                <a:off x="1203179" y="4220528"/>
                <a:ext cx="6416821" cy="1672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𝑝𝑟𝑖𝑚𝑖𝑡𝑖𝑣𝑒</m:t>
                                  </m:r>
                                </m:sub>
                              </m:sSub>
                            </m:e>
                          </m:acc>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m>
                                <m:mPr>
                                  <m:mcs>
                                    <m:mc>
                                      <m:mcPr>
                                        <m:count m:val="3"/>
                                        <m:mcJc m:val="center"/>
                                      </m:mcPr>
                                    </m:mc>
                                  </m:mcs>
                                  <m:ctrlPr>
                                    <a:rPr lang="en-US" sz="1800" i="1">
                                      <a:latin typeface="Cambria Math" panose="02040503050406030204" pitchFamily="18" charset="0"/>
                                    </a:rPr>
                                  </m:ctrlPr>
                                </m:mP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𝑎𝑎</m:t>
                                            </m:r>
                                          </m:sub>
                                        </m:sSub>
                                      </m:e>
                                    </m:acc>
                                  </m:e>
                                  <m:e>
                                    <m:acc>
                                      <m:accPr>
                                        <m:chr m:val="̂"/>
                                        <m:ctrlPr>
                                          <a:rPr lang="en-US" sz="1800" i="1">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𝑎𝑏</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𝑎𝑐</m:t>
                                            </m:r>
                                          </m:sub>
                                        </m:sSub>
                                      </m:e>
                                    </m:acc>
                                    <m:r>
                                      <a:rPr lang="en-US" sz="1800" b="0" i="1">
                                        <a:latin typeface="Cambria Math" panose="02040503050406030204" pitchFamily="18" charset="0"/>
                                      </a:rPr>
                                      <m:t>             </m:t>
                                    </m:r>
                                    <m:r>
                                      <a:rPr lang="en-US" sz="1800" b="0" i="1" smtClean="0">
                                        <a:latin typeface="Cambria Math" panose="02040503050406030204" pitchFamily="18" charset="0"/>
                                      </a:rPr>
                                      <m:t> </m:t>
                                    </m:r>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𝑏𝑏</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𝑏𝑐</m:t>
                                            </m:r>
                                          </m:sub>
                                        </m:sSub>
                                      </m:e>
                                    </m:acc>
                                    <m:r>
                                      <a:rPr lang="en-US" sz="1800" b="0" i="1" smtClean="0">
                                        <a:latin typeface="Cambria Math" panose="02040503050406030204" pitchFamily="18" charset="0"/>
                                      </a:rPr>
                                      <m:t>             </m:t>
                                    </m:r>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𝑐𝑏</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𝑐𝑐</m:t>
                                            </m:r>
                                          </m:sub>
                                        </m:sSub>
                                      </m:e>
                                    </m:acc>
                                    <m:r>
                                      <a:rPr lang="en-US" sz="1800" b="0" i="1" smtClean="0">
                                        <a:latin typeface="Cambria Math" panose="02040503050406030204" pitchFamily="18" charset="0"/>
                                      </a:rPr>
                                      <m:t>             </m:t>
                                    </m:r>
                                  </m:e>
                                </m:mr>
                              </m:m>
                              <m:m>
                                <m:mPr>
                                  <m:mcs>
                                    <m:mc>
                                      <m:mcPr>
                                        <m:count m:val="3"/>
                                        <m:mcJc m:val="center"/>
                                      </m:mcPr>
                                    </m:mc>
                                  </m:mcs>
                                  <m:ctrlPr>
                                    <a:rPr lang="en-US" sz="1800" i="1">
                                      <a:latin typeface="Cambria Math" panose="02040503050406030204" pitchFamily="18" charset="0"/>
                                    </a:rPr>
                                  </m:ctrlPr>
                                </m:mP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𝑎𝑛</m:t>
                                            </m:r>
                                            <m:r>
                                              <a:rPr lang="en-US" sz="1800" b="0" i="1" smtClean="0">
                                                <a:latin typeface="Cambria Math" panose="02040503050406030204" pitchFamily="18" charset="0"/>
                                              </a:rPr>
                                              <m:t>1</m:t>
                                            </m:r>
                                          </m:sub>
                                        </m:sSub>
                                      </m:e>
                                    </m:acc>
                                  </m:e>
                                  <m:e>
                                    <m:acc>
                                      <m:accPr>
                                        <m:chr m:val="̂"/>
                                        <m:ctrlPr>
                                          <a:rPr lang="en-US" sz="1800" i="1">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𝑎𝑛</m:t>
                                            </m:r>
                                            <m:r>
                                              <a:rPr lang="en-US" sz="1800" b="0" i="1" smtClean="0">
                                                <a:latin typeface="Cambria Math" panose="02040503050406030204" pitchFamily="18" charset="0"/>
                                              </a:rPr>
                                              <m:t>2</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𝑎𝑛𝑚</m:t>
                                            </m:r>
                                          </m:sub>
                                        </m:sSub>
                                      </m:e>
                                    </m:acc>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𝑏𝑛</m:t>
                                            </m:r>
                                            <m:r>
                                              <a:rPr lang="en-US" sz="1800" b="0" i="1" smtClean="0">
                                                <a:latin typeface="Cambria Math" panose="02040503050406030204" pitchFamily="18" charset="0"/>
                                              </a:rPr>
                                              <m:t>1</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𝑏𝑛</m:t>
                                            </m:r>
                                            <m:r>
                                              <a:rPr lang="en-US" sz="1800" b="0" i="1" smtClean="0">
                                                <a:latin typeface="Cambria Math" panose="02040503050406030204" pitchFamily="18" charset="0"/>
                                              </a:rPr>
                                              <m:t>2</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𝑏𝑛𝑚</m:t>
                                            </m:r>
                                          </m:sub>
                                        </m:sSub>
                                      </m:e>
                                    </m:acc>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𝑐𝑛</m:t>
                                            </m:r>
                                            <m:r>
                                              <a:rPr lang="en-US" sz="1800" b="0" i="1" smtClean="0">
                                                <a:latin typeface="Cambria Math" panose="02040503050406030204" pitchFamily="18" charset="0"/>
                                              </a:rPr>
                                              <m:t>1</m:t>
                                            </m:r>
                                          </m:sub>
                                        </m:sSub>
                                      </m:e>
                                    </m:acc>
                                  </m:e>
                                  <m:e>
                                    <m:acc>
                                      <m:accPr>
                                        <m:chr m:val="̂"/>
                                        <m:ctrlPr>
                                          <a:rPr lang="en-US" sz="1800" i="1">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𝑐𝑛</m:t>
                                            </m:r>
                                            <m:r>
                                              <a:rPr lang="en-US" sz="1800" b="0" i="1" smtClean="0">
                                                <a:latin typeface="Cambria Math" panose="02040503050406030204" pitchFamily="18" charset="0"/>
                                              </a:rPr>
                                              <m:t>2</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𝑐𝑛𝑚</m:t>
                                            </m:r>
                                          </m:sub>
                                        </m:sSub>
                                      </m:e>
                                    </m:acc>
                                  </m:e>
                                </m:mr>
                              </m:m>
                              <m:r>
                                <m:rPr>
                                  <m:nor/>
                                </m:rPr>
                                <a:rPr lang="en-US" sz="1800" dirty="0"/>
                                <m:t> </m:t>
                              </m:r>
                            </m:e>
                            <m:e>
                              <m:m>
                                <m:mPr>
                                  <m:mcs>
                                    <m:mc>
                                      <m:mcPr>
                                        <m:count m:val="3"/>
                                        <m:mcJc m:val="center"/>
                                      </m:mcPr>
                                    </m:mc>
                                  </m:mcs>
                                  <m:ctrlPr>
                                    <a:rPr lang="en-US" sz="1800" i="1">
                                      <a:latin typeface="Cambria Math" panose="02040503050406030204" pitchFamily="18" charset="0"/>
                                    </a:rPr>
                                  </m:ctrlPr>
                                </m:mP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r>
                                              <a:rPr lang="en-US" sz="1800" b="0" i="1" smtClean="0">
                                                <a:latin typeface="Cambria Math" panose="02040503050406030204" pitchFamily="18" charset="0"/>
                                              </a:rPr>
                                              <m:t>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r>
                                              <a:rPr lang="en-US" sz="1800" b="0" i="1" smtClean="0">
                                                <a:latin typeface="Cambria Math" panose="02040503050406030204" pitchFamily="18" charset="0"/>
                                              </a:rPr>
                                              <m:t>𝑏</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r>
                                              <a:rPr lang="en-US" sz="1800" b="0" i="1" smtClean="0">
                                                <a:latin typeface="Cambria Math" panose="02040503050406030204" pitchFamily="18" charset="0"/>
                                              </a:rPr>
                                              <m:t>𝑐</m:t>
                                            </m:r>
                                          </m:sub>
                                        </m:sSub>
                                      </m:e>
                                    </m:acc>
                                    <m:r>
                                      <a:rPr lang="en-US" sz="1800" i="1">
                                        <a:latin typeface="Cambria Math" panose="02040503050406030204" pitchFamily="18" charset="0"/>
                                      </a:rPr>
                                      <m:t> </m:t>
                                    </m:r>
                                    <m:r>
                                      <a:rPr lang="en-US" sz="1800" b="0" i="1" smtClean="0">
                                        <a:latin typeface="Cambria Math" panose="02040503050406030204" pitchFamily="18" charset="0"/>
                                      </a:rPr>
                                      <m:t>           </m:t>
                                    </m:r>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2</m:t>
                                            </m:r>
                                            <m:r>
                                              <a:rPr lang="en-US" sz="1800" b="0" i="1" smtClean="0">
                                                <a:latin typeface="Cambria Math" panose="02040503050406030204" pitchFamily="18" charset="0"/>
                                              </a:rPr>
                                              <m:t>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2</m:t>
                                            </m:r>
                                            <m:r>
                                              <a:rPr lang="en-US" sz="1800" b="0" i="1" smtClean="0">
                                                <a:latin typeface="Cambria Math" panose="02040503050406030204" pitchFamily="18" charset="0"/>
                                              </a:rPr>
                                              <m:t>𝑏</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2</m:t>
                                            </m:r>
                                            <m:r>
                                              <a:rPr lang="en-US" sz="1800" b="0" i="1" smtClean="0">
                                                <a:latin typeface="Cambria Math" panose="02040503050406030204" pitchFamily="18" charset="0"/>
                                              </a:rPr>
                                              <m:t>𝑐</m:t>
                                            </m:r>
                                          </m:sub>
                                        </m:sSub>
                                      </m:e>
                                    </m:acc>
                                    <m:r>
                                      <a:rPr lang="en-US" sz="1800" i="1">
                                        <a:latin typeface="Cambria Math" panose="02040503050406030204" pitchFamily="18" charset="0"/>
                                      </a:rPr>
                                      <m:t> </m:t>
                                    </m:r>
                                    <m:r>
                                      <a:rPr lang="en-US" sz="1800" b="0" i="1" smtClean="0">
                                        <a:latin typeface="Cambria Math" panose="02040503050406030204" pitchFamily="18" charset="0"/>
                                      </a:rPr>
                                      <m:t>           </m:t>
                                    </m:r>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𝑛𝑚𝑎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𝑛𝑚𝑏</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𝑛𝑚𝑐</m:t>
                                            </m:r>
                                          </m:sub>
                                        </m:sSub>
                                      </m:e>
                                    </m:acc>
                                    <m:r>
                                      <a:rPr lang="en-US" sz="1800" i="1">
                                        <a:latin typeface="Cambria Math" panose="02040503050406030204" pitchFamily="18" charset="0"/>
                                      </a:rPr>
                                      <m:t> </m:t>
                                    </m:r>
                                    <m:r>
                                      <a:rPr lang="en-US" sz="1800" b="0" i="1" smtClean="0">
                                        <a:latin typeface="Cambria Math" panose="02040503050406030204" pitchFamily="18" charset="0"/>
                                      </a:rPr>
                                      <m:t>           </m:t>
                                    </m:r>
                                  </m:e>
                                </m:mr>
                              </m:m>
                              <m:m>
                                <m:mPr>
                                  <m:mcs>
                                    <m:mc>
                                      <m:mcPr>
                                        <m:count m:val="3"/>
                                        <m:mcJc m:val="center"/>
                                      </m:mcPr>
                                    </m:mc>
                                  </m:mcs>
                                  <m:ctrlPr>
                                    <a:rPr lang="en-US" sz="1800" i="1">
                                      <a:latin typeface="Cambria Math" panose="02040503050406030204" pitchFamily="18" charset="0"/>
                                    </a:rPr>
                                  </m:ctrlPr>
                                </m:mP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r>
                                              <a:rPr lang="en-US" sz="1800" b="0" i="1" smtClean="0">
                                                <a:latin typeface="Cambria Math" panose="02040503050406030204" pitchFamily="18" charset="0"/>
                                              </a:rPr>
                                              <m:t>𝑛</m:t>
                                            </m:r>
                                            <m:r>
                                              <a:rPr lang="en-US" sz="1800" b="0" i="1" smtClean="0">
                                                <a:latin typeface="Cambria Math" panose="02040503050406030204" pitchFamily="18" charset="0"/>
                                              </a:rPr>
                                              <m:t>1</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r>
                                              <a:rPr lang="en-US" sz="1800" b="0" i="1" smtClean="0">
                                                <a:latin typeface="Cambria Math" panose="02040503050406030204" pitchFamily="18" charset="0"/>
                                              </a:rPr>
                                              <m:t>𝑛</m:t>
                                            </m:r>
                                            <m:r>
                                              <a:rPr lang="en-US" sz="1800" b="0" i="1" smtClean="0">
                                                <a:latin typeface="Cambria Math" panose="02040503050406030204" pitchFamily="18" charset="0"/>
                                              </a:rPr>
                                              <m:t>2</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r>
                                              <a:rPr lang="en-US" sz="1800" b="0" i="1" smtClean="0">
                                                <a:latin typeface="Cambria Math" panose="02040503050406030204" pitchFamily="18" charset="0"/>
                                              </a:rPr>
                                              <m:t>𝑛𝑚</m:t>
                                            </m:r>
                                          </m:sub>
                                        </m:sSub>
                                      </m:e>
                                    </m:acc>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2</m:t>
                                            </m:r>
                                            <m:r>
                                              <a:rPr lang="en-US" sz="1800" b="0" i="1" smtClean="0">
                                                <a:latin typeface="Cambria Math" panose="02040503050406030204" pitchFamily="18" charset="0"/>
                                              </a:rPr>
                                              <m:t>𝑛</m:t>
                                            </m:r>
                                            <m:r>
                                              <a:rPr lang="en-US" sz="1800" b="0" i="1" smtClean="0">
                                                <a:latin typeface="Cambria Math" panose="02040503050406030204" pitchFamily="18" charset="0"/>
                                              </a:rPr>
                                              <m:t>1</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2</m:t>
                                            </m:r>
                                            <m:r>
                                              <a:rPr lang="en-US" sz="1800" b="0" i="1" smtClean="0">
                                                <a:latin typeface="Cambria Math" panose="02040503050406030204" pitchFamily="18" charset="0"/>
                                              </a:rPr>
                                              <m:t>𝑛</m:t>
                                            </m:r>
                                            <m:r>
                                              <a:rPr lang="en-US" sz="1800" b="0" i="1" smtClean="0">
                                                <a:latin typeface="Cambria Math" panose="02040503050406030204" pitchFamily="18" charset="0"/>
                                              </a:rPr>
                                              <m:t>2</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2</m:t>
                                            </m:r>
                                            <m:r>
                                              <a:rPr lang="en-US" sz="1800" b="0" i="1" smtClean="0">
                                                <a:latin typeface="Cambria Math" panose="02040503050406030204" pitchFamily="18" charset="0"/>
                                              </a:rPr>
                                              <m:t>𝑛𝑚</m:t>
                                            </m:r>
                                          </m:sub>
                                        </m:sSub>
                                      </m:e>
                                    </m:acc>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𝑛𝑚𝑛</m:t>
                                            </m:r>
                                            <m:r>
                                              <a:rPr lang="en-US" sz="1800" b="0" i="1" smtClean="0">
                                                <a:latin typeface="Cambria Math" panose="02040503050406030204" pitchFamily="18" charset="0"/>
                                              </a:rPr>
                                              <m:t>1</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𝑛𝑚𝑛</m:t>
                                            </m:r>
                                            <m:r>
                                              <a:rPr lang="en-US" sz="1800" b="0" i="1" smtClean="0">
                                                <a:latin typeface="Cambria Math" panose="02040503050406030204" pitchFamily="18" charset="0"/>
                                              </a:rPr>
                                              <m:t>2</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𝑛𝑚𝑛𝑚</m:t>
                                            </m:r>
                                          </m:sub>
                                        </m:sSub>
                                      </m:e>
                                    </m:acc>
                                  </m:e>
                                </m:mr>
                              </m:m>
                            </m:e>
                          </m:eqArr>
                        </m:e>
                      </m:d>
                    </m:oMath>
                  </m:oMathPara>
                </a14:m>
                <a:endParaRPr lang="en-US" dirty="0"/>
              </a:p>
            </p:txBody>
          </p:sp>
        </mc:Choice>
        <mc:Fallback xmlns="">
          <p:sp>
            <p:nvSpPr>
              <p:cNvPr id="14" name="TextBox 6">
                <a:extLst>
                  <a:ext uri="{FF2B5EF4-FFF2-40B4-BE49-F238E27FC236}">
                    <a16:creationId xmlns:a16="http://schemas.microsoft.com/office/drawing/2014/main" id="{8F14FEB3-36D2-4B18-BF3B-F00DC4F0C417}"/>
                  </a:ext>
                </a:extLst>
              </p:cNvPr>
              <p:cNvSpPr txBox="1">
                <a:spLocks noRot="1" noChangeAspect="1" noMove="1" noResize="1" noEditPoints="1" noAdjustHandles="1" noChangeArrowheads="1" noChangeShapeType="1" noTextEdit="1"/>
              </p:cNvSpPr>
              <p:nvPr/>
            </p:nvSpPr>
            <p:spPr>
              <a:xfrm>
                <a:off x="1203179" y="4220528"/>
                <a:ext cx="6416821" cy="1672574"/>
              </a:xfrm>
              <a:prstGeom prst="rect">
                <a:avLst/>
              </a:prstGeom>
              <a:blipFill>
                <a:blip r:embed="rId4"/>
                <a:stretch>
                  <a:fillRect/>
                </a:stretch>
              </a:blipFill>
            </p:spPr>
            <p:txBody>
              <a:bodyPr/>
              <a:lstStyle/>
              <a:p>
                <a:r>
                  <a:rPr lang="en-US">
                    <a:noFill/>
                  </a:rPr>
                  <a:t> </a:t>
                </a:r>
              </a:p>
            </p:txBody>
          </p:sp>
        </mc:Fallback>
      </mc:AlternateContent>
      <p:sp>
        <p:nvSpPr>
          <p:cNvPr id="15" name="TextBox 13">
            <a:extLst>
              <a:ext uri="{FF2B5EF4-FFF2-40B4-BE49-F238E27FC236}">
                <a16:creationId xmlns:a16="http://schemas.microsoft.com/office/drawing/2014/main" id="{C5D2AAEB-2FDD-4CA5-84B5-5CF1814D4CC5}"/>
              </a:ext>
            </a:extLst>
          </p:cNvPr>
          <p:cNvSpPr txBox="1"/>
          <p:nvPr/>
        </p:nvSpPr>
        <p:spPr>
          <a:xfrm>
            <a:off x="8220019" y="4997210"/>
            <a:ext cx="611065" cy="400110"/>
          </a:xfrm>
          <a:prstGeom prst="rect">
            <a:avLst/>
          </a:prstGeom>
          <a:noFill/>
        </p:spPr>
        <p:txBody>
          <a:bodyPr wrap="none" rtlCol="0">
            <a:spAutoFit/>
          </a:bodyPr>
          <a:lstStyle/>
          <a:p>
            <a:r>
              <a:rPr lang="en-US" sz="2000" dirty="0"/>
              <a:t>(32)</a:t>
            </a:r>
          </a:p>
        </p:txBody>
      </p:sp>
    </p:spTree>
    <p:extLst>
      <p:ext uri="{BB962C8B-B14F-4D97-AF65-F5344CB8AC3E}">
        <p14:creationId xmlns:p14="http://schemas.microsoft.com/office/powerpoint/2010/main" val="2904523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lstStyle/>
          <a:p>
            <a:r>
              <a:rPr lang="en-US" sz="3200" dirty="0"/>
              <a:t>Primitive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12">
                <a:extLst>
                  <a:ext uri="{FF2B5EF4-FFF2-40B4-BE49-F238E27FC236}">
                    <a16:creationId xmlns:a16="http://schemas.microsoft.com/office/drawing/2014/main" id="{4620596C-C92E-4330-A7FB-F1E45E1913F5}"/>
                  </a:ext>
                </a:extLst>
              </p:cNvPr>
              <p:cNvSpPr txBox="1"/>
              <p:nvPr/>
            </p:nvSpPr>
            <p:spPr>
              <a:xfrm>
                <a:off x="485899" y="1325951"/>
                <a:ext cx="7834261" cy="20446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200" i="1" smtClean="0">
                              <a:latin typeface="Cambria Math" panose="02040503050406030204" pitchFamily="18" charset="0"/>
                            </a:rPr>
                          </m:ctrlPr>
                        </m:dPr>
                        <m:e>
                          <m:acc>
                            <m:accPr>
                              <m:chr m:val="̂"/>
                              <m:ctrlPr>
                                <a:rPr lang="en-US" sz="2200" i="1" smtClean="0">
                                  <a:latin typeface="Cambria Math" panose="02040503050406030204" pitchFamily="18" charset="0"/>
                                </a:rPr>
                              </m:ctrlPr>
                            </m:acc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𝑧</m:t>
                                  </m:r>
                                </m:e>
                                <m:sub>
                                  <m:r>
                                    <a:rPr lang="en-US" sz="2200" b="0" i="1" smtClean="0">
                                      <a:latin typeface="Cambria Math" panose="02040503050406030204" pitchFamily="18" charset="0"/>
                                    </a:rPr>
                                    <m:t>𝑝𝑟𝑖𝑚𝑖𝑡𝑖𝑣𝑒</m:t>
                                  </m:r>
                                </m:sub>
                              </m:sSub>
                            </m:e>
                          </m:acc>
                        </m:e>
                      </m:d>
                      <m:r>
                        <a:rPr lang="en-US" sz="2200" b="0" i="1" smtClean="0">
                          <a:latin typeface="Cambria Math" panose="02040503050406030204" pitchFamily="18" charset="0"/>
                        </a:rPr>
                        <m:t>=</m:t>
                      </m:r>
                      <m:d>
                        <m:dPr>
                          <m:begChr m:val="["/>
                          <m:endChr m:val="]"/>
                          <m:ctrlPr>
                            <a:rPr lang="en-US" sz="2200" i="1" smtClean="0">
                              <a:latin typeface="Cambria Math" panose="02040503050406030204" pitchFamily="18" charset="0"/>
                            </a:rPr>
                          </m:ctrlPr>
                        </m:dPr>
                        <m:e>
                          <m:eqArr>
                            <m:eqArrPr>
                              <m:ctrlPr>
                                <a:rPr lang="en-US" sz="2200" i="1">
                                  <a:latin typeface="Cambria Math" panose="02040503050406030204" pitchFamily="18" charset="0"/>
                                </a:rPr>
                              </m:ctrlPr>
                            </m:eqArrPr>
                            <m:e>
                              <m:m>
                                <m:mPr>
                                  <m:mcs>
                                    <m:mc>
                                      <m:mcPr>
                                        <m:count m:val="3"/>
                                        <m:mcJc m:val="center"/>
                                      </m:mcPr>
                                    </m:mc>
                                  </m:mcs>
                                  <m:ctrlPr>
                                    <a:rPr lang="en-US" sz="2200" i="1">
                                      <a:latin typeface="Cambria Math" panose="02040503050406030204" pitchFamily="18" charset="0"/>
                                    </a:rPr>
                                  </m:ctrlPr>
                                </m:mP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𝑎𝑎</m:t>
                                            </m:r>
                                          </m:sub>
                                        </m:sSub>
                                      </m:e>
                                    </m:acc>
                                  </m:e>
                                  <m:e>
                                    <m:acc>
                                      <m:accPr>
                                        <m:chr m:val="̂"/>
                                        <m:ctrlPr>
                                          <a:rPr lang="en-US" sz="2200" i="1">
                                            <a:latin typeface="Cambria Math" panose="02040503050406030204" pitchFamily="18" charset="0"/>
                                          </a:rPr>
                                        </m:ctrlPr>
                                      </m:accPr>
                                      <m:e>
                                        <m:sSub>
                                          <m:sSubPr>
                                            <m:ctrlPr>
                                              <a:rPr lang="en-US" sz="2200" i="1" smtClean="0">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𝑎𝑏</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𝑎𝑐</m:t>
                                            </m:r>
                                          </m:sub>
                                        </m:sSub>
                                      </m:e>
                                    </m:acc>
                                    <m:r>
                                      <a:rPr lang="en-US" sz="2200" b="0" i="1">
                                        <a:latin typeface="Cambria Math" panose="02040503050406030204" pitchFamily="18" charset="0"/>
                                      </a:rPr>
                                      <m:t>             </m:t>
                                    </m:r>
                                    <m:r>
                                      <a:rPr lang="en-US" sz="2200" b="0" i="1" smtClean="0">
                                        <a:latin typeface="Cambria Math" panose="02040503050406030204" pitchFamily="18" charset="0"/>
                                      </a:rPr>
                                      <m:t> </m:t>
                                    </m:r>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𝑏𝑎</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𝑏𝑏</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𝑏𝑐</m:t>
                                            </m:r>
                                          </m:sub>
                                        </m:sSub>
                                      </m:e>
                                    </m:acc>
                                    <m:r>
                                      <a:rPr lang="en-US" sz="2200" b="0" i="1" smtClean="0">
                                        <a:latin typeface="Cambria Math" panose="02040503050406030204" pitchFamily="18" charset="0"/>
                                      </a:rPr>
                                      <m:t>             </m:t>
                                    </m:r>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𝑐𝑎</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𝑐𝑏</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𝑐𝑐</m:t>
                                            </m:r>
                                          </m:sub>
                                        </m:sSub>
                                      </m:e>
                                    </m:acc>
                                    <m:r>
                                      <a:rPr lang="en-US" sz="2200" b="0" i="1" smtClean="0">
                                        <a:latin typeface="Cambria Math" panose="02040503050406030204" pitchFamily="18" charset="0"/>
                                      </a:rPr>
                                      <m:t>             </m:t>
                                    </m:r>
                                  </m:e>
                                </m:mr>
                              </m:m>
                              <m:m>
                                <m:mPr>
                                  <m:mcs>
                                    <m:mc>
                                      <m:mcPr>
                                        <m:count m:val="3"/>
                                        <m:mcJc m:val="center"/>
                                      </m:mcPr>
                                    </m:mc>
                                  </m:mcs>
                                  <m:ctrlPr>
                                    <a:rPr lang="en-US" sz="2200" i="1">
                                      <a:latin typeface="Cambria Math" panose="02040503050406030204" pitchFamily="18" charset="0"/>
                                    </a:rPr>
                                  </m:ctrlPr>
                                </m:mP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𝑎𝑛</m:t>
                                            </m:r>
                                            <m:r>
                                              <a:rPr lang="en-US" sz="2200" b="0" i="1" smtClean="0">
                                                <a:latin typeface="Cambria Math" panose="02040503050406030204" pitchFamily="18" charset="0"/>
                                              </a:rPr>
                                              <m:t>1</m:t>
                                            </m:r>
                                          </m:sub>
                                        </m:sSub>
                                      </m:e>
                                    </m:acc>
                                  </m:e>
                                  <m:e>
                                    <m:acc>
                                      <m:accPr>
                                        <m:chr m:val="̂"/>
                                        <m:ctrlPr>
                                          <a:rPr lang="en-US" sz="2200" i="1">
                                            <a:latin typeface="Cambria Math" panose="02040503050406030204" pitchFamily="18" charset="0"/>
                                          </a:rPr>
                                        </m:ctrlPr>
                                      </m:accPr>
                                      <m:e>
                                        <m:sSub>
                                          <m:sSubPr>
                                            <m:ctrlPr>
                                              <a:rPr lang="en-US" sz="2200" i="1" smtClean="0">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𝑎𝑛</m:t>
                                            </m:r>
                                            <m:r>
                                              <a:rPr lang="en-US" sz="2200" b="0" i="1" smtClean="0">
                                                <a:latin typeface="Cambria Math" panose="02040503050406030204" pitchFamily="18" charset="0"/>
                                              </a:rPr>
                                              <m:t>2</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𝑎𝑛𝑚</m:t>
                                            </m:r>
                                          </m:sub>
                                        </m:sSub>
                                      </m:e>
                                    </m:acc>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𝑏𝑛</m:t>
                                            </m:r>
                                            <m:r>
                                              <a:rPr lang="en-US" sz="2200" b="0" i="1" smtClean="0">
                                                <a:latin typeface="Cambria Math" panose="02040503050406030204" pitchFamily="18" charset="0"/>
                                              </a:rPr>
                                              <m:t>1</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𝑏𝑛</m:t>
                                            </m:r>
                                            <m:r>
                                              <a:rPr lang="en-US" sz="2200" b="0" i="1" smtClean="0">
                                                <a:latin typeface="Cambria Math" panose="02040503050406030204" pitchFamily="18" charset="0"/>
                                              </a:rPr>
                                              <m:t>2</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𝑏𝑛𝑚</m:t>
                                            </m:r>
                                          </m:sub>
                                        </m:sSub>
                                      </m:e>
                                    </m:acc>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𝑐𝑛</m:t>
                                            </m:r>
                                            <m:r>
                                              <a:rPr lang="en-US" sz="2200" b="0" i="1" smtClean="0">
                                                <a:latin typeface="Cambria Math" panose="02040503050406030204" pitchFamily="18" charset="0"/>
                                              </a:rPr>
                                              <m:t>1</m:t>
                                            </m:r>
                                          </m:sub>
                                        </m:sSub>
                                      </m:e>
                                    </m:acc>
                                  </m:e>
                                  <m:e>
                                    <m:acc>
                                      <m:accPr>
                                        <m:chr m:val="̂"/>
                                        <m:ctrlPr>
                                          <a:rPr lang="en-US" sz="2200" i="1">
                                            <a:latin typeface="Cambria Math" panose="02040503050406030204" pitchFamily="18" charset="0"/>
                                          </a:rPr>
                                        </m:ctrlPr>
                                      </m:accPr>
                                      <m:e>
                                        <m:sSub>
                                          <m:sSubPr>
                                            <m:ctrlPr>
                                              <a:rPr lang="en-US" sz="2200" i="1" smtClean="0">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𝑐𝑛</m:t>
                                            </m:r>
                                            <m:r>
                                              <a:rPr lang="en-US" sz="2200" b="0" i="1" smtClean="0">
                                                <a:latin typeface="Cambria Math" panose="02040503050406030204" pitchFamily="18" charset="0"/>
                                              </a:rPr>
                                              <m:t>2</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𝑐𝑛𝑚</m:t>
                                            </m:r>
                                          </m:sub>
                                        </m:sSub>
                                      </m:e>
                                    </m:acc>
                                  </m:e>
                                </m:mr>
                              </m:m>
                              <m:r>
                                <m:rPr>
                                  <m:nor/>
                                </m:rPr>
                                <a:rPr lang="en-US" sz="2200" dirty="0"/>
                                <m:t> </m:t>
                              </m:r>
                            </m:e>
                            <m:e>
                              <m:m>
                                <m:mPr>
                                  <m:mcs>
                                    <m:mc>
                                      <m:mcPr>
                                        <m:count m:val="3"/>
                                        <m:mcJc m:val="center"/>
                                      </m:mcPr>
                                    </m:mc>
                                  </m:mcs>
                                  <m:ctrlPr>
                                    <a:rPr lang="en-US" sz="2200" i="1">
                                      <a:latin typeface="Cambria Math" panose="02040503050406030204" pitchFamily="18" charset="0"/>
                                    </a:rPr>
                                  </m:ctrlPr>
                                </m:mP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r>
                                              <a:rPr lang="en-US" sz="2200" b="0" i="1" smtClean="0">
                                                <a:latin typeface="Cambria Math" panose="02040503050406030204" pitchFamily="18" charset="0"/>
                                              </a:rPr>
                                              <m:t>𝑎</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r>
                                              <a:rPr lang="en-US" sz="2200" b="0" i="1" smtClean="0">
                                                <a:latin typeface="Cambria Math" panose="02040503050406030204" pitchFamily="18" charset="0"/>
                                              </a:rPr>
                                              <m:t>𝑏</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r>
                                              <a:rPr lang="en-US" sz="2200" b="0" i="1" smtClean="0">
                                                <a:latin typeface="Cambria Math" panose="02040503050406030204" pitchFamily="18" charset="0"/>
                                              </a:rPr>
                                              <m:t>𝑐</m:t>
                                            </m:r>
                                          </m:sub>
                                        </m:sSub>
                                      </m:e>
                                    </m:acc>
                                    <m:r>
                                      <a:rPr lang="en-US" sz="2200" i="1">
                                        <a:latin typeface="Cambria Math" panose="02040503050406030204" pitchFamily="18" charset="0"/>
                                      </a:rPr>
                                      <m:t> </m:t>
                                    </m:r>
                                    <m:r>
                                      <a:rPr lang="en-US" sz="2200" b="0" i="1" smtClean="0">
                                        <a:latin typeface="Cambria Math" panose="02040503050406030204" pitchFamily="18" charset="0"/>
                                      </a:rPr>
                                      <m:t>           </m:t>
                                    </m:r>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2</m:t>
                                            </m:r>
                                            <m:r>
                                              <a:rPr lang="en-US" sz="2200" b="0" i="1" smtClean="0">
                                                <a:latin typeface="Cambria Math" panose="02040503050406030204" pitchFamily="18" charset="0"/>
                                              </a:rPr>
                                              <m:t>𝑎</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2</m:t>
                                            </m:r>
                                            <m:r>
                                              <a:rPr lang="en-US" sz="2200" b="0" i="1" smtClean="0">
                                                <a:latin typeface="Cambria Math" panose="02040503050406030204" pitchFamily="18" charset="0"/>
                                              </a:rPr>
                                              <m:t>𝑏</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2</m:t>
                                            </m:r>
                                            <m:r>
                                              <a:rPr lang="en-US" sz="2200" b="0" i="1" smtClean="0">
                                                <a:latin typeface="Cambria Math" panose="02040503050406030204" pitchFamily="18" charset="0"/>
                                              </a:rPr>
                                              <m:t>𝑐</m:t>
                                            </m:r>
                                          </m:sub>
                                        </m:sSub>
                                      </m:e>
                                    </m:acc>
                                    <m:r>
                                      <a:rPr lang="en-US" sz="2200" i="1">
                                        <a:latin typeface="Cambria Math" panose="02040503050406030204" pitchFamily="18" charset="0"/>
                                      </a:rPr>
                                      <m:t> </m:t>
                                    </m:r>
                                    <m:r>
                                      <a:rPr lang="en-US" sz="2200" b="0" i="1" smtClean="0">
                                        <a:latin typeface="Cambria Math" panose="02040503050406030204" pitchFamily="18" charset="0"/>
                                      </a:rPr>
                                      <m:t>           </m:t>
                                    </m:r>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𝑛𝑚𝑎</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𝑛𝑚𝑏</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𝑛𝑚𝑐</m:t>
                                            </m:r>
                                          </m:sub>
                                        </m:sSub>
                                      </m:e>
                                    </m:acc>
                                    <m:r>
                                      <a:rPr lang="en-US" sz="2200" i="1">
                                        <a:latin typeface="Cambria Math" panose="02040503050406030204" pitchFamily="18" charset="0"/>
                                      </a:rPr>
                                      <m:t> </m:t>
                                    </m:r>
                                    <m:r>
                                      <a:rPr lang="en-US" sz="2200" b="0" i="1" smtClean="0">
                                        <a:latin typeface="Cambria Math" panose="02040503050406030204" pitchFamily="18" charset="0"/>
                                      </a:rPr>
                                      <m:t>           </m:t>
                                    </m:r>
                                  </m:e>
                                </m:mr>
                              </m:m>
                              <m:m>
                                <m:mPr>
                                  <m:mcs>
                                    <m:mc>
                                      <m:mcPr>
                                        <m:count m:val="3"/>
                                        <m:mcJc m:val="center"/>
                                      </m:mcPr>
                                    </m:mc>
                                  </m:mcs>
                                  <m:ctrlPr>
                                    <a:rPr lang="en-US" sz="2200" i="1">
                                      <a:latin typeface="Cambria Math" panose="02040503050406030204" pitchFamily="18" charset="0"/>
                                    </a:rPr>
                                  </m:ctrlPr>
                                </m:mP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r>
                                              <a:rPr lang="en-US" sz="2200" b="0" i="1" smtClean="0">
                                                <a:latin typeface="Cambria Math" panose="02040503050406030204" pitchFamily="18" charset="0"/>
                                              </a:rPr>
                                              <m:t>𝑛</m:t>
                                            </m:r>
                                            <m:r>
                                              <a:rPr lang="en-US" sz="2200" b="0" i="1" smtClean="0">
                                                <a:latin typeface="Cambria Math" panose="02040503050406030204" pitchFamily="18" charset="0"/>
                                              </a:rPr>
                                              <m:t>1</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r>
                                              <a:rPr lang="en-US" sz="2200" b="0" i="1" smtClean="0">
                                                <a:latin typeface="Cambria Math" panose="02040503050406030204" pitchFamily="18" charset="0"/>
                                              </a:rPr>
                                              <m:t>𝑛</m:t>
                                            </m:r>
                                            <m:r>
                                              <a:rPr lang="en-US" sz="2200" b="0" i="1" smtClean="0">
                                                <a:latin typeface="Cambria Math" panose="02040503050406030204" pitchFamily="18" charset="0"/>
                                              </a:rPr>
                                              <m:t>2</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r>
                                              <a:rPr lang="en-US" sz="2200" b="0" i="1" smtClean="0">
                                                <a:latin typeface="Cambria Math" panose="02040503050406030204" pitchFamily="18" charset="0"/>
                                              </a:rPr>
                                              <m:t>𝑛𝑚</m:t>
                                            </m:r>
                                          </m:sub>
                                        </m:sSub>
                                      </m:e>
                                    </m:acc>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2</m:t>
                                            </m:r>
                                            <m:r>
                                              <a:rPr lang="en-US" sz="2200" b="0" i="1" smtClean="0">
                                                <a:latin typeface="Cambria Math" panose="02040503050406030204" pitchFamily="18" charset="0"/>
                                              </a:rPr>
                                              <m:t>𝑛</m:t>
                                            </m:r>
                                            <m:r>
                                              <a:rPr lang="en-US" sz="2200" b="0" i="1" smtClean="0">
                                                <a:latin typeface="Cambria Math" panose="02040503050406030204" pitchFamily="18" charset="0"/>
                                              </a:rPr>
                                              <m:t>1</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2</m:t>
                                            </m:r>
                                            <m:r>
                                              <a:rPr lang="en-US" sz="2200" b="0" i="1" smtClean="0">
                                                <a:latin typeface="Cambria Math" panose="02040503050406030204" pitchFamily="18" charset="0"/>
                                              </a:rPr>
                                              <m:t>𝑛</m:t>
                                            </m:r>
                                            <m:r>
                                              <a:rPr lang="en-US" sz="2200" b="0" i="1" smtClean="0">
                                                <a:latin typeface="Cambria Math" panose="02040503050406030204" pitchFamily="18" charset="0"/>
                                              </a:rPr>
                                              <m:t>2</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2</m:t>
                                            </m:r>
                                            <m:r>
                                              <a:rPr lang="en-US" sz="2200" b="0" i="1" smtClean="0">
                                                <a:latin typeface="Cambria Math" panose="02040503050406030204" pitchFamily="18" charset="0"/>
                                              </a:rPr>
                                              <m:t>𝑛𝑚</m:t>
                                            </m:r>
                                          </m:sub>
                                        </m:sSub>
                                      </m:e>
                                    </m:acc>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𝑛𝑚𝑛</m:t>
                                            </m:r>
                                            <m:r>
                                              <a:rPr lang="en-US" sz="2200" b="0" i="1" smtClean="0">
                                                <a:latin typeface="Cambria Math" panose="02040503050406030204" pitchFamily="18" charset="0"/>
                                              </a:rPr>
                                              <m:t>1</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𝑛𝑚𝑛</m:t>
                                            </m:r>
                                            <m:r>
                                              <a:rPr lang="en-US" sz="2200" b="0" i="1" smtClean="0">
                                                <a:latin typeface="Cambria Math" panose="02040503050406030204" pitchFamily="18" charset="0"/>
                                              </a:rPr>
                                              <m:t>2</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𝑛𝑚𝑛𝑚</m:t>
                                            </m:r>
                                          </m:sub>
                                        </m:sSub>
                                      </m:e>
                                    </m:acc>
                                  </m:e>
                                </m:mr>
                              </m:m>
                            </m:e>
                          </m:eqArr>
                        </m:e>
                      </m:d>
                    </m:oMath>
                  </m:oMathPara>
                </a14:m>
                <a:endParaRPr lang="en-US" sz="2200" dirty="0"/>
              </a:p>
            </p:txBody>
          </p:sp>
        </mc:Choice>
        <mc:Fallback xmlns="">
          <p:sp>
            <p:nvSpPr>
              <p:cNvPr id="6" name="TextBox 12">
                <a:extLst>
                  <a:ext uri="{FF2B5EF4-FFF2-40B4-BE49-F238E27FC236}">
                    <a16:creationId xmlns:a16="http://schemas.microsoft.com/office/drawing/2014/main" id="{4620596C-C92E-4330-A7FB-F1E45E1913F5}"/>
                  </a:ext>
                </a:extLst>
              </p:cNvPr>
              <p:cNvSpPr txBox="1">
                <a:spLocks noRot="1" noChangeAspect="1" noMove="1" noResize="1" noEditPoints="1" noAdjustHandles="1" noChangeArrowheads="1" noChangeShapeType="1" noTextEdit="1"/>
              </p:cNvSpPr>
              <p:nvPr/>
            </p:nvSpPr>
            <p:spPr>
              <a:xfrm>
                <a:off x="485899" y="1325951"/>
                <a:ext cx="7834261" cy="2044662"/>
              </a:xfrm>
              <a:prstGeom prst="rect">
                <a:avLst/>
              </a:prstGeom>
              <a:blipFill>
                <a:blip r:embed="rId2"/>
                <a:stretch>
                  <a:fillRect/>
                </a:stretch>
              </a:blipFill>
            </p:spPr>
            <p:txBody>
              <a:bodyPr/>
              <a:lstStyle/>
              <a:p>
                <a:r>
                  <a:rPr lang="en-US">
                    <a:noFill/>
                  </a:rPr>
                  <a:t> </a:t>
                </a:r>
              </a:p>
            </p:txBody>
          </p:sp>
        </mc:Fallback>
      </mc:AlternateContent>
      <p:sp>
        <p:nvSpPr>
          <p:cNvPr id="7" name="TextBox 13">
            <a:extLst>
              <a:ext uri="{FF2B5EF4-FFF2-40B4-BE49-F238E27FC236}">
                <a16:creationId xmlns:a16="http://schemas.microsoft.com/office/drawing/2014/main" id="{7CFE2A1E-A2CD-4EBB-A549-094C5853FB22}"/>
              </a:ext>
            </a:extLst>
          </p:cNvPr>
          <p:cNvSpPr txBox="1"/>
          <p:nvPr/>
        </p:nvSpPr>
        <p:spPr>
          <a:xfrm>
            <a:off x="8378216" y="2163616"/>
            <a:ext cx="559769" cy="369332"/>
          </a:xfrm>
          <a:prstGeom prst="rect">
            <a:avLst/>
          </a:prstGeom>
          <a:noFill/>
        </p:spPr>
        <p:txBody>
          <a:bodyPr wrap="none" rtlCol="0">
            <a:spAutoFit/>
          </a:bodyPr>
          <a:lstStyle/>
          <a:p>
            <a:r>
              <a:rPr lang="en-US" dirty="0"/>
              <a:t>(32)</a:t>
            </a:r>
          </a:p>
        </p:txBody>
      </p:sp>
      <p:sp>
        <p:nvSpPr>
          <p:cNvPr id="8" name="Rectangle 1">
            <a:extLst>
              <a:ext uri="{FF2B5EF4-FFF2-40B4-BE49-F238E27FC236}">
                <a16:creationId xmlns:a16="http://schemas.microsoft.com/office/drawing/2014/main" id="{EC6B1CD2-9175-421E-92FF-239287F97C38}"/>
              </a:ext>
            </a:extLst>
          </p:cNvPr>
          <p:cNvSpPr/>
          <p:nvPr/>
        </p:nvSpPr>
        <p:spPr>
          <a:xfrm>
            <a:off x="166687" y="3639787"/>
            <a:ext cx="8810625" cy="430887"/>
          </a:xfrm>
          <a:prstGeom prst="rect">
            <a:avLst/>
          </a:prstGeom>
        </p:spPr>
        <p:txBody>
          <a:bodyPr wrap="square">
            <a:spAutoFit/>
          </a:bodyPr>
          <a:lstStyle/>
          <a:p>
            <a:r>
              <a:rPr lang="en-US" sz="2200" dirty="0">
                <a:solidFill>
                  <a:srgbClr val="000000"/>
                </a:solidFill>
              </a:rPr>
              <a:t>In partitioned form, Equation (32) becomes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9" name="TextBox 15">
                <a:extLst>
                  <a:ext uri="{FF2B5EF4-FFF2-40B4-BE49-F238E27FC236}">
                    <a16:creationId xmlns:a16="http://schemas.microsoft.com/office/drawing/2014/main" id="{CEA67B0F-B205-40F2-9C06-5DF6C4362F3D}"/>
                  </a:ext>
                </a:extLst>
              </p:cNvPr>
              <p:cNvSpPr txBox="1"/>
              <p:nvPr/>
            </p:nvSpPr>
            <p:spPr>
              <a:xfrm>
                <a:off x="3113253" y="4423430"/>
                <a:ext cx="2579552" cy="6779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𝑝𝑟𝑖𝑚𝑖𝑡𝑖𝑣𝑒</m:t>
                                  </m:r>
                                </m:sub>
                              </m:sSub>
                            </m:e>
                          </m:acc>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𝑖𝑗</m:t>
                                          </m:r>
                                        </m:sub>
                                      </m:sSub>
                                    </m:e>
                                  </m:acc>
                                </m:e>
                              </m:d>
                            </m:e>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𝑛</m:t>
                                          </m:r>
                                          <m:r>
                                            <a:rPr lang="en-US" i="1">
                                              <a:latin typeface="Cambria Math" panose="02040503050406030204" pitchFamily="18" charset="0"/>
                                            </a:rPr>
                                            <m:t>𝑗</m:t>
                                          </m:r>
                                        </m:sub>
                                      </m:sSub>
                                    </m:e>
                                  </m:acc>
                                </m:e>
                              </m:d>
                            </m:e>
                          </m:eqArr>
                          <m:eqArr>
                            <m:eqArrPr>
                              <m:ctrlPr>
                                <a:rPr lang="en-US" i="1">
                                  <a:latin typeface="Cambria Math" panose="02040503050406030204" pitchFamily="18" charset="0"/>
                                </a:rPr>
                              </m:ctrlPr>
                            </m:eqArrPr>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r>
                                            <a:rPr lang="en-US" b="0" i="1" smtClean="0">
                                              <a:latin typeface="Cambria Math" panose="02040503050406030204" pitchFamily="18" charset="0"/>
                                            </a:rPr>
                                            <m:t>𝑛</m:t>
                                          </m:r>
                                        </m:sub>
                                      </m:sSub>
                                    </m:e>
                                  </m:acc>
                                </m:e>
                              </m:d>
                            </m:e>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𝑛𝑛</m:t>
                                          </m:r>
                                        </m:sub>
                                      </m:sSub>
                                    </m:e>
                                  </m:acc>
                                </m:e>
                              </m:d>
                            </m:e>
                          </m:eqArr>
                        </m:e>
                      </m:d>
                    </m:oMath>
                  </m:oMathPara>
                </a14:m>
                <a:endParaRPr lang="en-US" dirty="0"/>
              </a:p>
            </p:txBody>
          </p:sp>
        </mc:Choice>
        <mc:Fallback xmlns="">
          <p:sp>
            <p:nvSpPr>
              <p:cNvPr id="9" name="TextBox 15">
                <a:extLst>
                  <a:ext uri="{FF2B5EF4-FFF2-40B4-BE49-F238E27FC236}">
                    <a16:creationId xmlns:a16="http://schemas.microsoft.com/office/drawing/2014/main" id="{CEA67B0F-B205-40F2-9C06-5DF6C4362F3D}"/>
                  </a:ext>
                </a:extLst>
              </p:cNvPr>
              <p:cNvSpPr txBox="1">
                <a:spLocks noRot="1" noChangeAspect="1" noMove="1" noResize="1" noEditPoints="1" noAdjustHandles="1" noChangeArrowheads="1" noChangeShapeType="1" noTextEdit="1"/>
              </p:cNvSpPr>
              <p:nvPr/>
            </p:nvSpPr>
            <p:spPr>
              <a:xfrm>
                <a:off x="3113253" y="4423430"/>
                <a:ext cx="2579552" cy="677943"/>
              </a:xfrm>
              <a:prstGeom prst="rect">
                <a:avLst/>
              </a:prstGeom>
              <a:blipFill>
                <a:blip r:embed="rId3"/>
                <a:stretch>
                  <a:fillRect r="-28369" b="-31532"/>
                </a:stretch>
              </a:blipFill>
            </p:spPr>
            <p:txBody>
              <a:bodyPr/>
              <a:lstStyle/>
              <a:p>
                <a:r>
                  <a:rPr lang="en-US">
                    <a:noFill/>
                  </a:rPr>
                  <a:t> </a:t>
                </a:r>
              </a:p>
            </p:txBody>
          </p:sp>
        </mc:Fallback>
      </mc:AlternateContent>
      <p:sp>
        <p:nvSpPr>
          <p:cNvPr id="10" name="TextBox 14">
            <a:extLst>
              <a:ext uri="{FF2B5EF4-FFF2-40B4-BE49-F238E27FC236}">
                <a16:creationId xmlns:a16="http://schemas.microsoft.com/office/drawing/2014/main" id="{1F8DC176-BA3B-48AA-A929-EA07CB962E01}"/>
              </a:ext>
            </a:extLst>
          </p:cNvPr>
          <p:cNvSpPr txBox="1"/>
          <p:nvPr/>
        </p:nvSpPr>
        <p:spPr>
          <a:xfrm>
            <a:off x="8378216" y="4643639"/>
            <a:ext cx="559769" cy="369332"/>
          </a:xfrm>
          <a:prstGeom prst="rect">
            <a:avLst/>
          </a:prstGeom>
          <a:noFill/>
        </p:spPr>
        <p:txBody>
          <a:bodyPr wrap="none" rtlCol="0">
            <a:spAutoFit/>
          </a:bodyPr>
          <a:lstStyle/>
          <a:p>
            <a:r>
              <a:rPr lang="en-US" dirty="0"/>
              <a:t>(33)</a:t>
            </a:r>
          </a:p>
        </p:txBody>
      </p:sp>
    </p:spTree>
    <p:extLst>
      <p:ext uri="{BB962C8B-B14F-4D97-AF65-F5344CB8AC3E}">
        <p14:creationId xmlns:p14="http://schemas.microsoft.com/office/powerpoint/2010/main" val="3510033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Phase Impedance Matrix for Overhead Lines</a:t>
            </a:r>
            <a:br>
              <a:rPr lang="en-US" sz="3200" dirty="0"/>
            </a:br>
            <a:endParaRPr lang="en-US" sz="3200" dirty="0"/>
          </a:p>
        </p:txBody>
      </p:sp>
      <p:sp>
        <p:nvSpPr>
          <p:cNvPr id="3" name="Content Placeholder 2"/>
          <p:cNvSpPr>
            <a:spLocks noGrp="1"/>
          </p:cNvSpPr>
          <p:nvPr>
            <p:ph idx="1"/>
          </p:nvPr>
        </p:nvSpPr>
        <p:spPr>
          <a:xfrm>
            <a:off x="381000" y="990600"/>
            <a:ext cx="8458200" cy="4114800"/>
          </a:xfrm>
        </p:spPr>
        <p:txBody>
          <a:bodyPr/>
          <a:lstStyle/>
          <a:p>
            <a:pPr algn="just">
              <a:buClrTx/>
              <a:buFont typeface="Arial" panose="020B0604020202020204" pitchFamily="34" charset="0"/>
              <a:buChar char="•"/>
            </a:pPr>
            <a:r>
              <a:rPr lang="en-US" sz="2100" dirty="0">
                <a:solidFill>
                  <a:srgbClr val="000000"/>
                </a:solidFill>
                <a:latin typeface="Times"/>
                <a:cs typeface="Times"/>
              </a:rPr>
              <a:t>Fig.5 shows a four-wire grounded neutral line segment.</a:t>
            </a:r>
          </a:p>
          <a:p>
            <a:pPr algn="just">
              <a:buClrTx/>
              <a:buFont typeface="Arial" panose="020B0604020202020204" pitchFamily="34" charset="0"/>
              <a:buChar char="•"/>
            </a:pPr>
            <a:r>
              <a:rPr lang="en-US" sz="2100" dirty="0">
                <a:solidFill>
                  <a:srgbClr val="000000"/>
                </a:solidFill>
                <a:latin typeface="Times"/>
                <a:cs typeface="Times"/>
              </a:rPr>
              <a:t>For most applications, the primitive impedance matrix needs to be reduced to a 3 × 3 “phase frame” matrix consisting of the self- and mutual equivalent impedances for the three phases. </a:t>
            </a:r>
          </a:p>
          <a:p>
            <a:pPr algn="just">
              <a:buClrTx/>
              <a:buFont typeface="Arial" panose="020B0604020202020204" pitchFamily="34" charset="0"/>
              <a:buChar char="•"/>
            </a:pPr>
            <a:r>
              <a:rPr lang="en-US" sz="2100" dirty="0">
                <a:solidFill>
                  <a:srgbClr val="000000"/>
                </a:solidFill>
                <a:latin typeface="Times"/>
                <a:cs typeface="Times"/>
              </a:rPr>
              <a:t>One standard method of reduction is the “Kron” reduction. The assumption is made that the line has a </a:t>
            </a:r>
            <a:r>
              <a:rPr lang="en-US" sz="2100" dirty="0" err="1">
                <a:solidFill>
                  <a:srgbClr val="000000"/>
                </a:solidFill>
                <a:latin typeface="Times"/>
                <a:cs typeface="Times"/>
              </a:rPr>
              <a:t>multigrounded</a:t>
            </a:r>
            <a:r>
              <a:rPr lang="en-US" sz="2100" dirty="0">
                <a:solidFill>
                  <a:srgbClr val="000000"/>
                </a:solidFill>
                <a:latin typeface="Times"/>
                <a:cs typeface="Times"/>
              </a:rPr>
              <a:t> neutral as shown in Fig.5. </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6" name="Picture 5"/>
          <p:cNvPicPr>
            <a:picLocks noChangeAspect="1"/>
          </p:cNvPicPr>
          <p:nvPr/>
        </p:nvPicPr>
        <p:blipFill>
          <a:blip r:embed="rId2"/>
          <a:stretch>
            <a:fillRect/>
          </a:stretch>
        </p:blipFill>
        <p:spPr>
          <a:xfrm>
            <a:off x="1752600" y="3124200"/>
            <a:ext cx="5953125" cy="2656539"/>
          </a:xfrm>
          <a:prstGeom prst="rect">
            <a:avLst/>
          </a:prstGeom>
        </p:spPr>
      </p:pic>
      <p:sp>
        <p:nvSpPr>
          <p:cNvPr id="7" name="TextBox 6"/>
          <p:cNvSpPr txBox="1"/>
          <p:nvPr/>
        </p:nvSpPr>
        <p:spPr>
          <a:xfrm>
            <a:off x="1981200" y="5715000"/>
            <a:ext cx="5374547" cy="338554"/>
          </a:xfrm>
          <a:prstGeom prst="rect">
            <a:avLst/>
          </a:prstGeom>
          <a:noFill/>
        </p:spPr>
        <p:txBody>
          <a:bodyPr wrap="square" rtlCol="0">
            <a:spAutoFit/>
          </a:bodyPr>
          <a:lstStyle/>
          <a:p>
            <a:pPr algn="ctr"/>
            <a:r>
              <a:rPr lang="en-US" sz="1600" dirty="0"/>
              <a:t>Fig.5 Four-wire grounded wye line segment</a:t>
            </a:r>
          </a:p>
        </p:txBody>
      </p:sp>
    </p:spTree>
    <p:extLst>
      <p:ext uri="{BB962C8B-B14F-4D97-AF65-F5344CB8AC3E}">
        <p14:creationId xmlns:p14="http://schemas.microsoft.com/office/powerpoint/2010/main" val="87240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Phase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52400" y="914400"/>
            <a:ext cx="8686800" cy="400110"/>
          </a:xfrm>
          <a:prstGeom prst="rect">
            <a:avLst/>
          </a:prstGeom>
        </p:spPr>
        <p:txBody>
          <a:bodyPr wrap="square">
            <a:spAutoFit/>
          </a:bodyPr>
          <a:lstStyle/>
          <a:p>
            <a:r>
              <a:rPr lang="en-US" sz="2000" dirty="0"/>
              <a:t>The Kron reduction method applies KVL to the circuit:</a:t>
            </a:r>
          </a:p>
        </p:txBody>
      </p:sp>
      <p:sp>
        <p:nvSpPr>
          <p:cNvPr id="7" name="Rectangle 6"/>
          <p:cNvSpPr/>
          <p:nvPr/>
        </p:nvSpPr>
        <p:spPr>
          <a:xfrm>
            <a:off x="152400" y="2585584"/>
            <a:ext cx="6705600" cy="400110"/>
          </a:xfrm>
          <a:prstGeom prst="rect">
            <a:avLst/>
          </a:prstGeom>
        </p:spPr>
        <p:txBody>
          <a:bodyPr wrap="square">
            <a:spAutoFit/>
          </a:bodyPr>
          <a:lstStyle/>
          <a:p>
            <a:r>
              <a:rPr lang="en-US" sz="2000" dirty="0">
                <a:solidFill>
                  <a:srgbClr val="000000"/>
                </a:solidFill>
              </a:rPr>
              <a:t>In partitioned form, Equation (34) becomes</a:t>
            </a:r>
          </a:p>
        </p:txBody>
      </p:sp>
      <p:sp>
        <p:nvSpPr>
          <p:cNvPr id="8" name="Rectangle 7"/>
          <p:cNvSpPr/>
          <p:nvPr/>
        </p:nvSpPr>
        <p:spPr>
          <a:xfrm>
            <a:off x="152400" y="3733800"/>
            <a:ext cx="8610600" cy="707886"/>
          </a:xfrm>
          <a:prstGeom prst="rect">
            <a:avLst/>
          </a:prstGeom>
        </p:spPr>
        <p:txBody>
          <a:bodyPr wrap="square">
            <a:spAutoFit/>
          </a:bodyPr>
          <a:lstStyle/>
          <a:p>
            <a:r>
              <a:rPr lang="en-US" sz="2000" dirty="0">
                <a:solidFill>
                  <a:srgbClr val="000000"/>
                </a:solidFill>
              </a:rPr>
              <a:t>Because the neutral is grounded, the voltages </a:t>
            </a:r>
            <a:r>
              <a:rPr lang="en-US" sz="2000" i="1" dirty="0" err="1">
                <a:solidFill>
                  <a:srgbClr val="000000"/>
                </a:solidFill>
              </a:rPr>
              <a:t>V</a:t>
            </a:r>
            <a:r>
              <a:rPr lang="en-US" sz="2000" i="1" baseline="-25000" dirty="0" err="1">
                <a:solidFill>
                  <a:srgbClr val="000000"/>
                </a:solidFill>
              </a:rPr>
              <a:t>ng</a:t>
            </a:r>
            <a:r>
              <a:rPr lang="en-US" sz="2000" dirty="0">
                <a:solidFill>
                  <a:srgbClr val="000000"/>
                </a:solidFill>
              </a:rPr>
              <a:t> and </a:t>
            </a:r>
            <a:r>
              <a:rPr lang="en-US" sz="2000" i="1" dirty="0" err="1">
                <a:solidFill>
                  <a:srgbClr val="000000"/>
                </a:solidFill>
              </a:rPr>
              <a:t>V</a:t>
            </a:r>
            <a:r>
              <a:rPr lang="en-US" sz="2000" dirty="0" err="1">
                <a:solidFill>
                  <a:srgbClr val="000000"/>
                </a:solidFill>
              </a:rPr>
              <a:t>′</a:t>
            </a:r>
            <a:r>
              <a:rPr lang="en-US" sz="2000" i="1" baseline="-25000" dirty="0" err="1">
                <a:solidFill>
                  <a:srgbClr val="000000"/>
                </a:solidFill>
              </a:rPr>
              <a:t>ng</a:t>
            </a:r>
            <a:r>
              <a:rPr lang="en-US" sz="2000" dirty="0">
                <a:solidFill>
                  <a:srgbClr val="000000"/>
                </a:solidFill>
              </a:rPr>
              <a:t> are equal to zero. Substituting those values into Equation (35) and expanding result in</a:t>
            </a:r>
          </a:p>
        </p:txBody>
      </p:sp>
      <mc:AlternateContent xmlns:mc="http://schemas.openxmlformats.org/markup-compatibility/2006" xmlns:a14="http://schemas.microsoft.com/office/drawing/2010/main">
        <mc:Choice Requires="a14">
          <p:sp>
            <p:nvSpPr>
              <p:cNvPr id="9" name="TextBox 12">
                <a:extLst>
                  <a:ext uri="{FF2B5EF4-FFF2-40B4-BE49-F238E27FC236}">
                    <a16:creationId xmlns:a16="http://schemas.microsoft.com/office/drawing/2014/main" id="{146509C5-7867-4D8B-AF7F-8772D7FB82E3}"/>
                  </a:ext>
                </a:extLst>
              </p:cNvPr>
              <p:cNvSpPr txBox="1"/>
              <p:nvPr/>
            </p:nvSpPr>
            <p:spPr>
              <a:xfrm>
                <a:off x="2614398" y="1301869"/>
                <a:ext cx="4357027" cy="12768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eqArr>
                            <m:eqArrPr>
                              <m:ctrlPr>
                                <a:rPr lang="en-US" sz="1800" i="1" smtClean="0">
                                  <a:latin typeface="Cambria Math" panose="02040503050406030204" pitchFamily="18" charset="0"/>
                                </a:rPr>
                              </m:ctrlPr>
                            </m:eqArr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𝑎𝑔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𝑏</m:t>
                                  </m:r>
                                  <m:r>
                                    <a:rPr lang="en-US" sz="1800" i="1">
                                      <a:latin typeface="Cambria Math" panose="02040503050406030204" pitchFamily="18" charset="0"/>
                                    </a:rPr>
                                    <m:t>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𝑐</m:t>
                                  </m:r>
                                  <m:r>
                                    <a:rPr lang="en-US" sz="1800" i="1">
                                      <a:latin typeface="Cambria Math" panose="02040503050406030204" pitchFamily="18" charset="0"/>
                                    </a:rPr>
                                    <m:t>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𝑛</m:t>
                                  </m:r>
                                  <m:r>
                                    <a:rPr lang="en-US" sz="1800" i="1">
                                      <a:latin typeface="Cambria Math" panose="02040503050406030204" pitchFamily="18" charset="0"/>
                                    </a:rPr>
                                    <m:t>𝑔</m:t>
                                  </m:r>
                                </m:sub>
                              </m:sSub>
                            </m:e>
                          </m:eqArr>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smtClean="0">
                                  <a:latin typeface="Cambria Math" panose="02040503050406030204" pitchFamily="18" charset="0"/>
                                </a:rPr>
                              </m:ctrlPr>
                            </m:eqArrPr>
                            <m:e>
                              <m:sSubSup>
                                <m:sSubSupPr>
                                  <m:ctrlPr>
                                    <a:rPr lang="en-US" sz="1800" i="1" smtClean="0">
                                      <a:latin typeface="Cambria Math" panose="02040503050406030204" pitchFamily="18" charset="0"/>
                                    </a:rPr>
                                  </m:ctrlPr>
                                </m:sSubSupPr>
                                <m:e>
                                  <m:r>
                                    <a:rPr lang="en-US" sz="1800" b="0" i="1" smtClean="0">
                                      <a:latin typeface="Cambria Math" panose="02040503050406030204" pitchFamily="18" charset="0"/>
                                    </a:rPr>
                                    <m:t>𝑉</m:t>
                                  </m:r>
                                </m:e>
                                <m:sub>
                                  <m:r>
                                    <a:rPr lang="en-US" sz="1800" b="0" i="1" smtClean="0">
                                      <a:latin typeface="Cambria Math" panose="02040503050406030204" pitchFamily="18" charset="0"/>
                                    </a:rPr>
                                    <m:t>𝑎𝑔</m:t>
                                  </m:r>
                                </m:sub>
                                <m:sup>
                                  <m:r>
                                    <a:rPr lang="en-US" sz="1800" b="0" i="1" smtClean="0">
                                      <a:latin typeface="Cambria Math" panose="02040503050406030204" pitchFamily="18" charset="0"/>
                                    </a:rPr>
                                    <m:t>′</m:t>
                                  </m:r>
                                </m:sup>
                              </m:sSubSup>
                            </m:e>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b="0" i="1" smtClean="0">
                                      <a:latin typeface="Cambria Math" panose="02040503050406030204" pitchFamily="18" charset="0"/>
                                    </a:rPr>
                                    <m:t>𝑏</m:t>
                                  </m:r>
                                  <m:r>
                                    <a:rPr lang="en-US" sz="1800" i="1">
                                      <a:latin typeface="Cambria Math" panose="02040503050406030204" pitchFamily="18" charset="0"/>
                                    </a:rPr>
                                    <m:t>𝑔</m:t>
                                  </m:r>
                                </m:sub>
                                <m:sup>
                                  <m:r>
                                    <a:rPr lang="en-US" sz="1800" i="1">
                                      <a:latin typeface="Cambria Math" panose="02040503050406030204" pitchFamily="18" charset="0"/>
                                    </a:rPr>
                                    <m:t>′</m:t>
                                  </m:r>
                                </m:sup>
                              </m:sSubSup>
                            </m:e>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b="0" i="1" smtClean="0">
                                      <a:latin typeface="Cambria Math" panose="02040503050406030204" pitchFamily="18" charset="0"/>
                                    </a:rPr>
                                    <m:t>𝑐</m:t>
                                  </m:r>
                                  <m:r>
                                    <a:rPr lang="en-US" sz="1800" i="1">
                                      <a:latin typeface="Cambria Math" panose="02040503050406030204" pitchFamily="18" charset="0"/>
                                    </a:rPr>
                                    <m:t>𝑔</m:t>
                                  </m:r>
                                </m:sub>
                                <m:sup>
                                  <m:r>
                                    <a:rPr lang="en-US" sz="1800" i="1">
                                      <a:latin typeface="Cambria Math" panose="02040503050406030204" pitchFamily="18" charset="0"/>
                                    </a:rPr>
                                    <m:t>′</m:t>
                                  </m:r>
                                </m:sup>
                              </m:sSubSup>
                            </m:e>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b="0" i="1" smtClean="0">
                                      <a:latin typeface="Cambria Math" panose="02040503050406030204" pitchFamily="18" charset="0"/>
                                    </a:rPr>
                                    <m:t>𝑛</m:t>
                                  </m:r>
                                  <m:r>
                                    <a:rPr lang="en-US" sz="1800" i="1">
                                      <a:latin typeface="Cambria Math" panose="02040503050406030204" pitchFamily="18" charset="0"/>
                                    </a:rPr>
                                    <m:t>𝑔</m:t>
                                  </m:r>
                                </m:sub>
                                <m:sup>
                                  <m:r>
                                    <a:rPr lang="en-US" sz="1800" i="1">
                                      <a:latin typeface="Cambria Math" panose="02040503050406030204" pitchFamily="18" charset="0"/>
                                    </a:rPr>
                                    <m:t>′</m:t>
                                  </m:r>
                                </m:sup>
                              </m:sSubSup>
                            </m:e>
                          </m:eqArr>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eqArr>
                            <m:eqArrPr>
                              <m:ctrlPr>
                                <a:rPr lang="en-US" sz="1800" b="0" i="1" smtClean="0">
                                  <a:latin typeface="Cambria Math" panose="02040503050406030204" pitchFamily="18" charset="0"/>
                                </a:rPr>
                              </m:ctrlPr>
                            </m:eqArrPr>
                            <m:e>
                              <m:m>
                                <m:mPr>
                                  <m:mcs>
                                    <m:mc>
                                      <m:mcPr>
                                        <m:count m:val="2"/>
                                        <m:mcJc m:val="center"/>
                                      </m:mcPr>
                                    </m:mc>
                                  </m:mcs>
                                  <m:ctrlPr>
                                    <a:rPr lang="en-US" sz="1800" b="0" i="1" smtClean="0">
                                      <a:latin typeface="Cambria Math" panose="02040503050406030204" pitchFamily="18" charset="0"/>
                                    </a:rPr>
                                  </m:ctrlPr>
                                </m:mP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𝑎𝑏</m:t>
                                            </m:r>
                                          </m:sub>
                                        </m:sSub>
                                      </m:e>
                                    </m:acc>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𝑏𝑏</m:t>
                                            </m:r>
                                          </m:sub>
                                        </m:sSub>
                                      </m:e>
                                    </m:acc>
                                  </m:e>
                                </m:mr>
                              </m:m>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 </m:t>
                                    </m:r>
                                    <m:r>
                                      <a:rPr lang="en-US" sz="1800" b="0" i="1" smtClean="0">
                                        <a:latin typeface="Cambria Math" panose="02040503050406030204" pitchFamily="18" charset="0"/>
                                      </a:rPr>
                                      <m:t>     </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𝑎𝑐</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𝑎𝑛</m:t>
                                            </m:r>
                                          </m:sub>
                                        </m:sSub>
                                      </m:e>
                                    </m:acc>
                                  </m:e>
                                </m:mr>
                                <m:mr>
                                  <m:e>
                                    <m:r>
                                      <a:rPr lang="en-US" sz="1800" b="0" i="1" smtClean="0">
                                        <a:latin typeface="Cambria Math" panose="02040503050406030204" pitchFamily="18" charset="0"/>
                                      </a:rPr>
                                      <m:t>       </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𝑏𝑐</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𝑏𝑛</m:t>
                                            </m:r>
                                          </m:sub>
                                        </m:sSub>
                                      </m:e>
                                    </m:acc>
                                  </m:e>
                                </m:mr>
                              </m:m>
                            </m:e>
                            <m:e>
                              <m:m>
                                <m:mPr>
                                  <m:mcs>
                                    <m:mc>
                                      <m:mcPr>
                                        <m:count m:val="2"/>
                                        <m:mcJc m:val="center"/>
                                      </m:mcPr>
                                    </m:mc>
                                  </m:mcs>
                                  <m:ctrlPr>
                                    <a:rPr lang="en-US" sz="1800" b="0" i="1" smtClean="0">
                                      <a:latin typeface="Cambria Math" panose="02040503050406030204" pitchFamily="18" charset="0"/>
                                    </a:rPr>
                                  </m:ctrlPr>
                                </m:mP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𝑐𝑏</m:t>
                                            </m:r>
                                          </m:sub>
                                        </m:sSub>
                                      </m:e>
                                    </m:acc>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𝑛𝑏</m:t>
                                            </m:r>
                                          </m:sub>
                                        </m:sSub>
                                      </m:e>
                                    </m:acc>
                                  </m:e>
                                </m:mr>
                              </m:m>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 </m:t>
                                    </m:r>
                                    <m:r>
                                      <a:rPr lang="en-US" sz="1800" b="0" i="1" smtClean="0">
                                        <a:latin typeface="Cambria Math" panose="02040503050406030204" pitchFamily="18" charset="0"/>
                                      </a:rPr>
                                      <m:t>       </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𝑐𝑐</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𝑐𝑛</m:t>
                                            </m:r>
                                          </m:sub>
                                        </m:sSub>
                                      </m:e>
                                    </m:acc>
                                  </m:e>
                                </m:mr>
                                <m:mr>
                                  <m:e>
                                    <m:r>
                                      <a:rPr lang="en-US" sz="1800" b="0" i="1" smtClean="0">
                                        <a:latin typeface="Cambria Math" panose="02040503050406030204" pitchFamily="18" charset="0"/>
                                      </a:rPr>
                                      <m:t>       </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𝑛𝑐</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𝑛𝑛</m:t>
                                            </m:r>
                                          </m:sub>
                                        </m:sSub>
                                      </m:e>
                                    </m:acc>
                                  </m:e>
                                </m:mr>
                              </m:m>
                            </m:e>
                          </m:eqArr>
                        </m:e>
                      </m:d>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𝑔</m:t>
                                  </m:r>
                                </m:sub>
                              </m:sSub>
                            </m:e>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𝑛</m:t>
                                  </m:r>
                                </m:sub>
                              </m:sSub>
                            </m:e>
                          </m:eqArr>
                        </m:e>
                      </m:d>
                    </m:oMath>
                  </m:oMathPara>
                </a14:m>
                <a:endParaRPr lang="en-US" dirty="0"/>
              </a:p>
            </p:txBody>
          </p:sp>
        </mc:Choice>
        <mc:Fallback xmlns="">
          <p:sp>
            <p:nvSpPr>
              <p:cNvPr id="9" name="TextBox 12">
                <a:extLst>
                  <a:ext uri="{FF2B5EF4-FFF2-40B4-BE49-F238E27FC236}">
                    <a16:creationId xmlns:a16="http://schemas.microsoft.com/office/drawing/2014/main" id="{146509C5-7867-4D8B-AF7F-8772D7FB82E3}"/>
                  </a:ext>
                </a:extLst>
              </p:cNvPr>
              <p:cNvSpPr txBox="1">
                <a:spLocks noRot="1" noChangeAspect="1" noMove="1" noResize="1" noEditPoints="1" noAdjustHandles="1" noChangeArrowheads="1" noChangeShapeType="1" noTextEdit="1"/>
              </p:cNvSpPr>
              <p:nvPr/>
            </p:nvSpPr>
            <p:spPr>
              <a:xfrm>
                <a:off x="2614398" y="1301869"/>
                <a:ext cx="4357027" cy="1276824"/>
              </a:xfrm>
              <a:prstGeom prst="rect">
                <a:avLst/>
              </a:prstGeom>
              <a:blipFill>
                <a:blip r:embed="rId2"/>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6C88AD68-CD0F-4CC0-AAA3-F2ED016FE717}"/>
              </a:ext>
            </a:extLst>
          </p:cNvPr>
          <p:cNvSpPr txBox="1"/>
          <p:nvPr/>
        </p:nvSpPr>
        <p:spPr>
          <a:xfrm>
            <a:off x="7949715" y="1577269"/>
            <a:ext cx="559769" cy="369332"/>
          </a:xfrm>
          <a:prstGeom prst="rect">
            <a:avLst/>
          </a:prstGeom>
          <a:noFill/>
        </p:spPr>
        <p:txBody>
          <a:bodyPr wrap="none" rtlCol="0">
            <a:spAutoFit/>
          </a:bodyPr>
          <a:lstStyle/>
          <a:p>
            <a:r>
              <a:rPr lang="en-US" dirty="0"/>
              <a:t>(34)</a:t>
            </a:r>
          </a:p>
        </p:txBody>
      </p:sp>
      <mc:AlternateContent xmlns:mc="http://schemas.openxmlformats.org/markup-compatibility/2006" xmlns:a14="http://schemas.microsoft.com/office/drawing/2010/main">
        <mc:Choice Requires="a14">
          <p:sp>
            <p:nvSpPr>
              <p:cNvPr id="11" name="TextBox 18">
                <a:extLst>
                  <a:ext uri="{FF2B5EF4-FFF2-40B4-BE49-F238E27FC236}">
                    <a16:creationId xmlns:a16="http://schemas.microsoft.com/office/drawing/2014/main" id="{95AC4DEB-C31E-4D63-B256-DA8F7EC7C794}"/>
                  </a:ext>
                </a:extLst>
              </p:cNvPr>
              <p:cNvSpPr txBox="1"/>
              <p:nvPr/>
            </p:nvSpPr>
            <p:spPr>
              <a:xfrm>
                <a:off x="2438400" y="3017191"/>
                <a:ext cx="4834144" cy="6974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eqArr>
                            <m:eqArrPr>
                              <m:ctrlPr>
                                <a:rPr lang="en-US" sz="2000" i="1">
                                  <a:latin typeface="Cambria Math" panose="02040503050406030204" pitchFamily="18" charset="0"/>
                                </a:rPr>
                              </m:ctrlPr>
                            </m:eqArr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𝑎𝑏𝑐</m:t>
                                      </m:r>
                                    </m:sub>
                                  </m:sSub>
                                </m:e>
                              </m:d>
                            </m:e>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𝑛𝑔</m:t>
                                      </m:r>
                                    </m:sub>
                                  </m:sSub>
                                </m:e>
                              </m:d>
                            </m:e>
                          </m:eqArr>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𝑎𝑏𝑐</m:t>
                                      </m:r>
                                    </m:sub>
                                    <m:sup>
                                      <m:r>
                                        <a:rPr lang="en-US" sz="2000" i="1">
                                          <a:latin typeface="Cambria Math" panose="02040503050406030204" pitchFamily="18" charset="0"/>
                                        </a:rPr>
                                        <m:t>′</m:t>
                                      </m:r>
                                    </m:sup>
                                  </m:sSubSup>
                                </m:e>
                              </m:d>
                            </m:e>
                            <m:e>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b="0" i="1" smtClean="0">
                                          <a:latin typeface="Cambria Math" panose="02040503050406030204" pitchFamily="18" charset="0"/>
                                        </a:rPr>
                                        <m:t>𝑛𝑔</m:t>
                                      </m:r>
                                    </m:sub>
                                    <m:sup>
                                      <m:r>
                                        <a:rPr lang="en-US" sz="2000" i="1">
                                          <a:latin typeface="Cambria Math" panose="02040503050406030204" pitchFamily="18" charset="0"/>
                                        </a:rPr>
                                        <m:t>′</m:t>
                                      </m:r>
                                    </m:sup>
                                  </m:sSubSup>
                                </m:e>
                              </m:d>
                            </m:e>
                          </m:eqAr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𝑖𝑗</m:t>
                                        </m:r>
                                      </m:sub>
                                    </m:sSub>
                                  </m:e>
                                </m:acc>
                                <m:r>
                                  <m:rPr>
                                    <m:brk m:alnAt="7"/>
                                  </m:rPr>
                                  <a:rPr lang="en-US" sz="2000" b="0" i="1" smtClean="0">
                                    <a:latin typeface="Cambria Math" panose="02040503050406030204" pitchFamily="18" charset="0"/>
                                  </a:rPr>
                                  <m:t>]</m:t>
                                </m:r>
                              </m:e>
                              <m:e>
                                <m:r>
                                  <m:rPr>
                                    <m:brk m:alnAt="7"/>
                                  </m:rPr>
                                  <a:rPr lang="en-US" sz="2000" i="1">
                                    <a:latin typeface="Cambria Math" panose="02040503050406030204" pitchFamily="18" charset="0"/>
                                  </a:rPr>
                                  <m:t>[</m:t>
                                </m:r>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𝑛</m:t>
                                        </m:r>
                                      </m:sub>
                                    </m:sSub>
                                  </m:e>
                                </m:acc>
                                <m:r>
                                  <m:rPr>
                                    <m:brk m:alnAt="7"/>
                                  </m:rPr>
                                  <a:rPr lang="en-US" sz="2000" i="1">
                                    <a:latin typeface="Cambria Math" panose="02040503050406030204" pitchFamily="18" charset="0"/>
                                  </a:rPr>
                                  <m:t>]</m:t>
                                </m:r>
                              </m:e>
                            </m:mr>
                            <m:mr>
                              <m:e>
                                <m:r>
                                  <m:rPr>
                                    <m:brk m:alnAt="7"/>
                                  </m:rPr>
                                  <a:rPr lang="en-US" sz="2000" i="1">
                                    <a:latin typeface="Cambria Math" panose="02040503050406030204" pitchFamily="18" charset="0"/>
                                  </a:rPr>
                                  <m:t>[</m:t>
                                </m:r>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𝑛𝑔</m:t>
                                        </m:r>
                                      </m:sub>
                                    </m:sSub>
                                  </m:e>
                                </m:acc>
                                <m:r>
                                  <m:rPr>
                                    <m:brk m:alnAt="7"/>
                                  </m:rPr>
                                  <a:rPr lang="en-US" sz="2000" i="1">
                                    <a:latin typeface="Cambria Math" panose="02040503050406030204" pitchFamily="18" charset="0"/>
                                  </a:rPr>
                                  <m:t>]</m:t>
                                </m:r>
                              </m:e>
                              <m:e>
                                <m:r>
                                  <m:rPr>
                                    <m:brk m:alnAt="7"/>
                                  </m:rPr>
                                  <a:rPr lang="en-US" sz="2000" i="1">
                                    <a:latin typeface="Cambria Math" panose="02040503050406030204" pitchFamily="18" charset="0"/>
                                  </a:rPr>
                                  <m:t>[</m:t>
                                </m:r>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𝑛𝑛</m:t>
                                        </m:r>
                                      </m:sub>
                                    </m:sSub>
                                  </m:e>
                                </m:acc>
                                <m:r>
                                  <m:rPr>
                                    <m:brk m:alnAt="7"/>
                                  </m:rPr>
                                  <a:rPr lang="en-US" sz="2000" i="1">
                                    <a:latin typeface="Cambria Math" panose="02040503050406030204" pitchFamily="18" charset="0"/>
                                  </a:rPr>
                                  <m:t>]</m:t>
                                </m:r>
                              </m:e>
                            </m:mr>
                          </m:m>
                        </m:e>
                      </m:d>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𝑛</m:t>
                                      </m:r>
                                    </m:sub>
                                  </m:sSub>
                                </m:e>
                              </m:d>
                            </m:e>
                          </m:eqArr>
                        </m:e>
                      </m:d>
                    </m:oMath>
                  </m:oMathPara>
                </a14:m>
                <a:endParaRPr lang="en-US" sz="2000" dirty="0"/>
              </a:p>
            </p:txBody>
          </p:sp>
        </mc:Choice>
        <mc:Fallback xmlns="">
          <p:sp>
            <p:nvSpPr>
              <p:cNvPr id="11" name="TextBox 18">
                <a:extLst>
                  <a:ext uri="{FF2B5EF4-FFF2-40B4-BE49-F238E27FC236}">
                    <a16:creationId xmlns:a16="http://schemas.microsoft.com/office/drawing/2014/main" id="{95AC4DEB-C31E-4D63-B256-DA8F7EC7C794}"/>
                  </a:ext>
                </a:extLst>
              </p:cNvPr>
              <p:cNvSpPr txBox="1">
                <a:spLocks noRot="1" noChangeAspect="1" noMove="1" noResize="1" noEditPoints="1" noAdjustHandles="1" noChangeArrowheads="1" noChangeShapeType="1" noTextEdit="1"/>
              </p:cNvSpPr>
              <p:nvPr/>
            </p:nvSpPr>
            <p:spPr>
              <a:xfrm>
                <a:off x="2438400" y="3017191"/>
                <a:ext cx="4834144" cy="697499"/>
              </a:xfrm>
              <a:prstGeom prst="rect">
                <a:avLst/>
              </a:prstGeom>
              <a:blipFill>
                <a:blip r:embed="rId3"/>
                <a:stretch>
                  <a:fillRect b="-877"/>
                </a:stretch>
              </a:blipFill>
            </p:spPr>
            <p:txBody>
              <a:bodyPr/>
              <a:lstStyle/>
              <a:p>
                <a:r>
                  <a:rPr lang="en-US">
                    <a:noFill/>
                  </a:rPr>
                  <a:t> </a:t>
                </a:r>
              </a:p>
            </p:txBody>
          </p:sp>
        </mc:Fallback>
      </mc:AlternateContent>
      <p:sp>
        <p:nvSpPr>
          <p:cNvPr id="12" name="TextBox 13">
            <a:extLst>
              <a:ext uri="{FF2B5EF4-FFF2-40B4-BE49-F238E27FC236}">
                <a16:creationId xmlns:a16="http://schemas.microsoft.com/office/drawing/2014/main" id="{75447937-B2E5-4504-A176-3BAD1A8AB6FD}"/>
              </a:ext>
            </a:extLst>
          </p:cNvPr>
          <p:cNvSpPr txBox="1"/>
          <p:nvPr/>
        </p:nvSpPr>
        <p:spPr>
          <a:xfrm>
            <a:off x="7949715" y="3094821"/>
            <a:ext cx="559769" cy="369332"/>
          </a:xfrm>
          <a:prstGeom prst="rect">
            <a:avLst/>
          </a:prstGeom>
          <a:noFill/>
        </p:spPr>
        <p:txBody>
          <a:bodyPr wrap="none" rtlCol="0">
            <a:spAutoFit/>
          </a:bodyPr>
          <a:lstStyle/>
          <a:p>
            <a:r>
              <a:rPr lang="en-US" dirty="0"/>
              <a:t>(35)</a:t>
            </a:r>
          </a:p>
        </p:txBody>
      </p:sp>
      <mc:AlternateContent xmlns:mc="http://schemas.openxmlformats.org/markup-compatibility/2006" xmlns:a14="http://schemas.microsoft.com/office/drawing/2010/main">
        <mc:Choice Requires="a14">
          <p:sp>
            <p:nvSpPr>
              <p:cNvPr id="13" name="TextBox 10">
                <a:extLst>
                  <a:ext uri="{FF2B5EF4-FFF2-40B4-BE49-F238E27FC236}">
                    <a16:creationId xmlns:a16="http://schemas.microsoft.com/office/drawing/2014/main" id="{4045825F-4256-40C8-AFB4-FB9BC0ABAE9B}"/>
                  </a:ext>
                </a:extLst>
              </p:cNvPr>
              <p:cNvSpPr txBox="1"/>
              <p:nvPr/>
            </p:nvSpPr>
            <p:spPr>
              <a:xfrm>
                <a:off x="2622489" y="4571513"/>
                <a:ext cx="4465966" cy="354584"/>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up>
                            <m:r>
                              <a:rPr lang="en-US" sz="2000" b="0" i="1" smtClean="0">
                                <a:latin typeface="Cambria Math" panose="02040503050406030204" pitchFamily="18" charset="0"/>
                              </a:rPr>
                              <m:t>′</m:t>
                            </m:r>
                          </m:sup>
                        </m:sSubSup>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acc>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𝑛</m:t>
                                </m:r>
                              </m:sub>
                            </m:sSub>
                          </m:e>
                        </m:acc>
                      </m:e>
                    </m:d>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oMath>
                </a14:m>
                <a:endParaRPr lang="en-US" sz="2000" dirty="0"/>
              </a:p>
            </p:txBody>
          </p:sp>
        </mc:Choice>
        <mc:Fallback xmlns="">
          <p:sp>
            <p:nvSpPr>
              <p:cNvPr id="13" name="TextBox 10">
                <a:extLst>
                  <a:ext uri="{FF2B5EF4-FFF2-40B4-BE49-F238E27FC236}">
                    <a16:creationId xmlns:a16="http://schemas.microsoft.com/office/drawing/2014/main" id="{4045825F-4256-40C8-AFB4-FB9BC0ABAE9B}"/>
                  </a:ext>
                </a:extLst>
              </p:cNvPr>
              <p:cNvSpPr txBox="1">
                <a:spLocks noRot="1" noChangeAspect="1" noMove="1" noResize="1" noEditPoints="1" noAdjustHandles="1" noChangeArrowheads="1" noChangeShapeType="1" noTextEdit="1"/>
              </p:cNvSpPr>
              <p:nvPr/>
            </p:nvSpPr>
            <p:spPr>
              <a:xfrm>
                <a:off x="2622489" y="4571513"/>
                <a:ext cx="4465966" cy="354584"/>
              </a:xfrm>
              <a:prstGeom prst="rect">
                <a:avLst/>
              </a:prstGeom>
              <a:blipFill>
                <a:blip r:embed="rId4"/>
                <a:stretch>
                  <a:fillRect t="-17241" r="-3411"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6">
                <a:extLst>
                  <a:ext uri="{FF2B5EF4-FFF2-40B4-BE49-F238E27FC236}">
                    <a16:creationId xmlns:a16="http://schemas.microsoft.com/office/drawing/2014/main" id="{498DDB17-43D6-475F-B623-226D2EFF7E63}"/>
                  </a:ext>
                </a:extLst>
              </p:cNvPr>
              <p:cNvSpPr txBox="1"/>
              <p:nvPr/>
            </p:nvSpPr>
            <p:spPr>
              <a:xfrm>
                <a:off x="2890383" y="5196945"/>
                <a:ext cx="3930178" cy="354584"/>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rPr>
                          <m:t>0</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0</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𝑛𝑗</m:t>
                                </m:r>
                              </m:sub>
                            </m:sSub>
                          </m:e>
                        </m:acc>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𝑛𝑛</m:t>
                                </m:r>
                              </m:sub>
                            </m:sSub>
                          </m:e>
                        </m:acc>
                      </m:e>
                    </m:d>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oMath>
                </a14:m>
                <a:endParaRPr lang="en-US" sz="2000" dirty="0"/>
              </a:p>
            </p:txBody>
          </p:sp>
        </mc:Choice>
        <mc:Fallback xmlns="">
          <p:sp>
            <p:nvSpPr>
              <p:cNvPr id="14" name="TextBox 16">
                <a:extLst>
                  <a:ext uri="{FF2B5EF4-FFF2-40B4-BE49-F238E27FC236}">
                    <a16:creationId xmlns:a16="http://schemas.microsoft.com/office/drawing/2014/main" id="{498DDB17-43D6-475F-B623-226D2EFF7E63}"/>
                  </a:ext>
                </a:extLst>
              </p:cNvPr>
              <p:cNvSpPr txBox="1">
                <a:spLocks noRot="1" noChangeAspect="1" noMove="1" noResize="1" noEditPoints="1" noAdjustHandles="1" noChangeArrowheads="1" noChangeShapeType="1" noTextEdit="1"/>
              </p:cNvSpPr>
              <p:nvPr/>
            </p:nvSpPr>
            <p:spPr>
              <a:xfrm>
                <a:off x="2890383" y="5196945"/>
                <a:ext cx="3930178" cy="354584"/>
              </a:xfrm>
              <a:prstGeom prst="rect">
                <a:avLst/>
              </a:prstGeom>
              <a:blipFill>
                <a:blip r:embed="rId5"/>
                <a:stretch>
                  <a:fillRect t="-17241" r="-3101" b="-34483"/>
                </a:stretch>
              </a:blipFill>
            </p:spPr>
            <p:txBody>
              <a:bodyPr/>
              <a:lstStyle/>
              <a:p>
                <a:r>
                  <a:rPr lang="en-US">
                    <a:noFill/>
                  </a:rPr>
                  <a:t> </a:t>
                </a:r>
              </a:p>
            </p:txBody>
          </p:sp>
        </mc:Fallback>
      </mc:AlternateContent>
      <p:sp>
        <p:nvSpPr>
          <p:cNvPr id="15" name="TextBox 15">
            <a:extLst>
              <a:ext uri="{FF2B5EF4-FFF2-40B4-BE49-F238E27FC236}">
                <a16:creationId xmlns:a16="http://schemas.microsoft.com/office/drawing/2014/main" id="{4A2FA057-1F92-482C-9880-22100FC1E945}"/>
              </a:ext>
            </a:extLst>
          </p:cNvPr>
          <p:cNvSpPr txBox="1"/>
          <p:nvPr/>
        </p:nvSpPr>
        <p:spPr>
          <a:xfrm>
            <a:off x="7949713" y="4476993"/>
            <a:ext cx="559769" cy="369332"/>
          </a:xfrm>
          <a:prstGeom prst="rect">
            <a:avLst/>
          </a:prstGeom>
          <a:noFill/>
        </p:spPr>
        <p:txBody>
          <a:bodyPr wrap="none" rtlCol="0">
            <a:spAutoFit/>
          </a:bodyPr>
          <a:lstStyle/>
          <a:p>
            <a:r>
              <a:rPr lang="en-US" dirty="0"/>
              <a:t>(36)</a:t>
            </a:r>
          </a:p>
        </p:txBody>
      </p:sp>
      <p:sp>
        <p:nvSpPr>
          <p:cNvPr id="16" name="TextBox 17">
            <a:extLst>
              <a:ext uri="{FF2B5EF4-FFF2-40B4-BE49-F238E27FC236}">
                <a16:creationId xmlns:a16="http://schemas.microsoft.com/office/drawing/2014/main" id="{5C52D068-86E2-4503-AF37-DB03FA99E72D}"/>
              </a:ext>
            </a:extLst>
          </p:cNvPr>
          <p:cNvSpPr txBox="1"/>
          <p:nvPr/>
        </p:nvSpPr>
        <p:spPr>
          <a:xfrm>
            <a:off x="7949713" y="5135883"/>
            <a:ext cx="559769" cy="369332"/>
          </a:xfrm>
          <a:prstGeom prst="rect">
            <a:avLst/>
          </a:prstGeom>
          <a:noFill/>
        </p:spPr>
        <p:txBody>
          <a:bodyPr wrap="none" rtlCol="0">
            <a:spAutoFit/>
          </a:bodyPr>
          <a:lstStyle/>
          <a:p>
            <a:r>
              <a:rPr lang="en-US" dirty="0"/>
              <a:t>(37)</a:t>
            </a:r>
          </a:p>
        </p:txBody>
      </p:sp>
    </p:spTree>
    <p:extLst>
      <p:ext uri="{BB962C8B-B14F-4D97-AF65-F5344CB8AC3E}">
        <p14:creationId xmlns:p14="http://schemas.microsoft.com/office/powerpoint/2010/main" val="23691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Series Impedance of Overhead and Underground Lines</a:t>
            </a:r>
            <a:r>
              <a:rPr lang="en-US" sz="4000" dirty="0"/>
              <a:t/>
            </a:r>
            <a:br>
              <a:rPr lang="en-US" sz="4000" dirty="0"/>
            </a:br>
            <a:endParaRPr lang="en-US" sz="3600" dirty="0"/>
          </a:p>
        </p:txBody>
      </p:sp>
      <p:sp>
        <p:nvSpPr>
          <p:cNvPr id="3" name="Content Placeholder 2"/>
          <p:cNvSpPr>
            <a:spLocks noGrp="1"/>
          </p:cNvSpPr>
          <p:nvPr>
            <p:ph idx="1"/>
          </p:nvPr>
        </p:nvSpPr>
        <p:spPr>
          <a:xfrm>
            <a:off x="381000" y="1066800"/>
            <a:ext cx="8382000" cy="4114800"/>
          </a:xfrm>
        </p:spPr>
        <p:txBody>
          <a:bodyPr/>
          <a:lstStyle/>
          <a:p>
            <a:pPr algn="just">
              <a:buClrTx/>
              <a:buFont typeface="Arial" panose="020B0604020202020204" pitchFamily="34" charset="0"/>
              <a:buChar char="•"/>
            </a:pPr>
            <a:r>
              <a:rPr lang="en-US" sz="2200" dirty="0">
                <a:solidFill>
                  <a:schemeClr val="tx1"/>
                </a:solidFill>
                <a:latin typeface="Times"/>
                <a:cs typeface="Times"/>
              </a:rPr>
              <a:t>The determination of the series impedance for overhead and underground lines is a critical step before the analysis of a distribution feeder can begin. </a:t>
            </a:r>
          </a:p>
          <a:p>
            <a:pPr algn="just">
              <a:buClrTx/>
              <a:buFont typeface="Arial" panose="020B0604020202020204" pitchFamily="34" charset="0"/>
              <a:buChar char="•"/>
            </a:pPr>
            <a:endParaRPr lang="en-US" sz="2200" dirty="0">
              <a:solidFill>
                <a:schemeClr val="tx1"/>
              </a:solidFill>
              <a:latin typeface="Times"/>
              <a:cs typeface="Times"/>
            </a:endParaRPr>
          </a:p>
          <a:p>
            <a:pPr algn="just">
              <a:buClrTx/>
              <a:buFont typeface="Arial" panose="020B0604020202020204" pitchFamily="34" charset="0"/>
              <a:buChar char="•"/>
            </a:pPr>
            <a:r>
              <a:rPr lang="en-US" sz="2200" dirty="0">
                <a:solidFill>
                  <a:schemeClr val="tx1"/>
                </a:solidFill>
                <a:latin typeface="Times"/>
                <a:cs typeface="Times"/>
              </a:rPr>
              <a:t>The series impedance of a single-phase, two-phase (V-phase), or three-phase distribution line consists of the resistance of the conductors and the self- and mutual inductive </a:t>
            </a:r>
            <a:r>
              <a:rPr lang="en-US" sz="2200" dirty="0" err="1">
                <a:solidFill>
                  <a:schemeClr val="tx1"/>
                </a:solidFill>
                <a:latin typeface="Times"/>
                <a:cs typeface="Times"/>
              </a:rPr>
              <a:t>reactances</a:t>
            </a:r>
            <a:r>
              <a:rPr lang="en-US" sz="2200" dirty="0">
                <a:solidFill>
                  <a:schemeClr val="tx1"/>
                </a:solidFill>
                <a:latin typeface="Times"/>
                <a:cs typeface="Times"/>
              </a:rPr>
              <a:t> resulting from the magnetic fields surrounding the conductors.</a:t>
            </a:r>
          </a:p>
          <a:p>
            <a:pPr algn="just">
              <a:buClrTx/>
            </a:pPr>
            <a:endParaRPr lang="en-US" sz="2200" dirty="0">
              <a:solidFill>
                <a:schemeClr val="tx1"/>
              </a:solidFill>
              <a:latin typeface="Times"/>
              <a:cs typeface="Times"/>
            </a:endParaRPr>
          </a:p>
          <a:p>
            <a:pPr algn="just">
              <a:buClrTx/>
              <a:buFont typeface="Arial" panose="020B0604020202020204" pitchFamily="34" charset="0"/>
              <a:buChar char="•"/>
            </a:pPr>
            <a:r>
              <a:rPr lang="en-US" sz="2200" dirty="0">
                <a:solidFill>
                  <a:schemeClr val="tx1"/>
                </a:solidFill>
                <a:latin typeface="Times"/>
                <a:cs typeface="Times"/>
              </a:rPr>
              <a:t>The resistance component for the conductors will typically come from a table of conductor data such as that found in Appendix A of </a:t>
            </a:r>
            <a:r>
              <a:rPr lang="en-US" sz="2200" dirty="0" err="1">
                <a:solidFill>
                  <a:schemeClr val="tx1"/>
                </a:solidFill>
                <a:latin typeface="Times"/>
                <a:cs typeface="Times"/>
              </a:rPr>
              <a:t>Kersting</a:t>
            </a:r>
            <a:r>
              <a:rPr lang="en-US" sz="2200" dirty="0">
                <a:solidFill>
                  <a:schemeClr val="tx1"/>
                </a:solidFill>
                <a:latin typeface="Times"/>
                <a:cs typeface="Times"/>
              </a:rPr>
              <a:t> Book. </a:t>
            </a:r>
          </a:p>
          <a:p>
            <a:pPr>
              <a:buClrTx/>
            </a:pPr>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Tree>
    <p:extLst>
      <p:ext uri="{BB962C8B-B14F-4D97-AF65-F5344CB8AC3E}">
        <p14:creationId xmlns:p14="http://schemas.microsoft.com/office/powerpoint/2010/main" val="593002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sz="3200" dirty="0"/>
              <a:t>Phase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1600200"/>
            <a:ext cx="8760044" cy="430887"/>
          </a:xfrm>
          <a:prstGeom prst="rect">
            <a:avLst/>
          </a:prstGeom>
        </p:spPr>
        <p:txBody>
          <a:bodyPr wrap="square">
            <a:spAutoFit/>
          </a:bodyPr>
          <a:lstStyle/>
          <a:p>
            <a:r>
              <a:rPr lang="en-US" sz="2200" dirty="0">
                <a:solidFill>
                  <a:srgbClr val="000000"/>
                </a:solidFill>
              </a:rPr>
              <a:t>Solve Equation (37) for [</a:t>
            </a:r>
            <a:r>
              <a:rPr lang="en-US" sz="2200" i="1" dirty="0">
                <a:solidFill>
                  <a:srgbClr val="000000"/>
                </a:solidFill>
              </a:rPr>
              <a:t>I</a:t>
            </a:r>
            <a:r>
              <a:rPr lang="en-US" sz="2200" i="1" baseline="-25000" dirty="0">
                <a:solidFill>
                  <a:srgbClr val="000000"/>
                </a:solidFill>
              </a:rPr>
              <a:t>n</a:t>
            </a:r>
            <a:r>
              <a:rPr lang="en-US" sz="2200" dirty="0">
                <a:solidFill>
                  <a:srgbClr val="000000"/>
                </a:solidFill>
              </a:rPr>
              <a:t>]:</a:t>
            </a:r>
            <a:endParaRPr lang="en-US" sz="2200" dirty="0">
              <a:solidFill>
                <a:srgbClr val="000000"/>
              </a:solidFill>
              <a:effectLst/>
            </a:endParaRPr>
          </a:p>
        </p:txBody>
      </p:sp>
      <p:sp>
        <p:nvSpPr>
          <p:cNvPr id="7" name="Rectangle 6"/>
          <p:cNvSpPr/>
          <p:nvPr/>
        </p:nvSpPr>
        <p:spPr>
          <a:xfrm>
            <a:off x="231569" y="2844969"/>
            <a:ext cx="8534400" cy="1446550"/>
          </a:xfrm>
          <a:prstGeom prst="rect">
            <a:avLst/>
          </a:prstGeom>
        </p:spPr>
        <p:txBody>
          <a:bodyPr wrap="square">
            <a:spAutoFit/>
          </a:bodyPr>
          <a:lstStyle/>
          <a:p>
            <a:pPr algn="just"/>
            <a:r>
              <a:rPr lang="en-US" sz="2200" dirty="0">
                <a:solidFill>
                  <a:srgbClr val="000000"/>
                </a:solidFill>
              </a:rPr>
              <a:t>Note in Equation (38) that once the line currents have been computed it is possible to determine the current flowing in the neutral conductor. Because this will be a useful concept later on, the “neutral transformation matrix” is defined as</a:t>
            </a:r>
          </a:p>
        </p:txBody>
      </p:sp>
      <p:sp>
        <p:nvSpPr>
          <p:cNvPr id="8" name="Rectangle 7"/>
          <p:cNvSpPr/>
          <p:nvPr/>
        </p:nvSpPr>
        <p:spPr>
          <a:xfrm>
            <a:off x="236517" y="4874568"/>
            <a:ext cx="1287532" cy="461665"/>
          </a:xfrm>
          <a:prstGeom prst="rect">
            <a:avLst/>
          </a:prstGeom>
        </p:spPr>
        <p:txBody>
          <a:bodyPr wrap="none">
            <a:spAutoFit/>
          </a:bodyPr>
          <a:lstStyle/>
          <a:p>
            <a:r>
              <a:rPr lang="en-US" dirty="0">
                <a:solidFill>
                  <a:srgbClr val="000000"/>
                </a:solidFill>
              </a:rPr>
              <a:t>such that</a:t>
            </a:r>
          </a:p>
        </p:txBody>
      </p:sp>
      <mc:AlternateContent xmlns:mc="http://schemas.openxmlformats.org/markup-compatibility/2006" xmlns:a14="http://schemas.microsoft.com/office/drawing/2010/main">
        <mc:Choice Requires="a14">
          <p:sp>
            <p:nvSpPr>
              <p:cNvPr id="9" name="TextBox 16">
                <a:extLst>
                  <a:ext uri="{FF2B5EF4-FFF2-40B4-BE49-F238E27FC236}">
                    <a16:creationId xmlns:a16="http://schemas.microsoft.com/office/drawing/2014/main" id="{1FB2D1D6-2017-4E3D-9A49-A18C89F0C2B3}"/>
                  </a:ext>
                </a:extLst>
              </p:cNvPr>
              <p:cNvSpPr txBox="1"/>
              <p:nvPr/>
            </p:nvSpPr>
            <p:spPr>
              <a:xfrm>
                <a:off x="2643533" y="1058623"/>
                <a:ext cx="3930178" cy="354584"/>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rPr>
                          <m:t>0</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0</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𝑛𝑗</m:t>
                                </m:r>
                              </m:sub>
                            </m:sSub>
                          </m:e>
                        </m:acc>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𝑛𝑛</m:t>
                                </m:r>
                              </m:sub>
                            </m:sSub>
                          </m:e>
                        </m:acc>
                      </m:e>
                    </m:d>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oMath>
                </a14:m>
                <a:endParaRPr lang="en-US" sz="2000" dirty="0"/>
              </a:p>
            </p:txBody>
          </p:sp>
        </mc:Choice>
        <mc:Fallback xmlns="">
          <p:sp>
            <p:nvSpPr>
              <p:cNvPr id="9" name="TextBox 16">
                <a:extLst>
                  <a:ext uri="{FF2B5EF4-FFF2-40B4-BE49-F238E27FC236}">
                    <a16:creationId xmlns:a16="http://schemas.microsoft.com/office/drawing/2014/main" id="{1FB2D1D6-2017-4E3D-9A49-A18C89F0C2B3}"/>
                  </a:ext>
                </a:extLst>
              </p:cNvPr>
              <p:cNvSpPr txBox="1">
                <a:spLocks noRot="1" noChangeAspect="1" noMove="1" noResize="1" noEditPoints="1" noAdjustHandles="1" noChangeArrowheads="1" noChangeShapeType="1" noTextEdit="1"/>
              </p:cNvSpPr>
              <p:nvPr/>
            </p:nvSpPr>
            <p:spPr>
              <a:xfrm>
                <a:off x="2643533" y="1058623"/>
                <a:ext cx="3930178" cy="354584"/>
              </a:xfrm>
              <a:prstGeom prst="rect">
                <a:avLst/>
              </a:prstGeom>
              <a:blipFill>
                <a:blip r:embed="rId2"/>
                <a:stretch>
                  <a:fillRect t="-17241" r="-3106" b="-34483"/>
                </a:stretch>
              </a:blipFill>
            </p:spPr>
            <p:txBody>
              <a:bodyPr/>
              <a:lstStyle/>
              <a:p>
                <a:r>
                  <a:rPr lang="en-US">
                    <a:noFill/>
                  </a:rPr>
                  <a:t> </a:t>
                </a:r>
              </a:p>
            </p:txBody>
          </p:sp>
        </mc:Fallback>
      </mc:AlternateContent>
      <p:sp>
        <p:nvSpPr>
          <p:cNvPr id="10" name="TextBox 17">
            <a:extLst>
              <a:ext uri="{FF2B5EF4-FFF2-40B4-BE49-F238E27FC236}">
                <a16:creationId xmlns:a16="http://schemas.microsoft.com/office/drawing/2014/main" id="{C9589F9F-75AD-4388-9396-73F6B18BA705}"/>
              </a:ext>
            </a:extLst>
          </p:cNvPr>
          <p:cNvSpPr txBox="1"/>
          <p:nvPr/>
        </p:nvSpPr>
        <p:spPr>
          <a:xfrm>
            <a:off x="7848600" y="984972"/>
            <a:ext cx="559769" cy="369332"/>
          </a:xfrm>
          <a:prstGeom prst="rect">
            <a:avLst/>
          </a:prstGeom>
          <a:noFill/>
        </p:spPr>
        <p:txBody>
          <a:bodyPr wrap="none" rtlCol="0">
            <a:spAutoFit/>
          </a:bodyPr>
          <a:lstStyle/>
          <a:p>
            <a:r>
              <a:rPr lang="en-US" dirty="0"/>
              <a:t>(37)</a:t>
            </a:r>
          </a:p>
        </p:txBody>
      </p:sp>
      <mc:AlternateContent xmlns:mc="http://schemas.openxmlformats.org/markup-compatibility/2006" xmlns:a14="http://schemas.microsoft.com/office/drawing/2010/main">
        <mc:Choice Requires="a14">
          <p:sp>
            <p:nvSpPr>
              <p:cNvPr id="11" name="TextBox 18">
                <a:extLst>
                  <a:ext uri="{FF2B5EF4-FFF2-40B4-BE49-F238E27FC236}">
                    <a16:creationId xmlns:a16="http://schemas.microsoft.com/office/drawing/2014/main" id="{55B6F811-DC99-441A-BC3E-268C3FE5729E}"/>
                  </a:ext>
                </a:extLst>
              </p:cNvPr>
              <p:cNvSpPr txBox="1"/>
              <p:nvPr/>
            </p:nvSpPr>
            <p:spPr>
              <a:xfrm>
                <a:off x="3012958" y="2276983"/>
                <a:ext cx="2965684" cy="414729"/>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𝑛𝑗</m:t>
                                    </m:r>
                                  </m:sub>
                                </m:sSub>
                              </m:e>
                            </m:acc>
                          </m:e>
                        </m:d>
                      </m:e>
                      <m:sup>
                        <m:r>
                          <a:rPr lang="en-US" sz="2000" b="0" i="1" smtClean="0">
                            <a:latin typeface="Cambria Math" panose="02040503050406030204" pitchFamily="18" charset="0"/>
                          </a:rPr>
                          <m:t>−1</m:t>
                        </m:r>
                      </m:sup>
                    </m:sSup>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𝑛𝑗</m:t>
                                </m:r>
                              </m:sub>
                            </m:sSub>
                          </m:e>
                        </m:acc>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11" name="TextBox 18">
                <a:extLst>
                  <a:ext uri="{FF2B5EF4-FFF2-40B4-BE49-F238E27FC236}">
                    <a16:creationId xmlns:a16="http://schemas.microsoft.com/office/drawing/2014/main" id="{55B6F811-DC99-441A-BC3E-268C3FE5729E}"/>
                  </a:ext>
                </a:extLst>
              </p:cNvPr>
              <p:cNvSpPr txBox="1">
                <a:spLocks noRot="1" noChangeAspect="1" noMove="1" noResize="1" noEditPoints="1" noAdjustHandles="1" noChangeArrowheads="1" noChangeShapeType="1" noTextEdit="1"/>
              </p:cNvSpPr>
              <p:nvPr/>
            </p:nvSpPr>
            <p:spPr>
              <a:xfrm>
                <a:off x="3012958" y="2276983"/>
                <a:ext cx="2965684" cy="414729"/>
              </a:xfrm>
              <a:prstGeom prst="rect">
                <a:avLst/>
              </a:prstGeom>
              <a:blipFill>
                <a:blip r:embed="rId3"/>
                <a:stretch>
                  <a:fillRect b="-29412"/>
                </a:stretch>
              </a:blipFill>
            </p:spPr>
            <p:txBody>
              <a:bodyPr/>
              <a:lstStyle/>
              <a:p>
                <a:r>
                  <a:rPr lang="en-US">
                    <a:noFill/>
                  </a:rPr>
                  <a:t> </a:t>
                </a:r>
              </a:p>
            </p:txBody>
          </p:sp>
        </mc:Fallback>
      </mc:AlternateContent>
      <p:sp>
        <p:nvSpPr>
          <p:cNvPr id="12" name="TextBox 19">
            <a:extLst>
              <a:ext uri="{FF2B5EF4-FFF2-40B4-BE49-F238E27FC236}">
                <a16:creationId xmlns:a16="http://schemas.microsoft.com/office/drawing/2014/main" id="{F92F55B2-87D8-4064-B385-C6FA9DF32E76}"/>
              </a:ext>
            </a:extLst>
          </p:cNvPr>
          <p:cNvSpPr txBox="1"/>
          <p:nvPr/>
        </p:nvSpPr>
        <p:spPr>
          <a:xfrm>
            <a:off x="7848599" y="2151221"/>
            <a:ext cx="559769" cy="369332"/>
          </a:xfrm>
          <a:prstGeom prst="rect">
            <a:avLst/>
          </a:prstGeom>
          <a:noFill/>
        </p:spPr>
        <p:txBody>
          <a:bodyPr wrap="none" rtlCol="0">
            <a:spAutoFit/>
          </a:bodyPr>
          <a:lstStyle/>
          <a:p>
            <a:r>
              <a:rPr lang="en-US" dirty="0"/>
              <a:t>(38)</a:t>
            </a:r>
          </a:p>
        </p:txBody>
      </p:sp>
      <mc:AlternateContent xmlns:mc="http://schemas.openxmlformats.org/markup-compatibility/2006" xmlns:a14="http://schemas.microsoft.com/office/drawing/2010/main">
        <mc:Choice Requires="a14">
          <p:sp>
            <p:nvSpPr>
              <p:cNvPr id="13" name="TextBox 20">
                <a:extLst>
                  <a:ext uri="{FF2B5EF4-FFF2-40B4-BE49-F238E27FC236}">
                    <a16:creationId xmlns:a16="http://schemas.microsoft.com/office/drawing/2014/main" id="{37CBF327-331B-404F-A57D-B9BEB85D8FB9}"/>
                  </a:ext>
                </a:extLst>
              </p:cNvPr>
              <p:cNvSpPr txBox="1"/>
              <p:nvPr/>
            </p:nvSpPr>
            <p:spPr>
              <a:xfrm>
                <a:off x="3404885" y="4291519"/>
                <a:ext cx="2334229" cy="354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𝑛</m:t>
                              </m:r>
                            </m:sub>
                          </m:sSub>
                        </m:e>
                      </m:d>
                      <m:r>
                        <a:rPr lang="en-US" sz="2000" b="0" i="1" smtClean="0">
                          <a:latin typeface="Cambria Math" panose="02040503050406030204" pitchFamily="18" charset="0"/>
                        </a:rPr>
                        <m:t>=</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m:t>
                                      </m:r>
                                      <m:r>
                                        <a:rPr lang="en-US" sz="2000" b="0" i="1" smtClean="0">
                                          <a:latin typeface="Cambria Math" panose="02040503050406030204" pitchFamily="18" charset="0"/>
                                        </a:rPr>
                                        <m:t>𝑛</m:t>
                                      </m:r>
                                    </m:sub>
                                  </m:sSub>
                                </m:e>
                              </m:acc>
                            </m:e>
                          </m:d>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𝑛𝑗</m:t>
                                  </m:r>
                                </m:sub>
                              </m:sSub>
                            </m:e>
                          </m:acc>
                        </m:e>
                      </m:d>
                    </m:oMath>
                  </m:oMathPara>
                </a14:m>
                <a:endParaRPr lang="en-US" sz="2000" dirty="0"/>
              </a:p>
            </p:txBody>
          </p:sp>
        </mc:Choice>
        <mc:Fallback xmlns="">
          <p:sp>
            <p:nvSpPr>
              <p:cNvPr id="13" name="TextBox 20">
                <a:extLst>
                  <a:ext uri="{FF2B5EF4-FFF2-40B4-BE49-F238E27FC236}">
                    <a16:creationId xmlns:a16="http://schemas.microsoft.com/office/drawing/2014/main" id="{37CBF327-331B-404F-A57D-B9BEB85D8FB9}"/>
                  </a:ext>
                </a:extLst>
              </p:cNvPr>
              <p:cNvSpPr txBox="1">
                <a:spLocks noRot="1" noChangeAspect="1" noMove="1" noResize="1" noEditPoints="1" noAdjustHandles="1" noChangeArrowheads="1" noChangeShapeType="1" noTextEdit="1"/>
              </p:cNvSpPr>
              <p:nvPr/>
            </p:nvSpPr>
            <p:spPr>
              <a:xfrm>
                <a:off x="3404885" y="4291519"/>
                <a:ext cx="2334229" cy="354584"/>
              </a:xfrm>
              <a:prstGeom prst="rect">
                <a:avLst/>
              </a:prstGeom>
              <a:blipFill>
                <a:blip r:embed="rId4"/>
                <a:stretch>
                  <a:fillRect t="-13793" r="-28272" b="-24138"/>
                </a:stretch>
              </a:blipFill>
            </p:spPr>
            <p:txBody>
              <a:bodyPr/>
              <a:lstStyle/>
              <a:p>
                <a:r>
                  <a:rPr lang="en-US">
                    <a:noFill/>
                  </a:rPr>
                  <a:t> </a:t>
                </a:r>
              </a:p>
            </p:txBody>
          </p:sp>
        </mc:Fallback>
      </mc:AlternateContent>
      <p:sp>
        <p:nvSpPr>
          <p:cNvPr id="14" name="TextBox 21">
            <a:extLst>
              <a:ext uri="{FF2B5EF4-FFF2-40B4-BE49-F238E27FC236}">
                <a16:creationId xmlns:a16="http://schemas.microsoft.com/office/drawing/2014/main" id="{CA1B6D5C-EB69-4F7C-8E77-A26AE1D485CF}"/>
              </a:ext>
            </a:extLst>
          </p:cNvPr>
          <p:cNvSpPr txBox="1"/>
          <p:nvPr/>
        </p:nvSpPr>
        <p:spPr>
          <a:xfrm>
            <a:off x="7848599" y="4151483"/>
            <a:ext cx="559769" cy="369332"/>
          </a:xfrm>
          <a:prstGeom prst="rect">
            <a:avLst/>
          </a:prstGeom>
          <a:noFill/>
        </p:spPr>
        <p:txBody>
          <a:bodyPr wrap="none" rtlCol="0">
            <a:spAutoFit/>
          </a:bodyPr>
          <a:lstStyle/>
          <a:p>
            <a:r>
              <a:rPr lang="en-US" dirty="0"/>
              <a:t>(39)</a:t>
            </a:r>
          </a:p>
        </p:txBody>
      </p:sp>
      <mc:AlternateContent xmlns:mc="http://schemas.openxmlformats.org/markup-compatibility/2006" xmlns:a14="http://schemas.microsoft.com/office/drawing/2010/main">
        <mc:Choice Requires="a14">
          <p:sp>
            <p:nvSpPr>
              <p:cNvPr id="16" name="TextBox 23">
                <a:extLst>
                  <a:ext uri="{FF2B5EF4-FFF2-40B4-BE49-F238E27FC236}">
                    <a16:creationId xmlns:a16="http://schemas.microsoft.com/office/drawing/2014/main" id="{ACCD8FAD-CCAE-41EE-B5E0-2A1BE0BE2B19}"/>
                  </a:ext>
                </a:extLst>
              </p:cNvPr>
              <p:cNvSpPr txBox="1"/>
              <p:nvPr/>
            </p:nvSpPr>
            <p:spPr>
              <a:xfrm>
                <a:off x="3633889" y="5376545"/>
                <a:ext cx="1876219" cy="307777"/>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𝑡</m:t>
                            </m:r>
                          </m:e>
                          <m:sub>
                            <m:r>
                              <a:rPr lang="en-US" sz="2000" i="1">
                                <a:latin typeface="Cambria Math" panose="02040503050406030204" pitchFamily="18" charset="0"/>
                              </a:rPr>
                              <m:t>𝑛</m:t>
                            </m:r>
                          </m:sub>
                        </m:sSub>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16" name="TextBox 23">
                <a:extLst>
                  <a:ext uri="{FF2B5EF4-FFF2-40B4-BE49-F238E27FC236}">
                    <a16:creationId xmlns:a16="http://schemas.microsoft.com/office/drawing/2014/main" id="{ACCD8FAD-CCAE-41EE-B5E0-2A1BE0BE2B19}"/>
                  </a:ext>
                </a:extLst>
              </p:cNvPr>
              <p:cNvSpPr txBox="1">
                <a:spLocks noRot="1" noChangeAspect="1" noMove="1" noResize="1" noEditPoints="1" noAdjustHandles="1" noChangeArrowheads="1" noChangeShapeType="1" noTextEdit="1"/>
              </p:cNvSpPr>
              <p:nvPr/>
            </p:nvSpPr>
            <p:spPr>
              <a:xfrm>
                <a:off x="3633889" y="5376545"/>
                <a:ext cx="1876219" cy="307777"/>
              </a:xfrm>
              <a:prstGeom prst="rect">
                <a:avLst/>
              </a:prstGeom>
              <a:blipFill>
                <a:blip r:embed="rId5"/>
                <a:stretch>
                  <a:fillRect t="-26000" b="-50000"/>
                </a:stretch>
              </a:blipFill>
            </p:spPr>
            <p:txBody>
              <a:bodyPr/>
              <a:lstStyle/>
              <a:p>
                <a:r>
                  <a:rPr lang="en-US">
                    <a:noFill/>
                  </a:rPr>
                  <a:t> </a:t>
                </a:r>
              </a:p>
            </p:txBody>
          </p:sp>
        </mc:Fallback>
      </mc:AlternateContent>
      <p:sp>
        <p:nvSpPr>
          <p:cNvPr id="17" name="TextBox 24">
            <a:extLst>
              <a:ext uri="{FF2B5EF4-FFF2-40B4-BE49-F238E27FC236}">
                <a16:creationId xmlns:a16="http://schemas.microsoft.com/office/drawing/2014/main" id="{A412EAF8-698C-4860-B31C-E6237FB759DF}"/>
              </a:ext>
            </a:extLst>
          </p:cNvPr>
          <p:cNvSpPr txBox="1"/>
          <p:nvPr/>
        </p:nvSpPr>
        <p:spPr>
          <a:xfrm>
            <a:off x="7848599" y="5325093"/>
            <a:ext cx="559769" cy="369332"/>
          </a:xfrm>
          <a:prstGeom prst="rect">
            <a:avLst/>
          </a:prstGeom>
          <a:noFill/>
        </p:spPr>
        <p:txBody>
          <a:bodyPr wrap="none" rtlCol="0">
            <a:spAutoFit/>
          </a:bodyPr>
          <a:lstStyle/>
          <a:p>
            <a:r>
              <a:rPr lang="en-US" dirty="0"/>
              <a:t>(40)</a:t>
            </a:r>
          </a:p>
        </p:txBody>
      </p:sp>
    </p:spTree>
    <p:extLst>
      <p:ext uri="{BB962C8B-B14F-4D97-AF65-F5344CB8AC3E}">
        <p14:creationId xmlns:p14="http://schemas.microsoft.com/office/powerpoint/2010/main" val="4204681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366805" cy="1143000"/>
          </a:xfrm>
        </p:spPr>
        <p:txBody>
          <a:bodyPr/>
          <a:lstStyle/>
          <a:p>
            <a:r>
              <a:rPr lang="en-US" sz="3200" dirty="0"/>
              <a:t>Phase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42874" y="2057400"/>
            <a:ext cx="8924925" cy="430887"/>
          </a:xfrm>
          <a:prstGeom prst="rect">
            <a:avLst/>
          </a:prstGeom>
        </p:spPr>
        <p:txBody>
          <a:bodyPr wrap="square">
            <a:spAutoFit/>
          </a:bodyPr>
          <a:lstStyle/>
          <a:p>
            <a:r>
              <a:rPr lang="en-US" sz="2200" dirty="0">
                <a:solidFill>
                  <a:srgbClr val="000000"/>
                </a:solidFill>
              </a:rPr>
              <a:t>Substitute Equation (38) into Equation (36):</a:t>
            </a:r>
            <a:endParaRPr lang="en-US" sz="2200" dirty="0">
              <a:solidFill>
                <a:srgbClr val="000000"/>
              </a:solidFill>
              <a:effectLst/>
            </a:endParaRPr>
          </a:p>
        </p:txBody>
      </p:sp>
      <p:sp>
        <p:nvSpPr>
          <p:cNvPr id="7" name="Rectangle 6"/>
          <p:cNvSpPr/>
          <p:nvPr/>
        </p:nvSpPr>
        <p:spPr>
          <a:xfrm>
            <a:off x="142874" y="3429000"/>
            <a:ext cx="8848726" cy="430887"/>
          </a:xfrm>
          <a:prstGeom prst="rect">
            <a:avLst/>
          </a:prstGeom>
        </p:spPr>
        <p:txBody>
          <a:bodyPr wrap="square">
            <a:spAutoFit/>
          </a:bodyPr>
          <a:lstStyle/>
          <a:p>
            <a:r>
              <a:rPr lang="en-US" sz="2200" dirty="0">
                <a:solidFill>
                  <a:srgbClr val="000000"/>
                </a:solidFill>
              </a:rPr>
              <a:t>where</a:t>
            </a:r>
            <a:endParaRPr lang="en-US" sz="2200" dirty="0">
              <a:solidFill>
                <a:srgbClr val="000000"/>
              </a:solidFill>
              <a:effectLst/>
            </a:endParaRPr>
          </a:p>
        </p:txBody>
      </p:sp>
      <p:sp>
        <p:nvSpPr>
          <p:cNvPr id="8" name="Rectangle 7"/>
          <p:cNvSpPr/>
          <p:nvPr/>
        </p:nvSpPr>
        <p:spPr>
          <a:xfrm>
            <a:off x="152400" y="4303016"/>
            <a:ext cx="8610600" cy="769441"/>
          </a:xfrm>
          <a:prstGeom prst="rect">
            <a:avLst/>
          </a:prstGeom>
        </p:spPr>
        <p:txBody>
          <a:bodyPr wrap="square">
            <a:spAutoFit/>
          </a:bodyPr>
          <a:lstStyle/>
          <a:p>
            <a:pPr algn="just"/>
            <a:r>
              <a:rPr lang="en-US" sz="2200" dirty="0">
                <a:solidFill>
                  <a:srgbClr val="000000"/>
                </a:solidFill>
              </a:rPr>
              <a:t>Equation (42) is the final form of the “Kron” reduction technique. The final phase impedance matrix becomes</a:t>
            </a:r>
          </a:p>
        </p:txBody>
      </p:sp>
      <mc:AlternateContent xmlns:mc="http://schemas.openxmlformats.org/markup-compatibility/2006" xmlns:a14="http://schemas.microsoft.com/office/drawing/2010/main">
        <mc:Choice Requires="a14">
          <p:sp>
            <p:nvSpPr>
              <p:cNvPr id="9" name="TextBox 22">
                <a:extLst>
                  <a:ext uri="{FF2B5EF4-FFF2-40B4-BE49-F238E27FC236}">
                    <a16:creationId xmlns:a16="http://schemas.microsoft.com/office/drawing/2014/main" id="{5A684552-F58E-40AE-A6C3-03C375ADBFBA}"/>
                  </a:ext>
                </a:extLst>
              </p:cNvPr>
              <p:cNvSpPr txBox="1"/>
              <p:nvPr/>
            </p:nvSpPr>
            <p:spPr>
              <a:xfrm>
                <a:off x="2372353" y="1083726"/>
                <a:ext cx="4465966" cy="354584"/>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up>
                            <m:r>
                              <a:rPr lang="en-US" sz="2000" b="0" i="1" smtClean="0">
                                <a:latin typeface="Cambria Math" panose="02040503050406030204" pitchFamily="18" charset="0"/>
                              </a:rPr>
                              <m:t>′</m:t>
                            </m:r>
                          </m:sup>
                        </m:sSubSup>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acc>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𝑛</m:t>
                                </m:r>
                              </m:sub>
                            </m:sSub>
                          </m:e>
                        </m:acc>
                      </m:e>
                    </m:d>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oMath>
                </a14:m>
                <a:endParaRPr lang="en-US" sz="2000" dirty="0"/>
              </a:p>
            </p:txBody>
          </p:sp>
        </mc:Choice>
        <mc:Fallback xmlns="">
          <p:sp>
            <p:nvSpPr>
              <p:cNvPr id="9" name="TextBox 22">
                <a:extLst>
                  <a:ext uri="{FF2B5EF4-FFF2-40B4-BE49-F238E27FC236}">
                    <a16:creationId xmlns:a16="http://schemas.microsoft.com/office/drawing/2014/main" id="{5A684552-F58E-40AE-A6C3-03C375ADBFBA}"/>
                  </a:ext>
                </a:extLst>
              </p:cNvPr>
              <p:cNvSpPr txBox="1">
                <a:spLocks noRot="1" noChangeAspect="1" noMove="1" noResize="1" noEditPoints="1" noAdjustHandles="1" noChangeArrowheads="1" noChangeShapeType="1" noTextEdit="1"/>
              </p:cNvSpPr>
              <p:nvPr/>
            </p:nvSpPr>
            <p:spPr>
              <a:xfrm>
                <a:off x="2372353" y="1083726"/>
                <a:ext cx="4465966" cy="354584"/>
              </a:xfrm>
              <a:prstGeom prst="rect">
                <a:avLst/>
              </a:prstGeom>
              <a:blipFill>
                <a:blip r:embed="rId2"/>
                <a:stretch>
                  <a:fillRect t="-17241" r="-3411"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18">
                <a:extLst>
                  <a:ext uri="{FF2B5EF4-FFF2-40B4-BE49-F238E27FC236}">
                    <a16:creationId xmlns:a16="http://schemas.microsoft.com/office/drawing/2014/main" id="{1007E10D-45C7-491A-849E-4E757FD8B6CA}"/>
                  </a:ext>
                </a:extLst>
              </p:cNvPr>
              <p:cNvSpPr txBox="1"/>
              <p:nvPr/>
            </p:nvSpPr>
            <p:spPr>
              <a:xfrm>
                <a:off x="3122494" y="1558392"/>
                <a:ext cx="2965684" cy="414729"/>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𝑛𝑗</m:t>
                                    </m:r>
                                  </m:sub>
                                </m:sSub>
                              </m:e>
                            </m:acc>
                          </m:e>
                        </m:d>
                      </m:e>
                      <m:sup>
                        <m:r>
                          <a:rPr lang="en-US" sz="2000" b="0" i="1" smtClean="0">
                            <a:latin typeface="Cambria Math" panose="02040503050406030204" pitchFamily="18" charset="0"/>
                          </a:rPr>
                          <m:t>−1</m:t>
                        </m:r>
                      </m:sup>
                    </m:sSup>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𝑛𝑗</m:t>
                                </m:r>
                              </m:sub>
                            </m:sSub>
                          </m:e>
                        </m:acc>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10" name="TextBox 18">
                <a:extLst>
                  <a:ext uri="{FF2B5EF4-FFF2-40B4-BE49-F238E27FC236}">
                    <a16:creationId xmlns:a16="http://schemas.microsoft.com/office/drawing/2014/main" id="{1007E10D-45C7-491A-849E-4E757FD8B6CA}"/>
                  </a:ext>
                </a:extLst>
              </p:cNvPr>
              <p:cNvSpPr txBox="1">
                <a:spLocks noRot="1" noChangeAspect="1" noMove="1" noResize="1" noEditPoints="1" noAdjustHandles="1" noChangeArrowheads="1" noChangeShapeType="1" noTextEdit="1"/>
              </p:cNvSpPr>
              <p:nvPr/>
            </p:nvSpPr>
            <p:spPr>
              <a:xfrm>
                <a:off x="3122494" y="1558392"/>
                <a:ext cx="2965684" cy="414729"/>
              </a:xfrm>
              <a:prstGeom prst="rect">
                <a:avLst/>
              </a:prstGeom>
              <a:blipFill>
                <a:blip r:embed="rId3"/>
                <a:stretch>
                  <a:fillRect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26">
                <a:extLst>
                  <a:ext uri="{FF2B5EF4-FFF2-40B4-BE49-F238E27FC236}">
                    <a16:creationId xmlns:a16="http://schemas.microsoft.com/office/drawing/2014/main" id="{A29999DD-AFBA-4147-A8AB-7862C3D10121}"/>
                  </a:ext>
                </a:extLst>
              </p:cNvPr>
              <p:cNvSpPr txBox="1"/>
              <p:nvPr/>
            </p:nvSpPr>
            <p:spPr>
              <a:xfrm>
                <a:off x="1972129" y="2628951"/>
                <a:ext cx="5545941" cy="354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up>
                              <m:r>
                                <a:rPr lang="en-US" sz="2000" b="0" i="1" smtClean="0">
                                  <a:latin typeface="Cambria Math" panose="02040503050406030204" pitchFamily="18" charset="0"/>
                                </a:rPr>
                                <m:t>′</m:t>
                              </m:r>
                            </m:sup>
                          </m:sSubSup>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acc>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𝑛</m:t>
                                  </m:r>
                                </m:sub>
                              </m:sSub>
                            </m:e>
                          </m:acc>
                        </m:e>
                      </m:d>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m:t>
                                      </m:r>
                                      <m:r>
                                        <a:rPr lang="en-US" sz="2000" b="0" i="1" smtClean="0">
                                          <a:latin typeface="Cambria Math" panose="02040503050406030204" pitchFamily="18" charset="0"/>
                                        </a:rPr>
                                        <m:t>𝑛</m:t>
                                      </m:r>
                                    </m:sub>
                                  </m:sSub>
                                </m:e>
                              </m:acc>
                            </m:e>
                          </m:d>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𝑛𝑗</m:t>
                                  </m:r>
                                </m:sub>
                              </m:sSub>
                            </m:e>
                          </m:acc>
                        </m:e>
                      </m:d>
                      <m:r>
                        <m:rPr>
                          <m:nor/>
                        </m:rPr>
                        <a:rPr lang="en-US" sz="2000" b="0" i="0" smtClean="0">
                          <a:latin typeface="Cambria Math" panose="02040503050406030204" pitchFamily="18" charset="0"/>
                        </a:rPr>
                        <m:t>)</m:t>
                      </m:r>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oMath>
                  </m:oMathPara>
                </a14:m>
                <a:endParaRPr lang="en-US" sz="2000" dirty="0"/>
              </a:p>
            </p:txBody>
          </p:sp>
        </mc:Choice>
        <mc:Fallback xmlns="">
          <p:sp>
            <p:nvSpPr>
              <p:cNvPr id="11" name="TextBox 26">
                <a:extLst>
                  <a:ext uri="{FF2B5EF4-FFF2-40B4-BE49-F238E27FC236}">
                    <a16:creationId xmlns:a16="http://schemas.microsoft.com/office/drawing/2014/main" id="{A29999DD-AFBA-4147-A8AB-7862C3D10121}"/>
                  </a:ext>
                </a:extLst>
              </p:cNvPr>
              <p:cNvSpPr txBox="1">
                <a:spLocks noRot="1" noChangeAspect="1" noMove="1" noResize="1" noEditPoints="1" noAdjustHandles="1" noChangeArrowheads="1" noChangeShapeType="1" noTextEdit="1"/>
              </p:cNvSpPr>
              <p:nvPr/>
            </p:nvSpPr>
            <p:spPr>
              <a:xfrm>
                <a:off x="1972129" y="2628951"/>
                <a:ext cx="5545941" cy="354584"/>
              </a:xfrm>
              <a:prstGeom prst="rect">
                <a:avLst/>
              </a:prstGeom>
              <a:blipFill>
                <a:blip r:embed="rId4"/>
                <a:stretch>
                  <a:fillRect t="-12069"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30">
                <a:extLst>
                  <a:ext uri="{FF2B5EF4-FFF2-40B4-BE49-F238E27FC236}">
                    <a16:creationId xmlns:a16="http://schemas.microsoft.com/office/drawing/2014/main" id="{137F9DA8-6F5B-4DA0-82AC-706C724213B6}"/>
                  </a:ext>
                </a:extLst>
              </p:cNvPr>
              <p:cNvSpPr txBox="1"/>
              <p:nvPr/>
            </p:nvSpPr>
            <p:spPr>
              <a:xfrm>
                <a:off x="2925645" y="3147603"/>
                <a:ext cx="33593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up>
                              <m:r>
                                <a:rPr lang="en-US" sz="2000" b="0" i="1" smtClean="0">
                                  <a:latin typeface="Cambria Math" panose="02040503050406030204" pitchFamily="18" charset="0"/>
                                </a:rPr>
                                <m:t>′</m:t>
                              </m:r>
                            </m:sup>
                          </m:sSubSup>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𝑎𝑏𝑐</m:t>
                              </m:r>
                            </m:sub>
                          </m:sSub>
                        </m:e>
                      </m:d>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oMath>
                  </m:oMathPara>
                </a14:m>
                <a:endParaRPr lang="en-US" sz="2000" dirty="0"/>
              </a:p>
            </p:txBody>
          </p:sp>
        </mc:Choice>
        <mc:Fallback xmlns="">
          <p:sp>
            <p:nvSpPr>
              <p:cNvPr id="12" name="TextBox 30">
                <a:extLst>
                  <a:ext uri="{FF2B5EF4-FFF2-40B4-BE49-F238E27FC236}">
                    <a16:creationId xmlns:a16="http://schemas.microsoft.com/office/drawing/2014/main" id="{137F9DA8-6F5B-4DA0-82AC-706C724213B6}"/>
                  </a:ext>
                </a:extLst>
              </p:cNvPr>
              <p:cNvSpPr txBox="1">
                <a:spLocks noRot="1" noChangeAspect="1" noMove="1" noResize="1" noEditPoints="1" noAdjustHandles="1" noChangeArrowheads="1" noChangeShapeType="1" noTextEdit="1"/>
              </p:cNvSpPr>
              <p:nvPr/>
            </p:nvSpPr>
            <p:spPr>
              <a:xfrm>
                <a:off x="2925645" y="3147603"/>
                <a:ext cx="3359381" cy="307777"/>
              </a:xfrm>
              <a:prstGeom prst="rect">
                <a:avLst/>
              </a:prstGeom>
              <a:blipFill>
                <a:blip r:embed="rId5"/>
                <a:stretch>
                  <a:fillRect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31">
                <a:extLst>
                  <a:ext uri="{FF2B5EF4-FFF2-40B4-BE49-F238E27FC236}">
                    <a16:creationId xmlns:a16="http://schemas.microsoft.com/office/drawing/2014/main" id="{F585E226-A75E-4371-A846-2DB579382A3E}"/>
                  </a:ext>
                </a:extLst>
              </p:cNvPr>
              <p:cNvSpPr txBox="1"/>
              <p:nvPr/>
            </p:nvSpPr>
            <p:spPr>
              <a:xfrm>
                <a:off x="2686811" y="3841687"/>
                <a:ext cx="4116576" cy="354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acc>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𝑛</m:t>
                                      </m:r>
                                    </m:sub>
                                  </m:sSub>
                                </m:e>
                              </m:acc>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m:t>
                                      </m:r>
                                      <m:r>
                                        <a:rPr lang="en-US" sz="2000" b="0" i="1" smtClean="0">
                                          <a:latin typeface="Cambria Math" panose="02040503050406030204" pitchFamily="18" charset="0"/>
                                        </a:rPr>
                                        <m:t>𝑛</m:t>
                                      </m:r>
                                    </m:sub>
                                  </m:sSub>
                                </m:e>
                              </m:acc>
                            </m:e>
                          </m:d>
                        </m:e>
                        <m:sup>
                          <m:r>
                            <a:rPr lang="en-US" sz="2000" b="0" i="1" smtClean="0">
                              <a:latin typeface="Cambria Math" panose="02040503050406030204" pitchFamily="18" charset="0"/>
                            </a:rPr>
                            <m:t>−1</m:t>
                          </m:r>
                        </m:sup>
                      </m:sSup>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𝑛𝑗</m:t>
                                  </m:r>
                                </m:sub>
                              </m:sSub>
                            </m:e>
                          </m:acc>
                        </m:e>
                      </m:d>
                    </m:oMath>
                  </m:oMathPara>
                </a14:m>
                <a:endParaRPr lang="en-US" sz="2000" dirty="0"/>
              </a:p>
            </p:txBody>
          </p:sp>
        </mc:Choice>
        <mc:Fallback xmlns="">
          <p:sp>
            <p:nvSpPr>
              <p:cNvPr id="13" name="TextBox 31">
                <a:extLst>
                  <a:ext uri="{FF2B5EF4-FFF2-40B4-BE49-F238E27FC236}">
                    <a16:creationId xmlns:a16="http://schemas.microsoft.com/office/drawing/2014/main" id="{F585E226-A75E-4371-A846-2DB579382A3E}"/>
                  </a:ext>
                </a:extLst>
              </p:cNvPr>
              <p:cNvSpPr txBox="1">
                <a:spLocks noRot="1" noChangeAspect="1" noMove="1" noResize="1" noEditPoints="1" noAdjustHandles="1" noChangeArrowheads="1" noChangeShapeType="1" noTextEdit="1"/>
              </p:cNvSpPr>
              <p:nvPr/>
            </p:nvSpPr>
            <p:spPr>
              <a:xfrm>
                <a:off x="2686811" y="3841687"/>
                <a:ext cx="4116576" cy="354584"/>
              </a:xfrm>
              <a:prstGeom prst="rect">
                <a:avLst/>
              </a:prstGeom>
              <a:blipFill>
                <a:blip r:embed="rId6"/>
                <a:stretch>
                  <a:fillRect t="-12069" r="-15704"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23">
                <a:extLst>
                  <a:ext uri="{FF2B5EF4-FFF2-40B4-BE49-F238E27FC236}">
                    <a16:creationId xmlns:a16="http://schemas.microsoft.com/office/drawing/2014/main" id="{8417A3D0-9E0F-4239-9527-01AD721E087F}"/>
                  </a:ext>
                </a:extLst>
              </p:cNvPr>
              <p:cNvSpPr txBox="1"/>
              <p:nvPr/>
            </p:nvSpPr>
            <p:spPr>
              <a:xfrm>
                <a:off x="2835044" y="5072457"/>
                <a:ext cx="3245312" cy="731419"/>
              </a:xfrm>
              <a:prstGeom prst="rect">
                <a:avLst/>
              </a:prstGeom>
              <a:noFill/>
            </p:spPr>
            <p:txBody>
              <a:bodyPr wrap="none" lIns="0" tIns="0" rIns="0" bIns="0" rtlCol="0">
                <a:spAutoFit/>
              </a:bodyPr>
              <a:lstStyle/>
              <a:p>
                <a14:m>
                  <m:oMath xmlns:m="http://schemas.openxmlformats.org/officeDocument/2006/math">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𝑎𝑏𝑐</m:t>
                        </m:r>
                      </m:sub>
                    </m:sSub>
                    <m:r>
                      <a:rPr lang="en-US" i="1">
                        <a:latin typeface="Cambria Math" panose="02040503050406030204" pitchFamily="18" charset="0"/>
                      </a:rPr>
                      <m:t>] </m:t>
                    </m:r>
                  </m:oMath>
                </a14:m>
                <a:r>
                  <a:rPr lang="en-US" dirty="0"/>
                  <a:t>=</a:t>
                </a: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𝑎𝑎</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i="1" smtClean="0">
                                      <a:latin typeface="Cambria Math" panose="02040503050406030204" pitchFamily="18" charset="0"/>
                                    </a:rPr>
                                    <m:t>𝑎</m:t>
                                  </m:r>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smtClean="0">
                                      <a:latin typeface="Cambria Math" panose="02040503050406030204" pitchFamily="18" charset="0"/>
                                    </a:rPr>
                                    <m:t>𝑎</m:t>
                                  </m:r>
                                  <m:r>
                                    <a:rPr lang="en-US" b="0" i="1" smtClean="0">
                                      <a:latin typeface="Cambria Math" panose="02040503050406030204" pitchFamily="18" charset="0"/>
                                    </a:rPr>
                                    <m:t>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𝑏𝑏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𝑏𝑐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𝑐𝑎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𝑐𝑐</m:t>
                                  </m:r>
                                </m:sub>
                              </m:sSub>
                            </m:e>
                          </m:mr>
                        </m:m>
                      </m:e>
                    </m:d>
                    <m:r>
                      <a:rPr lang="en-US" b="0" i="1" smtClean="0">
                        <a:latin typeface="Cambria Math" panose="02040503050406030204" pitchFamily="18" charset="0"/>
                      </a:rPr>
                      <m:t> </m:t>
                    </m:r>
                    <m:f>
                      <m:fPr>
                        <m:type m:val="lin"/>
                        <m:ctrlPr>
                          <a:rPr lang="en-US" b="0" i="1" smtClean="0">
                            <a:latin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Ω</m:t>
                        </m:r>
                      </m:num>
                      <m:den>
                        <m:r>
                          <a:rPr lang="en-US" b="0" i="1" smtClean="0">
                            <a:latin typeface="Cambria Math" panose="02040503050406030204" pitchFamily="18" charset="0"/>
                          </a:rPr>
                          <m:t>𝑚𝑖𝑙𝑒</m:t>
                        </m:r>
                      </m:den>
                    </m:f>
                  </m:oMath>
                </a14:m>
                <a:endParaRPr lang="en-US" dirty="0"/>
              </a:p>
            </p:txBody>
          </p:sp>
        </mc:Choice>
        <mc:Fallback xmlns="">
          <p:sp>
            <p:nvSpPr>
              <p:cNvPr id="14" name="TextBox 23">
                <a:extLst>
                  <a:ext uri="{FF2B5EF4-FFF2-40B4-BE49-F238E27FC236}">
                    <a16:creationId xmlns:a16="http://schemas.microsoft.com/office/drawing/2014/main" id="{8417A3D0-9E0F-4239-9527-01AD721E087F}"/>
                  </a:ext>
                </a:extLst>
              </p:cNvPr>
              <p:cNvSpPr txBox="1">
                <a:spLocks noRot="1" noChangeAspect="1" noMove="1" noResize="1" noEditPoints="1" noAdjustHandles="1" noChangeArrowheads="1" noChangeShapeType="1" noTextEdit="1"/>
              </p:cNvSpPr>
              <p:nvPr/>
            </p:nvSpPr>
            <p:spPr>
              <a:xfrm>
                <a:off x="2835044" y="5072457"/>
                <a:ext cx="3245312" cy="731419"/>
              </a:xfrm>
              <a:prstGeom prst="rect">
                <a:avLst/>
              </a:prstGeom>
              <a:blipFill>
                <a:blip r:embed="rId7"/>
                <a:stretch>
                  <a:fillRect r="-30075" b="-32500"/>
                </a:stretch>
              </a:blipFill>
            </p:spPr>
            <p:txBody>
              <a:bodyPr/>
              <a:lstStyle/>
              <a:p>
                <a:r>
                  <a:rPr lang="en-US">
                    <a:noFill/>
                  </a:rPr>
                  <a:t> </a:t>
                </a:r>
              </a:p>
            </p:txBody>
          </p:sp>
        </mc:Fallback>
      </mc:AlternateContent>
      <p:sp>
        <p:nvSpPr>
          <p:cNvPr id="15" name="TextBox 25">
            <a:extLst>
              <a:ext uri="{FF2B5EF4-FFF2-40B4-BE49-F238E27FC236}">
                <a16:creationId xmlns:a16="http://schemas.microsoft.com/office/drawing/2014/main" id="{E67354F4-39A2-4D7D-B184-FCF6196FA22D}"/>
              </a:ext>
            </a:extLst>
          </p:cNvPr>
          <p:cNvSpPr txBox="1"/>
          <p:nvPr/>
        </p:nvSpPr>
        <p:spPr>
          <a:xfrm>
            <a:off x="8203231" y="978548"/>
            <a:ext cx="559769" cy="369332"/>
          </a:xfrm>
          <a:prstGeom prst="rect">
            <a:avLst/>
          </a:prstGeom>
          <a:noFill/>
        </p:spPr>
        <p:txBody>
          <a:bodyPr wrap="none" rtlCol="0">
            <a:spAutoFit/>
          </a:bodyPr>
          <a:lstStyle/>
          <a:p>
            <a:r>
              <a:rPr lang="en-US" dirty="0"/>
              <a:t>(36)</a:t>
            </a:r>
          </a:p>
        </p:txBody>
      </p:sp>
      <p:sp>
        <p:nvSpPr>
          <p:cNvPr id="16" name="TextBox 19">
            <a:extLst>
              <a:ext uri="{FF2B5EF4-FFF2-40B4-BE49-F238E27FC236}">
                <a16:creationId xmlns:a16="http://schemas.microsoft.com/office/drawing/2014/main" id="{5873F388-89A2-4637-9EE8-9E28AD0BFE31}"/>
              </a:ext>
            </a:extLst>
          </p:cNvPr>
          <p:cNvSpPr txBox="1"/>
          <p:nvPr/>
        </p:nvSpPr>
        <p:spPr>
          <a:xfrm>
            <a:off x="8229600" y="1517974"/>
            <a:ext cx="559769" cy="369332"/>
          </a:xfrm>
          <a:prstGeom prst="rect">
            <a:avLst/>
          </a:prstGeom>
          <a:noFill/>
        </p:spPr>
        <p:txBody>
          <a:bodyPr wrap="none" rtlCol="0">
            <a:spAutoFit/>
          </a:bodyPr>
          <a:lstStyle/>
          <a:p>
            <a:r>
              <a:rPr lang="en-US" dirty="0"/>
              <a:t>(38)</a:t>
            </a:r>
          </a:p>
        </p:txBody>
      </p:sp>
      <p:sp>
        <p:nvSpPr>
          <p:cNvPr id="17" name="TextBox 29">
            <a:extLst>
              <a:ext uri="{FF2B5EF4-FFF2-40B4-BE49-F238E27FC236}">
                <a16:creationId xmlns:a16="http://schemas.microsoft.com/office/drawing/2014/main" id="{FD0CAF90-A0C2-42D0-AADB-9D9137678DD6}"/>
              </a:ext>
            </a:extLst>
          </p:cNvPr>
          <p:cNvSpPr txBox="1"/>
          <p:nvPr/>
        </p:nvSpPr>
        <p:spPr>
          <a:xfrm>
            <a:off x="8264236" y="3103636"/>
            <a:ext cx="559769" cy="369332"/>
          </a:xfrm>
          <a:prstGeom prst="rect">
            <a:avLst/>
          </a:prstGeom>
          <a:noFill/>
        </p:spPr>
        <p:txBody>
          <a:bodyPr wrap="none" rtlCol="0">
            <a:spAutoFit/>
          </a:bodyPr>
          <a:lstStyle/>
          <a:p>
            <a:r>
              <a:rPr lang="en-US" dirty="0"/>
              <a:t>(41)</a:t>
            </a:r>
          </a:p>
        </p:txBody>
      </p:sp>
      <p:sp>
        <p:nvSpPr>
          <p:cNvPr id="18" name="TextBox 32">
            <a:extLst>
              <a:ext uri="{FF2B5EF4-FFF2-40B4-BE49-F238E27FC236}">
                <a16:creationId xmlns:a16="http://schemas.microsoft.com/office/drawing/2014/main" id="{92178790-C699-434D-997E-C406F4DE1745}"/>
              </a:ext>
            </a:extLst>
          </p:cNvPr>
          <p:cNvSpPr txBox="1"/>
          <p:nvPr/>
        </p:nvSpPr>
        <p:spPr>
          <a:xfrm>
            <a:off x="8264236" y="3804317"/>
            <a:ext cx="559769" cy="369332"/>
          </a:xfrm>
          <a:prstGeom prst="rect">
            <a:avLst/>
          </a:prstGeom>
          <a:noFill/>
        </p:spPr>
        <p:txBody>
          <a:bodyPr wrap="none" rtlCol="0">
            <a:spAutoFit/>
          </a:bodyPr>
          <a:lstStyle/>
          <a:p>
            <a:r>
              <a:rPr lang="en-US" dirty="0"/>
              <a:t>(42)</a:t>
            </a:r>
          </a:p>
        </p:txBody>
      </p:sp>
      <p:sp>
        <p:nvSpPr>
          <p:cNvPr id="19" name="TextBox 33">
            <a:extLst>
              <a:ext uri="{FF2B5EF4-FFF2-40B4-BE49-F238E27FC236}">
                <a16:creationId xmlns:a16="http://schemas.microsoft.com/office/drawing/2014/main" id="{B3C95ADA-3AF5-4807-BAEE-08BFA80A9FF8}"/>
              </a:ext>
            </a:extLst>
          </p:cNvPr>
          <p:cNvSpPr txBox="1"/>
          <p:nvPr/>
        </p:nvSpPr>
        <p:spPr>
          <a:xfrm>
            <a:off x="8355631" y="5285859"/>
            <a:ext cx="559769" cy="369332"/>
          </a:xfrm>
          <a:prstGeom prst="rect">
            <a:avLst/>
          </a:prstGeom>
          <a:noFill/>
        </p:spPr>
        <p:txBody>
          <a:bodyPr wrap="none" rtlCol="0">
            <a:spAutoFit/>
          </a:bodyPr>
          <a:lstStyle/>
          <a:p>
            <a:r>
              <a:rPr lang="en-US" dirty="0"/>
              <a:t>(43)</a:t>
            </a:r>
          </a:p>
        </p:txBody>
      </p:sp>
    </p:spTree>
    <p:extLst>
      <p:ext uri="{BB962C8B-B14F-4D97-AF65-F5344CB8AC3E}">
        <p14:creationId xmlns:p14="http://schemas.microsoft.com/office/powerpoint/2010/main" val="2657677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sz="3200" dirty="0"/>
              <a:t>Phase Impedance Matrix for Overhead Lines</a:t>
            </a:r>
          </a:p>
        </p:txBody>
      </p:sp>
      <p:sp>
        <p:nvSpPr>
          <p:cNvPr id="3" name="Content Placeholder 2"/>
          <p:cNvSpPr>
            <a:spLocks noGrp="1"/>
          </p:cNvSpPr>
          <p:nvPr>
            <p:ph idx="1"/>
          </p:nvPr>
        </p:nvSpPr>
        <p:spPr>
          <a:xfrm>
            <a:off x="304800" y="1909541"/>
            <a:ext cx="8534400" cy="4114800"/>
          </a:xfrm>
        </p:spPr>
        <p:txBody>
          <a:bodyPr/>
          <a:lstStyle/>
          <a:p>
            <a:pPr algn="just">
              <a:buClrTx/>
              <a:buFont typeface="Arial" panose="020B0604020202020204" pitchFamily="34" charset="0"/>
              <a:buChar char="•"/>
            </a:pPr>
            <a:r>
              <a:rPr lang="en-US" sz="1800" dirty="0">
                <a:solidFill>
                  <a:srgbClr val="000000"/>
                </a:solidFill>
                <a:latin typeface="Times"/>
                <a:cs typeface="Times"/>
              </a:rPr>
              <a:t>For a distribution line that is not transposed, the diagonal terms of Equation (43) will not be equal to each other, and the off-diagonal terms will not be equal to each other. However, the matrix will be symmetrical.</a:t>
            </a:r>
          </a:p>
          <a:p>
            <a:pPr algn="just">
              <a:buClrTx/>
              <a:buFont typeface="Arial" panose="020B0604020202020204" pitchFamily="34" charset="0"/>
              <a:buChar char="•"/>
            </a:pPr>
            <a:r>
              <a:rPr lang="en-US" sz="1800" dirty="0">
                <a:solidFill>
                  <a:srgbClr val="000000"/>
                </a:solidFill>
                <a:latin typeface="Times"/>
                <a:cs typeface="Times"/>
              </a:rPr>
              <a:t>For two-phase (V-phase) and single-phase lines in grounded wye systems, the modified Carson's equations can be applied, which will lead to initial 3 × 3 and 2 × 2 primitive impedance matrices. Kron reduction will reduce the matrices to 2 × 2 and a single element. These matrices can be expanded to 3 × 3 “phase frame” matrices by the addition of rows and columns consisting of zero elements for the missing phases. </a:t>
            </a:r>
          </a:p>
          <a:p>
            <a:pPr algn="just">
              <a:buClrTx/>
              <a:buFont typeface="Arial" panose="020B0604020202020204" pitchFamily="34" charset="0"/>
              <a:buChar char="•"/>
            </a:pPr>
            <a:r>
              <a:rPr lang="en-US" sz="1800" dirty="0">
                <a:solidFill>
                  <a:srgbClr val="000000"/>
                </a:solidFill>
                <a:latin typeface="Times"/>
                <a:cs typeface="Times"/>
              </a:rPr>
              <a:t>For example, for a V-phase line consisting of phases </a:t>
            </a:r>
            <a:r>
              <a:rPr lang="en-US" sz="1800" i="1" dirty="0">
                <a:solidFill>
                  <a:srgbClr val="000000"/>
                </a:solidFill>
                <a:latin typeface="Times"/>
                <a:cs typeface="Times"/>
              </a:rPr>
              <a:t>a</a:t>
            </a:r>
            <a:r>
              <a:rPr lang="en-US" sz="1800" dirty="0">
                <a:solidFill>
                  <a:srgbClr val="000000"/>
                </a:solidFill>
                <a:latin typeface="Times"/>
                <a:cs typeface="Times"/>
              </a:rPr>
              <a:t> and </a:t>
            </a:r>
            <a:r>
              <a:rPr lang="en-US" sz="1800" i="1" dirty="0">
                <a:solidFill>
                  <a:srgbClr val="000000"/>
                </a:solidFill>
                <a:latin typeface="Times"/>
                <a:cs typeface="Times"/>
              </a:rPr>
              <a:t>c</a:t>
            </a:r>
            <a:r>
              <a:rPr lang="en-US" sz="1800" dirty="0">
                <a:solidFill>
                  <a:srgbClr val="000000"/>
                </a:solidFill>
                <a:latin typeface="Times"/>
                <a:cs typeface="Times"/>
              </a:rPr>
              <a:t>, the phase impedance matrix would be</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11">
                <a:extLst>
                  <a:ext uri="{FF2B5EF4-FFF2-40B4-BE49-F238E27FC236}">
                    <a16:creationId xmlns:a16="http://schemas.microsoft.com/office/drawing/2014/main" id="{7B3FCA5A-19DC-4D64-B323-0A700FB7FE6C}"/>
                  </a:ext>
                </a:extLst>
              </p:cNvPr>
              <p:cNvSpPr txBox="1"/>
              <p:nvPr/>
            </p:nvSpPr>
            <p:spPr>
              <a:xfrm>
                <a:off x="2971800" y="1063706"/>
                <a:ext cx="3723840" cy="812595"/>
              </a:xfrm>
              <a:prstGeom prst="rect">
                <a:avLst/>
              </a:prstGeom>
              <a:noFill/>
            </p:spPr>
            <p:txBody>
              <a:bodyPr wrap="none" lIns="0" tIns="0" rIns="0" bIns="0" rtlCol="0">
                <a:spAutoFit/>
              </a:bodyPr>
              <a:lstStyle/>
              <a:p>
                <a14:m>
                  <m:oMath xmlns:m="http://schemas.openxmlformats.org/officeDocument/2006/math">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𝑎𝑏𝑐</m:t>
                        </m:r>
                      </m:sub>
                    </m:sSub>
                    <m:r>
                      <a:rPr lang="en-US" i="1">
                        <a:latin typeface="Cambria Math" panose="02040503050406030204" pitchFamily="18" charset="0"/>
                      </a:rPr>
                      <m:t>] </m:t>
                    </m:r>
                  </m:oMath>
                </a14:m>
                <a:r>
                  <a:rPr lang="en-US"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𝑎𝑎</m:t>
                                  </m:r>
                                </m:sub>
                              </m:sSub>
                            </m:e>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i="1" smtClean="0">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𝑐𝑐</m:t>
                                  </m:r>
                                </m:sub>
                              </m:sSub>
                            </m:e>
                          </m:mr>
                        </m:m>
                      </m:e>
                    </m:d>
                    <m:r>
                      <a:rPr lang="en-US" sz="2000" b="0" i="1" smtClean="0">
                        <a:latin typeface="Cambria Math" panose="02040503050406030204" pitchFamily="18" charset="0"/>
                      </a:rPr>
                      <m:t> </m:t>
                    </m:r>
                    <m:f>
                      <m:fPr>
                        <m:type m:val="lin"/>
                        <m:ctrlPr>
                          <a:rPr lang="en-US" sz="2000" b="0" i="1" smtClean="0">
                            <a:latin typeface="Cambria Math" panose="02040503050406030204" pitchFamily="18" charset="0"/>
                          </a:rPr>
                        </m:ctrlPr>
                      </m:fPr>
                      <m:num>
                        <m:r>
                          <m:rPr>
                            <m:sty m:val="p"/>
                          </m:rPr>
                          <a:rPr lang="el-GR" sz="2000" i="1">
                            <a:latin typeface="Cambria Math" panose="02040503050406030204" pitchFamily="18" charset="0"/>
                            <a:ea typeface="Cambria Math" panose="02040503050406030204" pitchFamily="18" charset="0"/>
                          </a:rPr>
                          <m:t>Ω</m:t>
                        </m:r>
                      </m:num>
                      <m:den>
                        <m:r>
                          <a:rPr lang="en-US" sz="2000" b="0" i="1" smtClean="0">
                            <a:latin typeface="Cambria Math" panose="02040503050406030204" pitchFamily="18" charset="0"/>
                          </a:rPr>
                          <m:t>𝑚𝑖𝑙𝑒</m:t>
                        </m:r>
                      </m:den>
                    </m:f>
                  </m:oMath>
                </a14:m>
                <a:endParaRPr lang="en-US" dirty="0"/>
              </a:p>
            </p:txBody>
          </p:sp>
        </mc:Choice>
        <mc:Fallback xmlns="">
          <p:sp>
            <p:nvSpPr>
              <p:cNvPr id="6" name="TextBox 11">
                <a:extLst>
                  <a:ext uri="{FF2B5EF4-FFF2-40B4-BE49-F238E27FC236}">
                    <a16:creationId xmlns:a16="http://schemas.microsoft.com/office/drawing/2014/main" id="{7B3FCA5A-19DC-4D64-B323-0A700FB7FE6C}"/>
                  </a:ext>
                </a:extLst>
              </p:cNvPr>
              <p:cNvSpPr txBox="1">
                <a:spLocks noRot="1" noChangeAspect="1" noMove="1" noResize="1" noEditPoints="1" noAdjustHandles="1" noChangeArrowheads="1" noChangeShapeType="1" noTextEdit="1"/>
              </p:cNvSpPr>
              <p:nvPr/>
            </p:nvSpPr>
            <p:spPr>
              <a:xfrm>
                <a:off x="2971800" y="1063706"/>
                <a:ext cx="3723840" cy="812595"/>
              </a:xfrm>
              <a:prstGeom prst="rect">
                <a:avLst/>
              </a:prstGeom>
              <a:blipFill>
                <a:blip r:embed="rId2"/>
                <a:stretch>
                  <a:fillRect/>
                </a:stretch>
              </a:blipFill>
            </p:spPr>
            <p:txBody>
              <a:bodyPr/>
              <a:lstStyle/>
              <a:p>
                <a:r>
                  <a:rPr lang="en-US">
                    <a:noFill/>
                  </a:rPr>
                  <a:t> </a:t>
                </a:r>
              </a:p>
            </p:txBody>
          </p:sp>
        </mc:Fallback>
      </mc:AlternateContent>
      <p:sp>
        <p:nvSpPr>
          <p:cNvPr id="7" name="TextBox 33">
            <a:extLst>
              <a:ext uri="{FF2B5EF4-FFF2-40B4-BE49-F238E27FC236}">
                <a16:creationId xmlns:a16="http://schemas.microsoft.com/office/drawing/2014/main" id="{F8EE50A4-61F7-4B77-85F7-C269BF1A6CB6}"/>
              </a:ext>
            </a:extLst>
          </p:cNvPr>
          <p:cNvSpPr txBox="1"/>
          <p:nvPr/>
        </p:nvSpPr>
        <p:spPr>
          <a:xfrm>
            <a:off x="7949715" y="1220026"/>
            <a:ext cx="559769" cy="369332"/>
          </a:xfrm>
          <a:prstGeom prst="rect">
            <a:avLst/>
          </a:prstGeom>
          <a:noFill/>
        </p:spPr>
        <p:txBody>
          <a:bodyPr wrap="none" rtlCol="0">
            <a:spAutoFit/>
          </a:bodyPr>
          <a:lstStyle/>
          <a:p>
            <a:r>
              <a:rPr lang="en-US" dirty="0"/>
              <a:t>(43)</a:t>
            </a:r>
          </a:p>
        </p:txBody>
      </p:sp>
      <mc:AlternateContent xmlns:mc="http://schemas.openxmlformats.org/markup-compatibility/2006" xmlns:a14="http://schemas.microsoft.com/office/drawing/2010/main">
        <mc:Choice Requires="a14">
          <p:sp>
            <p:nvSpPr>
              <p:cNvPr id="8" name="TextBox 12">
                <a:extLst>
                  <a:ext uri="{FF2B5EF4-FFF2-40B4-BE49-F238E27FC236}">
                    <a16:creationId xmlns:a16="http://schemas.microsoft.com/office/drawing/2014/main" id="{6F46622B-64EA-4D28-BCE4-A2B34ABD1CDA}"/>
                  </a:ext>
                </a:extLst>
              </p:cNvPr>
              <p:cNvSpPr txBox="1"/>
              <p:nvPr/>
            </p:nvSpPr>
            <p:spPr>
              <a:xfrm>
                <a:off x="3332947" y="4872294"/>
                <a:ext cx="3335721" cy="873701"/>
              </a:xfrm>
              <a:prstGeom prst="rect">
                <a:avLst/>
              </a:prstGeom>
              <a:noFill/>
            </p:spPr>
            <p:txBody>
              <a:bodyPr wrap="none" lIns="0" tIns="0" rIns="0" bIns="0" rtlCol="0">
                <a:spAutoFit/>
              </a:bodyPr>
              <a:lstStyle/>
              <a:p>
                <a14:m>
                  <m:oMath xmlns:m="http://schemas.openxmlformats.org/officeDocument/2006/math">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 </m:t>
                    </m:r>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𝑎𝑎</m:t>
                                  </m:r>
                                </m:sub>
                              </m:sSub>
                            </m:e>
                            <m:e>
                              <m:r>
                                <a:rPr lang="en-US" sz="200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r>
                                <a:rPr lang="en-US" sz="2000" i="1" smtClean="0">
                                  <a:latin typeface="Cambria Math" panose="02040503050406030204" pitchFamily="18" charset="0"/>
                                </a:rPr>
                                <m:t>0</m:t>
                              </m:r>
                            </m:e>
                            <m:e>
                              <m:r>
                                <a:rPr lang="en-US" sz="2000" i="1" smtClean="0">
                                  <a:latin typeface="Cambria Math" panose="02040503050406030204" pitchFamily="18" charset="0"/>
                                </a:rPr>
                                <m:t>0</m:t>
                              </m:r>
                            </m:e>
                            <m:e>
                              <m:r>
                                <a:rPr lang="en-US" sz="2000" i="1" smtClean="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𝑐𝑎</m:t>
                                  </m:r>
                                </m:sub>
                              </m:sSub>
                            </m:e>
                            <m:e>
                              <m:r>
                                <a:rPr lang="en-US" sz="200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𝑐𝑐</m:t>
                                  </m:r>
                                </m:sub>
                              </m:sSub>
                            </m:e>
                          </m:mr>
                        </m:m>
                      </m:e>
                    </m:d>
                    <m:r>
                      <a:rPr lang="en-US" sz="2000" b="0" i="1" smtClean="0">
                        <a:latin typeface="Cambria Math" panose="02040503050406030204" pitchFamily="18" charset="0"/>
                      </a:rPr>
                      <m:t> </m:t>
                    </m:r>
                    <m:f>
                      <m:fPr>
                        <m:type m:val="lin"/>
                        <m:ctrlPr>
                          <a:rPr lang="en-US" sz="2000" b="0" i="1" smtClean="0">
                            <a:latin typeface="Cambria Math" panose="02040503050406030204" pitchFamily="18" charset="0"/>
                          </a:rPr>
                        </m:ctrlPr>
                      </m:fPr>
                      <m:num>
                        <m:r>
                          <m:rPr>
                            <m:sty m:val="p"/>
                          </m:rPr>
                          <a:rPr lang="el-GR" sz="2000" i="1">
                            <a:latin typeface="Cambria Math" panose="02040503050406030204" pitchFamily="18" charset="0"/>
                            <a:ea typeface="Cambria Math" panose="02040503050406030204" pitchFamily="18" charset="0"/>
                          </a:rPr>
                          <m:t>Ω</m:t>
                        </m:r>
                      </m:num>
                      <m:den>
                        <m:r>
                          <a:rPr lang="en-US" sz="2000" b="0" i="1" smtClean="0">
                            <a:latin typeface="Cambria Math" panose="02040503050406030204" pitchFamily="18" charset="0"/>
                          </a:rPr>
                          <m:t>𝑚𝑖𝑙𝑒</m:t>
                        </m:r>
                      </m:den>
                    </m:f>
                  </m:oMath>
                </a14:m>
                <a:endParaRPr lang="en-US" sz="2000" dirty="0"/>
              </a:p>
            </p:txBody>
          </p:sp>
        </mc:Choice>
        <mc:Fallback xmlns="">
          <p:sp>
            <p:nvSpPr>
              <p:cNvPr id="8" name="TextBox 12">
                <a:extLst>
                  <a:ext uri="{FF2B5EF4-FFF2-40B4-BE49-F238E27FC236}">
                    <a16:creationId xmlns:a16="http://schemas.microsoft.com/office/drawing/2014/main" id="{6F46622B-64EA-4D28-BCE4-A2B34ABD1CDA}"/>
                  </a:ext>
                </a:extLst>
              </p:cNvPr>
              <p:cNvSpPr txBox="1">
                <a:spLocks noRot="1" noChangeAspect="1" noMove="1" noResize="1" noEditPoints="1" noAdjustHandles="1" noChangeArrowheads="1" noChangeShapeType="1" noTextEdit="1"/>
              </p:cNvSpPr>
              <p:nvPr/>
            </p:nvSpPr>
            <p:spPr>
              <a:xfrm>
                <a:off x="3332947" y="4872294"/>
                <a:ext cx="3335721" cy="873701"/>
              </a:xfrm>
              <a:prstGeom prst="rect">
                <a:avLst/>
              </a:prstGeom>
              <a:blipFill>
                <a:blip r:embed="rId3"/>
                <a:stretch>
                  <a:fillRect/>
                </a:stretch>
              </a:blipFill>
            </p:spPr>
            <p:txBody>
              <a:bodyPr/>
              <a:lstStyle/>
              <a:p>
                <a:r>
                  <a:rPr lang="en-US">
                    <a:noFill/>
                  </a:rPr>
                  <a:t> </a:t>
                </a:r>
              </a:p>
            </p:txBody>
          </p:sp>
        </mc:Fallback>
      </mc:AlternateContent>
      <p:sp>
        <p:nvSpPr>
          <p:cNvPr id="9" name="TextBox 23">
            <a:extLst>
              <a:ext uri="{FF2B5EF4-FFF2-40B4-BE49-F238E27FC236}">
                <a16:creationId xmlns:a16="http://schemas.microsoft.com/office/drawing/2014/main" id="{6C4136B0-C54D-425C-8B15-5E1FB73A9707}"/>
              </a:ext>
            </a:extLst>
          </p:cNvPr>
          <p:cNvSpPr txBox="1"/>
          <p:nvPr/>
        </p:nvSpPr>
        <p:spPr>
          <a:xfrm>
            <a:off x="8050831" y="5040868"/>
            <a:ext cx="559769" cy="369332"/>
          </a:xfrm>
          <a:prstGeom prst="rect">
            <a:avLst/>
          </a:prstGeom>
          <a:noFill/>
        </p:spPr>
        <p:txBody>
          <a:bodyPr wrap="none" rtlCol="0">
            <a:spAutoFit/>
          </a:bodyPr>
          <a:lstStyle/>
          <a:p>
            <a:r>
              <a:rPr lang="en-US" dirty="0"/>
              <a:t>(44)</a:t>
            </a:r>
          </a:p>
        </p:txBody>
      </p:sp>
    </p:spTree>
    <p:extLst>
      <p:ext uri="{BB962C8B-B14F-4D97-AF65-F5344CB8AC3E}">
        <p14:creationId xmlns:p14="http://schemas.microsoft.com/office/powerpoint/2010/main" val="2078606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sz="3200" dirty="0"/>
              <a:t>Phase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52400" y="990600"/>
            <a:ext cx="8991600" cy="461665"/>
          </a:xfrm>
          <a:prstGeom prst="rect">
            <a:avLst/>
          </a:prstGeom>
        </p:spPr>
        <p:txBody>
          <a:bodyPr wrap="square">
            <a:spAutoFit/>
          </a:bodyPr>
          <a:lstStyle/>
          <a:p>
            <a:r>
              <a:rPr lang="en-US" dirty="0">
                <a:solidFill>
                  <a:srgbClr val="000000"/>
                </a:solidFill>
              </a:rPr>
              <a:t>The phase impedance matrix for a phase </a:t>
            </a:r>
            <a:r>
              <a:rPr lang="en-US" i="1" dirty="0">
                <a:solidFill>
                  <a:srgbClr val="000000"/>
                </a:solidFill>
              </a:rPr>
              <a:t>b</a:t>
            </a:r>
            <a:r>
              <a:rPr lang="en-US" dirty="0">
                <a:solidFill>
                  <a:srgbClr val="000000"/>
                </a:solidFill>
              </a:rPr>
              <a:t> single-phase line would be</a:t>
            </a:r>
          </a:p>
        </p:txBody>
      </p:sp>
      <p:sp>
        <p:nvSpPr>
          <p:cNvPr id="7" name="Rectangle 6"/>
          <p:cNvSpPr/>
          <p:nvPr/>
        </p:nvSpPr>
        <p:spPr>
          <a:xfrm>
            <a:off x="228600" y="2590800"/>
            <a:ext cx="8610600" cy="3170099"/>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rPr>
              <a:t>The phase impedance matrix for a three-wire delta line is determined by the application of Carson's equations without the Kron reduction step.</a:t>
            </a:r>
          </a:p>
          <a:p>
            <a:pPr algn="just"/>
            <a:endParaRPr lang="en-US" sz="2000" dirty="0">
              <a:solidFill>
                <a:srgbClr val="000000"/>
              </a:solidFill>
            </a:endParaRPr>
          </a:p>
          <a:p>
            <a:pPr marL="342900" indent="-342900" algn="just">
              <a:buFont typeface="Arial" panose="020B0604020202020204" pitchFamily="34" charset="0"/>
              <a:buChar char="•"/>
            </a:pPr>
            <a:r>
              <a:rPr lang="en-US" sz="2000" dirty="0">
                <a:solidFill>
                  <a:srgbClr val="000000"/>
                </a:solidFill>
              </a:rPr>
              <a:t>The phase impedance matrix can be used to accurately determine the voltage drops on the feeder line segments once the currents have been determined. Since no approximations (transposition, for example) have been made regarding the spacing between conductors, the effect of the mutual coupling between phases is accurately taken into account. The application of the modified Carson's equations and the phase frame matrix leads to the most accurate model of a line segment. </a:t>
            </a:r>
          </a:p>
        </p:txBody>
      </p:sp>
      <mc:AlternateContent xmlns:mc="http://schemas.openxmlformats.org/markup-compatibility/2006" xmlns:a14="http://schemas.microsoft.com/office/drawing/2010/main">
        <mc:Choice Requires="a14">
          <p:sp>
            <p:nvSpPr>
              <p:cNvPr id="8" name="TextBox 10">
                <a:extLst>
                  <a:ext uri="{FF2B5EF4-FFF2-40B4-BE49-F238E27FC236}">
                    <a16:creationId xmlns:a16="http://schemas.microsoft.com/office/drawing/2014/main" id="{DBE98918-1C40-4E1B-8A74-C8E7794A4EA9}"/>
                  </a:ext>
                </a:extLst>
              </p:cNvPr>
              <p:cNvSpPr txBox="1"/>
              <p:nvPr/>
            </p:nvSpPr>
            <p:spPr>
              <a:xfrm>
                <a:off x="3352800" y="1608726"/>
                <a:ext cx="3123868" cy="821892"/>
              </a:xfrm>
              <a:prstGeom prst="rect">
                <a:avLst/>
              </a:prstGeom>
              <a:noFill/>
            </p:spPr>
            <p:txBody>
              <a:bodyPr wrap="none" lIns="0" tIns="0" rIns="0" bIns="0" rtlCol="0">
                <a:spAutoFit/>
              </a:bodyPr>
              <a:lstStyle/>
              <a:p>
                <a14:m>
                  <m:oMath xmlns:m="http://schemas.openxmlformats.org/officeDocument/2006/math">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 </m:t>
                    </m:r>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i="1" smtClean="0">
                                  <a:latin typeface="Cambria Math" panose="02040503050406030204" pitchFamily="18" charset="0"/>
                                </a:rPr>
                                <m:t>0</m:t>
                              </m:r>
                            </m:e>
                            <m:e>
                              <m:r>
                                <a:rPr lang="en-US" sz="2000" i="1" smtClean="0">
                                  <a:latin typeface="Cambria Math" panose="02040503050406030204" pitchFamily="18" charset="0"/>
                                </a:rPr>
                                <m:t>0</m:t>
                              </m:r>
                            </m:e>
                            <m:e>
                              <m:r>
                                <a:rPr lang="en-US" sz="2000" i="1" smtClean="0">
                                  <a:latin typeface="Cambria Math" panose="02040503050406030204" pitchFamily="18" charset="0"/>
                                </a:rPr>
                                <m:t>0</m:t>
                              </m:r>
                            </m:e>
                          </m:mr>
                          <m:mr>
                            <m:e>
                              <m:r>
                                <a:rPr lang="en-US" sz="200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𝑏𝑏</m:t>
                                  </m:r>
                                </m:sub>
                              </m:sSub>
                            </m:e>
                            <m:e>
                              <m:r>
                                <a:rPr lang="en-US" sz="2000" i="1" smtClean="0">
                                  <a:latin typeface="Cambria Math" panose="02040503050406030204" pitchFamily="18" charset="0"/>
                                </a:rPr>
                                <m:t>0</m:t>
                              </m:r>
                            </m:e>
                          </m:mr>
                          <m:mr>
                            <m:e>
                              <m:r>
                                <a:rPr lang="en-US" sz="2000" i="1" smtClean="0">
                                  <a:latin typeface="Cambria Math" panose="02040503050406030204" pitchFamily="18" charset="0"/>
                                </a:rPr>
                                <m:t>0</m:t>
                              </m:r>
                            </m:e>
                            <m:e>
                              <m:r>
                                <a:rPr lang="en-US" sz="2000" i="1" smtClean="0">
                                  <a:latin typeface="Cambria Math" panose="02040503050406030204" pitchFamily="18" charset="0"/>
                                </a:rPr>
                                <m:t>0</m:t>
                              </m:r>
                            </m:e>
                            <m:e>
                              <m:r>
                                <a:rPr lang="en-US" sz="2000" i="1" smtClean="0">
                                  <a:latin typeface="Cambria Math" panose="02040503050406030204" pitchFamily="18" charset="0"/>
                                </a:rPr>
                                <m:t>0</m:t>
                              </m:r>
                            </m:e>
                          </m:mr>
                        </m:m>
                      </m:e>
                    </m:d>
                    <m:r>
                      <a:rPr lang="en-US" sz="2000" b="0" i="1" smtClean="0">
                        <a:latin typeface="Cambria Math" panose="02040503050406030204" pitchFamily="18" charset="0"/>
                      </a:rPr>
                      <m:t> </m:t>
                    </m:r>
                    <m:f>
                      <m:fPr>
                        <m:type m:val="lin"/>
                        <m:ctrlPr>
                          <a:rPr lang="en-US" sz="2000" b="0" i="1" smtClean="0">
                            <a:latin typeface="Cambria Math" panose="02040503050406030204" pitchFamily="18" charset="0"/>
                          </a:rPr>
                        </m:ctrlPr>
                      </m:fPr>
                      <m:num>
                        <m:r>
                          <m:rPr>
                            <m:sty m:val="p"/>
                          </m:rPr>
                          <a:rPr lang="el-GR" sz="2000" i="1">
                            <a:latin typeface="Cambria Math" panose="02040503050406030204" pitchFamily="18" charset="0"/>
                            <a:ea typeface="Cambria Math" panose="02040503050406030204" pitchFamily="18" charset="0"/>
                          </a:rPr>
                          <m:t>Ω</m:t>
                        </m:r>
                      </m:num>
                      <m:den>
                        <m:r>
                          <a:rPr lang="en-US" sz="2000" b="0" i="1" smtClean="0">
                            <a:latin typeface="Cambria Math" panose="02040503050406030204" pitchFamily="18" charset="0"/>
                          </a:rPr>
                          <m:t>𝑚𝑖𝑙𝑒</m:t>
                        </m:r>
                      </m:den>
                    </m:f>
                  </m:oMath>
                </a14:m>
                <a:endParaRPr lang="en-US" sz="2000" dirty="0"/>
              </a:p>
            </p:txBody>
          </p:sp>
        </mc:Choice>
        <mc:Fallback xmlns="">
          <p:sp>
            <p:nvSpPr>
              <p:cNvPr id="8" name="TextBox 10">
                <a:extLst>
                  <a:ext uri="{FF2B5EF4-FFF2-40B4-BE49-F238E27FC236}">
                    <a16:creationId xmlns:a16="http://schemas.microsoft.com/office/drawing/2014/main" id="{DBE98918-1C40-4E1B-8A74-C8E7794A4EA9}"/>
                  </a:ext>
                </a:extLst>
              </p:cNvPr>
              <p:cNvSpPr txBox="1">
                <a:spLocks noRot="1" noChangeAspect="1" noMove="1" noResize="1" noEditPoints="1" noAdjustHandles="1" noChangeArrowheads="1" noChangeShapeType="1" noTextEdit="1"/>
              </p:cNvSpPr>
              <p:nvPr/>
            </p:nvSpPr>
            <p:spPr>
              <a:xfrm>
                <a:off x="3352800" y="1608726"/>
                <a:ext cx="3123868" cy="821892"/>
              </a:xfrm>
              <a:prstGeom prst="rect">
                <a:avLst/>
              </a:prstGeom>
              <a:blipFill>
                <a:blip r:embed="rId2"/>
                <a:stretch>
                  <a:fillRect/>
                </a:stretch>
              </a:blipFill>
            </p:spPr>
            <p:txBody>
              <a:bodyPr/>
              <a:lstStyle/>
              <a:p>
                <a:r>
                  <a:rPr lang="en-US">
                    <a:noFill/>
                  </a:rPr>
                  <a:t> </a:t>
                </a:r>
              </a:p>
            </p:txBody>
          </p:sp>
        </mc:Fallback>
      </mc:AlternateContent>
      <p:sp>
        <p:nvSpPr>
          <p:cNvPr id="9" name="TextBox 13">
            <a:extLst>
              <a:ext uri="{FF2B5EF4-FFF2-40B4-BE49-F238E27FC236}">
                <a16:creationId xmlns:a16="http://schemas.microsoft.com/office/drawing/2014/main" id="{9008F6C5-03A9-410C-A97D-F2F67CFF8E4C}"/>
              </a:ext>
            </a:extLst>
          </p:cNvPr>
          <p:cNvSpPr txBox="1"/>
          <p:nvPr/>
        </p:nvSpPr>
        <p:spPr>
          <a:xfrm>
            <a:off x="7949715" y="1764268"/>
            <a:ext cx="559769" cy="369332"/>
          </a:xfrm>
          <a:prstGeom prst="rect">
            <a:avLst/>
          </a:prstGeom>
          <a:noFill/>
        </p:spPr>
        <p:txBody>
          <a:bodyPr wrap="none" rtlCol="0">
            <a:spAutoFit/>
          </a:bodyPr>
          <a:lstStyle/>
          <a:p>
            <a:r>
              <a:rPr lang="en-US" dirty="0"/>
              <a:t>(45)</a:t>
            </a:r>
          </a:p>
        </p:txBody>
      </p:sp>
    </p:spTree>
    <p:extLst>
      <p:ext uri="{BB962C8B-B14F-4D97-AF65-F5344CB8AC3E}">
        <p14:creationId xmlns:p14="http://schemas.microsoft.com/office/powerpoint/2010/main" val="2552335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sz="3200" dirty="0"/>
              <a:t>Phase Impedance Matrix for Overhead Lines</a:t>
            </a:r>
            <a:br>
              <a:rPr lang="en-US" sz="3200" dirty="0"/>
            </a:br>
            <a:endParaRPr lang="en-US" sz="3200" dirty="0"/>
          </a:p>
        </p:txBody>
      </p:sp>
      <p:sp>
        <p:nvSpPr>
          <p:cNvPr id="3" name="Content Placeholder 2"/>
          <p:cNvSpPr>
            <a:spLocks noGrp="1"/>
          </p:cNvSpPr>
          <p:nvPr>
            <p:ph idx="1"/>
          </p:nvPr>
        </p:nvSpPr>
        <p:spPr>
          <a:xfrm>
            <a:off x="304800" y="990600"/>
            <a:ext cx="8610600" cy="4114800"/>
          </a:xfrm>
        </p:spPr>
        <p:txBody>
          <a:bodyPr/>
          <a:lstStyle/>
          <a:p>
            <a:pPr marL="0" indent="0">
              <a:buNone/>
            </a:pPr>
            <a:r>
              <a:rPr lang="en-US" sz="2400" dirty="0">
                <a:solidFill>
                  <a:srgbClr val="000000"/>
                </a:solidFill>
                <a:latin typeface="Times"/>
                <a:cs typeface="Times"/>
              </a:rPr>
              <a:t>Fig.6 shows the general three-phase model of a line segment. Keep in mind that for V-phase and single-phase lines some of the impedance values will be zero.</a:t>
            </a:r>
          </a:p>
          <a:p>
            <a:pPr marL="0" indent="0">
              <a:buNone/>
            </a:pPr>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6" name="Picture 5"/>
          <p:cNvPicPr>
            <a:picLocks noChangeAspect="1"/>
          </p:cNvPicPr>
          <p:nvPr/>
        </p:nvPicPr>
        <p:blipFill>
          <a:blip r:embed="rId2"/>
          <a:stretch>
            <a:fillRect/>
          </a:stretch>
        </p:blipFill>
        <p:spPr>
          <a:xfrm>
            <a:off x="533400" y="2362200"/>
            <a:ext cx="8029575" cy="3038475"/>
          </a:xfrm>
          <a:prstGeom prst="rect">
            <a:avLst/>
          </a:prstGeom>
        </p:spPr>
      </p:pic>
      <p:sp>
        <p:nvSpPr>
          <p:cNvPr id="7" name="TextBox 6"/>
          <p:cNvSpPr txBox="1"/>
          <p:nvPr/>
        </p:nvSpPr>
        <p:spPr>
          <a:xfrm>
            <a:off x="2438400" y="5410200"/>
            <a:ext cx="4118911" cy="769441"/>
          </a:xfrm>
          <a:prstGeom prst="rect">
            <a:avLst/>
          </a:prstGeom>
          <a:noFill/>
        </p:spPr>
        <p:txBody>
          <a:bodyPr wrap="none" rtlCol="0">
            <a:spAutoFit/>
          </a:bodyPr>
          <a:lstStyle/>
          <a:p>
            <a:r>
              <a:rPr lang="en-US" sz="2000" dirty="0"/>
              <a:t>Fig.6 Three-phase line segment model</a:t>
            </a:r>
          </a:p>
          <a:p>
            <a:endParaRPr lang="en-US" dirty="0"/>
          </a:p>
        </p:txBody>
      </p:sp>
    </p:spTree>
    <p:extLst>
      <p:ext uri="{BB962C8B-B14F-4D97-AF65-F5344CB8AC3E}">
        <p14:creationId xmlns:p14="http://schemas.microsoft.com/office/powerpoint/2010/main" val="330001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143000"/>
          </a:xfrm>
        </p:spPr>
        <p:txBody>
          <a:bodyPr/>
          <a:lstStyle/>
          <a:p>
            <a:r>
              <a:rPr lang="en-US" sz="3200" dirty="0"/>
              <a:t>Phase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143000"/>
            <a:ext cx="8305800" cy="461665"/>
          </a:xfrm>
          <a:prstGeom prst="rect">
            <a:avLst/>
          </a:prstGeom>
        </p:spPr>
        <p:txBody>
          <a:bodyPr wrap="square">
            <a:spAutoFit/>
          </a:bodyPr>
          <a:lstStyle/>
          <a:p>
            <a:r>
              <a:rPr lang="en-US" dirty="0">
                <a:solidFill>
                  <a:srgbClr val="000000"/>
                </a:solidFill>
              </a:rPr>
              <a:t>The voltage equation in matrix form for the line segment is</a:t>
            </a:r>
          </a:p>
        </p:txBody>
      </p:sp>
      <p:sp>
        <p:nvSpPr>
          <p:cNvPr id="7" name="TextBox 6"/>
          <p:cNvSpPr txBox="1"/>
          <p:nvPr/>
        </p:nvSpPr>
        <p:spPr>
          <a:xfrm>
            <a:off x="327561" y="3299269"/>
            <a:ext cx="6679833" cy="1200328"/>
          </a:xfrm>
          <a:prstGeom prst="rect">
            <a:avLst/>
          </a:prstGeom>
          <a:noFill/>
        </p:spPr>
        <p:txBody>
          <a:bodyPr wrap="none" rtlCol="0">
            <a:spAutoFit/>
          </a:bodyPr>
          <a:lstStyle/>
          <a:p>
            <a:r>
              <a:rPr lang="en-US" dirty="0">
                <a:solidFill>
                  <a:srgbClr val="000000"/>
                </a:solidFill>
              </a:rPr>
              <a:t>where </a:t>
            </a:r>
            <a:r>
              <a:rPr lang="en-US" i="1" dirty="0" err="1">
                <a:solidFill>
                  <a:srgbClr val="000000"/>
                </a:solidFill>
              </a:rPr>
              <a:t>Z</a:t>
            </a:r>
            <a:r>
              <a:rPr lang="en-US" i="1" baseline="-25000" dirty="0" err="1">
                <a:solidFill>
                  <a:srgbClr val="000000"/>
                </a:solidFill>
              </a:rPr>
              <a:t>ij</a:t>
            </a:r>
            <a:r>
              <a:rPr lang="en-US" dirty="0">
                <a:solidFill>
                  <a:srgbClr val="000000"/>
                </a:solidFill>
              </a:rPr>
              <a:t> = </a:t>
            </a:r>
            <a:r>
              <a:rPr lang="en-US" i="1" dirty="0" err="1">
                <a:solidFill>
                  <a:srgbClr val="000000"/>
                </a:solidFill>
              </a:rPr>
              <a:t>z</a:t>
            </a:r>
            <a:r>
              <a:rPr lang="en-US" i="1" baseline="-25000" dirty="0" err="1">
                <a:solidFill>
                  <a:srgbClr val="000000"/>
                </a:solidFill>
              </a:rPr>
              <a:t>ij</a:t>
            </a:r>
            <a:r>
              <a:rPr lang="en-US" dirty="0">
                <a:solidFill>
                  <a:srgbClr val="000000"/>
                </a:solidFill>
              </a:rPr>
              <a:t> · </a:t>
            </a:r>
            <a:r>
              <a:rPr lang="en-US" i="1" dirty="0">
                <a:solidFill>
                  <a:srgbClr val="000000"/>
                </a:solidFill>
              </a:rPr>
              <a:t>length</a:t>
            </a:r>
            <a:r>
              <a:rPr lang="en-US" dirty="0">
                <a:solidFill>
                  <a:srgbClr val="000000"/>
                </a:solidFill>
              </a:rPr>
              <a:t>.</a:t>
            </a:r>
          </a:p>
          <a:p>
            <a:r>
              <a:rPr lang="en-US" dirty="0">
                <a:solidFill>
                  <a:srgbClr val="000000"/>
                </a:solidFill>
              </a:rPr>
              <a:t>Equation (46) can be written in “condensed” form as</a:t>
            </a:r>
          </a:p>
          <a:p>
            <a:endParaRPr lang="en-US" dirty="0"/>
          </a:p>
        </p:txBody>
      </p:sp>
      <mc:AlternateContent xmlns:mc="http://schemas.openxmlformats.org/markup-compatibility/2006" xmlns:a14="http://schemas.microsoft.com/office/drawing/2010/main">
        <mc:Choice Requires="a14">
          <p:sp>
            <p:nvSpPr>
              <p:cNvPr id="8" name="TextBox 15">
                <a:extLst>
                  <a:ext uri="{FF2B5EF4-FFF2-40B4-BE49-F238E27FC236}">
                    <a16:creationId xmlns:a16="http://schemas.microsoft.com/office/drawing/2014/main" id="{211E2E8E-B174-4279-B282-5D1FFC8CFFEF}"/>
                  </a:ext>
                </a:extLst>
              </p:cNvPr>
              <p:cNvSpPr txBox="1"/>
              <p:nvPr/>
            </p:nvSpPr>
            <p:spPr>
              <a:xfrm>
                <a:off x="2209800" y="1908546"/>
                <a:ext cx="3910238" cy="920701"/>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m:t>
                                    </m:r>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m:t>
                                    </m:r>
                                    <m:r>
                                      <a:rPr lang="en-US" i="1">
                                        <a:latin typeface="Cambria Math" panose="02040503050406030204" pitchFamily="18" charset="0"/>
                                      </a:rPr>
                                      <m:t>𝑔</m:t>
                                    </m:r>
                                  </m:sub>
                                </m:sSub>
                              </m:e>
                            </m:eqArr>
                          </m:e>
                        </m:d>
                      </m:e>
                      <m:sub>
                        <m:r>
                          <a:rPr lang="en-US" b="0" i="1" smtClean="0">
                            <a:latin typeface="Cambria Math" panose="02040503050406030204" pitchFamily="18" charset="0"/>
                          </a:rPr>
                          <m:t>𝑛</m:t>
                        </m:r>
                      </m:sub>
                    </m:sSub>
                  </m:oMath>
                </a14:m>
                <a:r>
                  <a:rPr lang="en-US" dirty="0"/>
                  <a:t>=</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𝑐𝑔</m:t>
                                    </m:r>
                                  </m:sub>
                                </m:sSub>
                              </m:e>
                            </m:eqArr>
                          </m:e>
                        </m:d>
                      </m:e>
                      <m:sub>
                        <m:r>
                          <a:rPr lang="en-US" b="0" i="1" smtClean="0">
                            <a:latin typeface="Cambria Math" panose="02040503050406030204" pitchFamily="18" charset="0"/>
                          </a:rPr>
                          <m:t>𝑚</m:t>
                        </m:r>
                      </m:sub>
                    </m:sSub>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𝑎𝑎</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smtClean="0">
                                      <a:latin typeface="Cambria Math" panose="02040503050406030204" pitchFamily="18" charset="0"/>
                                    </a:rPr>
                                    <m:t>𝑎</m:t>
                                  </m:r>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smtClean="0">
                                      <a:latin typeface="Cambria Math" panose="02040503050406030204" pitchFamily="18" charset="0"/>
                                    </a:rPr>
                                    <m:t>𝑎</m:t>
                                  </m:r>
                                  <m:r>
                                    <a:rPr lang="en-US" b="0" i="1" smtClean="0">
                                      <a:latin typeface="Cambria Math" panose="02040503050406030204" pitchFamily="18" charset="0"/>
                                    </a:rPr>
                                    <m:t>𝑐</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𝑏𝑏</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𝑏𝑐</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𝑐𝑎</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𝑐𝑐</m:t>
                                  </m:r>
                                </m:sub>
                              </m:sSub>
                            </m:e>
                          </m:mr>
                        </m:m>
                      </m:e>
                    </m:d>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endParaRPr lang="en-US" dirty="0"/>
              </a:p>
            </p:txBody>
          </p:sp>
        </mc:Choice>
        <mc:Fallback xmlns="">
          <p:sp>
            <p:nvSpPr>
              <p:cNvPr id="8" name="TextBox 15">
                <a:extLst>
                  <a:ext uri="{FF2B5EF4-FFF2-40B4-BE49-F238E27FC236}">
                    <a16:creationId xmlns:a16="http://schemas.microsoft.com/office/drawing/2014/main" id="{211E2E8E-B174-4279-B282-5D1FFC8CFFEF}"/>
                  </a:ext>
                </a:extLst>
              </p:cNvPr>
              <p:cNvSpPr txBox="1">
                <a:spLocks noRot="1" noChangeAspect="1" noMove="1" noResize="1" noEditPoints="1" noAdjustHandles="1" noChangeArrowheads="1" noChangeShapeType="1" noTextEdit="1"/>
              </p:cNvSpPr>
              <p:nvPr/>
            </p:nvSpPr>
            <p:spPr>
              <a:xfrm>
                <a:off x="2209800" y="1908546"/>
                <a:ext cx="3910238" cy="920701"/>
              </a:xfrm>
              <a:prstGeom prst="rect">
                <a:avLst/>
              </a:prstGeom>
              <a:blipFill>
                <a:blip r:embed="rId2"/>
                <a:stretch>
                  <a:fillRect r="-29329" b="-33113"/>
                </a:stretch>
              </a:blipFill>
            </p:spPr>
            <p:txBody>
              <a:bodyPr/>
              <a:lstStyle/>
              <a:p>
                <a:r>
                  <a:rPr lang="en-US">
                    <a:noFill/>
                  </a:rPr>
                  <a:t> </a:t>
                </a:r>
              </a:p>
            </p:txBody>
          </p:sp>
        </mc:Fallback>
      </mc:AlternateContent>
      <p:sp>
        <p:nvSpPr>
          <p:cNvPr id="9" name="TextBox 11">
            <a:extLst>
              <a:ext uri="{FF2B5EF4-FFF2-40B4-BE49-F238E27FC236}">
                <a16:creationId xmlns:a16="http://schemas.microsoft.com/office/drawing/2014/main" id="{A44C0C5C-5CE2-4D65-A67D-55B6A8F2AE4C}"/>
              </a:ext>
            </a:extLst>
          </p:cNvPr>
          <p:cNvSpPr txBox="1"/>
          <p:nvPr/>
        </p:nvSpPr>
        <p:spPr>
          <a:xfrm>
            <a:off x="8127031" y="2184230"/>
            <a:ext cx="559769" cy="369332"/>
          </a:xfrm>
          <a:prstGeom prst="rect">
            <a:avLst/>
          </a:prstGeom>
          <a:noFill/>
        </p:spPr>
        <p:txBody>
          <a:bodyPr wrap="none" rtlCol="0">
            <a:spAutoFit/>
          </a:bodyPr>
          <a:lstStyle/>
          <a:p>
            <a:r>
              <a:rPr lang="en-US" dirty="0"/>
              <a:t>(46)</a:t>
            </a:r>
          </a:p>
        </p:txBody>
      </p:sp>
      <mc:AlternateContent xmlns:mc="http://schemas.openxmlformats.org/markup-compatibility/2006" xmlns:a14="http://schemas.microsoft.com/office/drawing/2010/main">
        <mc:Choice Requires="a14">
          <p:sp>
            <p:nvSpPr>
              <p:cNvPr id="10" name="TextBox 13">
                <a:extLst>
                  <a:ext uri="{FF2B5EF4-FFF2-40B4-BE49-F238E27FC236}">
                    <a16:creationId xmlns:a16="http://schemas.microsoft.com/office/drawing/2014/main" id="{EAB156E4-F86C-4E76-9CE0-2673675CBE94}"/>
                  </a:ext>
                </a:extLst>
              </p:cNvPr>
              <p:cNvSpPr txBox="1"/>
              <p:nvPr/>
            </p:nvSpPr>
            <p:spPr>
              <a:xfrm>
                <a:off x="1948824" y="4575647"/>
                <a:ext cx="5591018"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e>
                        <m:sub>
                          <m:r>
                            <a:rPr lang="en-US" b="0" i="1" smtClean="0">
                              <a:latin typeface="Cambria Math" panose="02040503050406030204" pitchFamily="18" charset="0"/>
                            </a:rPr>
                            <m:t>𝑚</m:t>
                          </m:r>
                        </m:sub>
                      </m:sSub>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e>
                      </m:d>
                    </m:oMath>
                  </m:oMathPara>
                </a14:m>
                <a:endParaRPr lang="en-US" dirty="0"/>
              </a:p>
            </p:txBody>
          </p:sp>
        </mc:Choice>
        <mc:Fallback xmlns="">
          <p:sp>
            <p:nvSpPr>
              <p:cNvPr id="10" name="TextBox 13">
                <a:extLst>
                  <a:ext uri="{FF2B5EF4-FFF2-40B4-BE49-F238E27FC236}">
                    <a16:creationId xmlns:a16="http://schemas.microsoft.com/office/drawing/2014/main" id="{EAB156E4-F86C-4E76-9CE0-2673675CBE94}"/>
                  </a:ext>
                </a:extLst>
              </p:cNvPr>
              <p:cNvSpPr txBox="1">
                <a:spLocks noRot="1" noChangeAspect="1" noMove="1" noResize="1" noEditPoints="1" noAdjustHandles="1" noChangeArrowheads="1" noChangeShapeType="1" noTextEdit="1"/>
              </p:cNvSpPr>
              <p:nvPr/>
            </p:nvSpPr>
            <p:spPr>
              <a:xfrm>
                <a:off x="1948824" y="4575647"/>
                <a:ext cx="5591018" cy="416845"/>
              </a:xfrm>
              <a:prstGeom prst="rect">
                <a:avLst/>
              </a:prstGeom>
              <a:blipFill>
                <a:blip r:embed="rId3"/>
                <a:stretch>
                  <a:fillRect/>
                </a:stretch>
              </a:blipFill>
            </p:spPr>
            <p:txBody>
              <a:bodyPr/>
              <a:lstStyle/>
              <a:p>
                <a:r>
                  <a:rPr lang="en-US">
                    <a:noFill/>
                  </a:rPr>
                  <a:t> </a:t>
                </a:r>
              </a:p>
            </p:txBody>
          </p:sp>
        </mc:Fallback>
      </mc:AlternateContent>
      <p:sp>
        <p:nvSpPr>
          <p:cNvPr id="11" name="TextBox 14">
            <a:extLst>
              <a:ext uri="{FF2B5EF4-FFF2-40B4-BE49-F238E27FC236}">
                <a16:creationId xmlns:a16="http://schemas.microsoft.com/office/drawing/2014/main" id="{CB84FBA0-AC06-493B-9119-121AE6A3845A}"/>
              </a:ext>
            </a:extLst>
          </p:cNvPr>
          <p:cNvSpPr txBox="1"/>
          <p:nvPr/>
        </p:nvSpPr>
        <p:spPr>
          <a:xfrm>
            <a:off x="8229600" y="4581437"/>
            <a:ext cx="559769" cy="369332"/>
          </a:xfrm>
          <a:prstGeom prst="rect">
            <a:avLst/>
          </a:prstGeom>
          <a:noFill/>
        </p:spPr>
        <p:txBody>
          <a:bodyPr wrap="none" rtlCol="0">
            <a:spAutoFit/>
          </a:bodyPr>
          <a:lstStyle/>
          <a:p>
            <a:r>
              <a:rPr lang="en-US" dirty="0"/>
              <a:t>(47)</a:t>
            </a:r>
          </a:p>
        </p:txBody>
      </p:sp>
    </p:spTree>
    <p:extLst>
      <p:ext uri="{BB962C8B-B14F-4D97-AF65-F5344CB8AC3E}">
        <p14:creationId xmlns:p14="http://schemas.microsoft.com/office/powerpoint/2010/main" val="3637262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lstStyle/>
          <a:p>
            <a:r>
              <a:rPr lang="en-US" sz="3200" dirty="0"/>
              <a:t>Sequence Impedances</a:t>
            </a:r>
            <a:br>
              <a:rPr lang="en-US" sz="3200" dirty="0"/>
            </a:br>
            <a:endParaRPr lang="en-US" sz="3200" dirty="0"/>
          </a:p>
        </p:txBody>
      </p:sp>
      <p:sp>
        <p:nvSpPr>
          <p:cNvPr id="3" name="Content Placeholder 2"/>
          <p:cNvSpPr>
            <a:spLocks noGrp="1"/>
          </p:cNvSpPr>
          <p:nvPr>
            <p:ph idx="1"/>
          </p:nvPr>
        </p:nvSpPr>
        <p:spPr>
          <a:xfrm>
            <a:off x="381000" y="1066800"/>
            <a:ext cx="8534400" cy="4114800"/>
          </a:xfrm>
        </p:spPr>
        <p:txBody>
          <a:bodyPr/>
          <a:lstStyle/>
          <a:p>
            <a:pPr marL="0" indent="0">
              <a:buNone/>
            </a:pPr>
            <a:r>
              <a:rPr lang="en-US" sz="2400" dirty="0">
                <a:solidFill>
                  <a:srgbClr val="000000"/>
                </a:solidFill>
                <a:latin typeface="Times"/>
                <a:cs typeface="Times"/>
              </a:rPr>
              <a:t>Many times the analysis of a feeder will use only the positive and zero sequence impedances for the line segments. There are two methods for obtaining these impedances. The first method incorporates the application of the modified Carson's equations and the Kron reduction to obtain the phase impedance matrix.</a:t>
            </a:r>
          </a:p>
          <a:p>
            <a:pPr marL="0" indent="0">
              <a:buNone/>
            </a:pPr>
            <a:r>
              <a:rPr lang="en-US" sz="2400" dirty="0">
                <a:solidFill>
                  <a:srgbClr val="000000"/>
                </a:solidFill>
                <a:latin typeface="Times"/>
                <a:cs typeface="Times"/>
              </a:rPr>
              <a:t>The definition for line-to-ground phase voltages as a function of the line-to-ground sequence voltages is given by</a:t>
            </a:r>
          </a:p>
          <a:p>
            <a:pPr marL="0" indent="0">
              <a:buNone/>
            </a:pPr>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14">
                <a:extLst>
                  <a:ext uri="{FF2B5EF4-FFF2-40B4-BE49-F238E27FC236}">
                    <a16:creationId xmlns:a16="http://schemas.microsoft.com/office/drawing/2014/main" id="{0CD80625-AA92-4797-B2C4-EB2DACF401D6}"/>
                  </a:ext>
                </a:extLst>
              </p:cNvPr>
              <p:cNvSpPr txBox="1"/>
              <p:nvPr/>
            </p:nvSpPr>
            <p:spPr>
              <a:xfrm>
                <a:off x="3132952" y="3886200"/>
                <a:ext cx="2878096" cy="8831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m:t>
                                  </m:r>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m:t>
                                  </m:r>
                                  <m:r>
                                    <a:rPr lang="en-US" i="1">
                                      <a:latin typeface="Cambria Math" panose="02040503050406030204" pitchFamily="18" charset="0"/>
                                    </a:rPr>
                                    <m:t>𝑔</m:t>
                                  </m:r>
                                </m:sub>
                              </m:sSub>
                            </m:e>
                          </m:eqArr>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𝑠</m:t>
                                    </m:r>
                                  </m:sub>
                                  <m:sup>
                                    <m:r>
                                      <a:rPr lang="en-US" i="1">
                                        <a:latin typeface="Cambria Math" panose="02040503050406030204" pitchFamily="18" charset="0"/>
                                      </a:rPr>
                                      <m:t>2</m:t>
                                    </m:r>
                                  </m:sup>
                                </m:sSubSup>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𝑠</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𝑠</m:t>
                                    </m:r>
                                  </m:sub>
                                </m:sSub>
                              </m:e>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𝑠</m:t>
                                    </m:r>
                                  </m:sub>
                                  <m:sup>
                                    <m:r>
                                      <a:rPr lang="en-US" i="1">
                                        <a:latin typeface="Cambria Math" panose="02040503050406030204" pitchFamily="18" charset="0"/>
                                      </a:rPr>
                                      <m:t>2</m:t>
                                    </m:r>
                                  </m:sup>
                                </m:sSubSup>
                              </m:e>
                            </m:mr>
                          </m:m>
                        </m:e>
                      </m:d>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b="0" i="1" smtClean="0">
                                      <a:latin typeface="Cambria Math" panose="02040503050406030204" pitchFamily="18" charset="0"/>
                                    </a:rPr>
                                    <m:t>2</m:t>
                                  </m:r>
                                </m:sub>
                              </m:sSub>
                            </m:e>
                          </m:eqArr>
                        </m:e>
                      </m:d>
                    </m:oMath>
                  </m:oMathPara>
                </a14:m>
                <a:endParaRPr lang="en-US" dirty="0"/>
              </a:p>
            </p:txBody>
          </p:sp>
        </mc:Choice>
        <mc:Fallback xmlns="">
          <p:sp>
            <p:nvSpPr>
              <p:cNvPr id="6" name="TextBox 14">
                <a:extLst>
                  <a:ext uri="{FF2B5EF4-FFF2-40B4-BE49-F238E27FC236}">
                    <a16:creationId xmlns:a16="http://schemas.microsoft.com/office/drawing/2014/main" id="{0CD80625-AA92-4797-B2C4-EB2DACF401D6}"/>
                  </a:ext>
                </a:extLst>
              </p:cNvPr>
              <p:cNvSpPr txBox="1">
                <a:spLocks noRot="1" noChangeAspect="1" noMove="1" noResize="1" noEditPoints="1" noAdjustHandles="1" noChangeArrowheads="1" noChangeShapeType="1" noTextEdit="1"/>
              </p:cNvSpPr>
              <p:nvPr/>
            </p:nvSpPr>
            <p:spPr>
              <a:xfrm>
                <a:off x="3132952" y="3886200"/>
                <a:ext cx="2878096" cy="883127"/>
              </a:xfrm>
              <a:prstGeom prst="rect">
                <a:avLst/>
              </a:prstGeom>
              <a:blipFill>
                <a:blip r:embed="rId2"/>
                <a:stretch>
                  <a:fillRect r="-28814" b="-32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10">
                <a:extLst>
                  <a:ext uri="{FF2B5EF4-FFF2-40B4-BE49-F238E27FC236}">
                    <a16:creationId xmlns:a16="http://schemas.microsoft.com/office/drawing/2014/main" id="{6EF67B95-DC7E-48B4-99B1-1B7E477719B3}"/>
                  </a:ext>
                </a:extLst>
              </p:cNvPr>
              <p:cNvSpPr/>
              <p:nvPr/>
            </p:nvSpPr>
            <p:spPr>
              <a:xfrm>
                <a:off x="457200" y="5181600"/>
                <a:ext cx="2684389" cy="430887"/>
              </a:xfrm>
              <a:prstGeom prst="rect">
                <a:avLst/>
              </a:prstGeom>
            </p:spPr>
            <p:txBody>
              <a:bodyPr wrap="none">
                <a:spAutoFit/>
              </a:bodyPr>
              <a:lstStyle/>
              <a:p>
                <a:r>
                  <a:rPr lang="en-US" sz="2200" dirty="0">
                    <a:solidFill>
                      <a:srgbClr val="000000"/>
                    </a:solidFill>
                  </a:rPr>
                  <a:t>Where </a:t>
                </a:r>
                <a14:m>
                  <m:oMath xmlns:m="http://schemas.openxmlformats.org/officeDocument/2006/math">
                    <m:sSub>
                      <m:sSubPr>
                        <m:ctrlPr>
                          <a:rPr lang="en-US" sz="2200" i="1" smtClean="0">
                            <a:solidFill>
                              <a:srgbClr val="000000"/>
                            </a:solidFill>
                            <a:latin typeface="Cambria Math" panose="02040503050406030204" pitchFamily="18" charset="0"/>
                          </a:rPr>
                        </m:ctrlPr>
                      </m:sSubPr>
                      <m:e>
                        <m:r>
                          <a:rPr lang="en-US" sz="2200" b="0" i="1" smtClean="0">
                            <a:solidFill>
                              <a:srgbClr val="000000"/>
                            </a:solidFill>
                            <a:latin typeface="Cambria Math" panose="02040503050406030204" pitchFamily="18" charset="0"/>
                          </a:rPr>
                          <m:t>𝑎</m:t>
                        </m:r>
                      </m:e>
                      <m:sub>
                        <m:r>
                          <a:rPr lang="en-US" sz="2200" b="0" i="1" smtClean="0">
                            <a:solidFill>
                              <a:srgbClr val="000000"/>
                            </a:solidFill>
                            <a:latin typeface="Cambria Math" panose="02040503050406030204" pitchFamily="18" charset="0"/>
                          </a:rPr>
                          <m:t>𝑠</m:t>
                        </m:r>
                      </m:sub>
                    </m:sSub>
                    <m:r>
                      <a:rPr lang="en-US" sz="2200" b="0" i="1" smtClean="0">
                        <a:solidFill>
                          <a:srgbClr val="000000"/>
                        </a:solidFill>
                        <a:latin typeface="Cambria Math" panose="02040503050406030204" pitchFamily="18" charset="0"/>
                      </a:rPr>
                      <m:t>=1.0</m:t>
                    </m:r>
                    <m:r>
                      <a:rPr lang="en-US" sz="2200" b="0" i="1" smtClean="0">
                        <a:solidFill>
                          <a:srgbClr val="000000"/>
                        </a:solidFill>
                        <a:latin typeface="Cambria Math" panose="02040503050406030204" pitchFamily="18" charset="0"/>
                        <a:ea typeface="Cambria Math" panose="02040503050406030204" pitchFamily="18" charset="0"/>
                      </a:rPr>
                      <m:t>∠120</m:t>
                    </m:r>
                  </m:oMath>
                </a14:m>
                <a:endParaRPr lang="en-US" sz="2200" dirty="0"/>
              </a:p>
            </p:txBody>
          </p:sp>
        </mc:Choice>
        <mc:Fallback xmlns="">
          <p:sp>
            <p:nvSpPr>
              <p:cNvPr id="7" name="Rectangle 10">
                <a:extLst>
                  <a:ext uri="{FF2B5EF4-FFF2-40B4-BE49-F238E27FC236}">
                    <a16:creationId xmlns:a16="http://schemas.microsoft.com/office/drawing/2014/main" id="{6EF67B95-DC7E-48B4-99B1-1B7E477719B3}"/>
                  </a:ext>
                </a:extLst>
              </p:cNvPr>
              <p:cNvSpPr>
                <a:spLocks noRot="1" noChangeAspect="1" noMove="1" noResize="1" noEditPoints="1" noAdjustHandles="1" noChangeArrowheads="1" noChangeShapeType="1" noTextEdit="1"/>
              </p:cNvSpPr>
              <p:nvPr/>
            </p:nvSpPr>
            <p:spPr>
              <a:xfrm>
                <a:off x="457200" y="5181600"/>
                <a:ext cx="2684389" cy="430887"/>
              </a:xfrm>
              <a:prstGeom prst="rect">
                <a:avLst/>
              </a:prstGeom>
              <a:blipFill>
                <a:blip r:embed="rId3"/>
                <a:stretch>
                  <a:fillRect l="-2955" t="-9859" b="-26761"/>
                </a:stretch>
              </a:blipFill>
            </p:spPr>
            <p:txBody>
              <a:bodyPr/>
              <a:lstStyle/>
              <a:p>
                <a:r>
                  <a:rPr lang="en-US">
                    <a:noFill/>
                  </a:rPr>
                  <a:t> </a:t>
                </a:r>
              </a:p>
            </p:txBody>
          </p:sp>
        </mc:Fallback>
      </mc:AlternateContent>
      <p:sp>
        <p:nvSpPr>
          <p:cNvPr id="8" name="TextBox 11">
            <a:extLst>
              <a:ext uri="{FF2B5EF4-FFF2-40B4-BE49-F238E27FC236}">
                <a16:creationId xmlns:a16="http://schemas.microsoft.com/office/drawing/2014/main" id="{3BB106BD-22C8-44F2-9514-E7E19D1AE5E5}"/>
              </a:ext>
            </a:extLst>
          </p:cNvPr>
          <p:cNvSpPr txBox="1"/>
          <p:nvPr/>
        </p:nvSpPr>
        <p:spPr>
          <a:xfrm>
            <a:off x="8101301" y="4143097"/>
            <a:ext cx="559769" cy="369332"/>
          </a:xfrm>
          <a:prstGeom prst="rect">
            <a:avLst/>
          </a:prstGeom>
          <a:noFill/>
        </p:spPr>
        <p:txBody>
          <a:bodyPr wrap="none" rtlCol="0">
            <a:spAutoFit/>
          </a:bodyPr>
          <a:lstStyle/>
          <a:p>
            <a:r>
              <a:rPr lang="en-US" dirty="0"/>
              <a:t>(48)</a:t>
            </a:r>
          </a:p>
        </p:txBody>
      </p:sp>
    </p:spTree>
    <p:extLst>
      <p:ext uri="{BB962C8B-B14F-4D97-AF65-F5344CB8AC3E}">
        <p14:creationId xmlns:p14="http://schemas.microsoft.com/office/powerpoint/2010/main" val="3450121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905000"/>
            <a:ext cx="6629400" cy="461665"/>
          </a:xfrm>
          <a:prstGeom prst="rect">
            <a:avLst/>
          </a:prstGeom>
        </p:spPr>
        <p:txBody>
          <a:bodyPr wrap="square">
            <a:spAutoFit/>
          </a:bodyPr>
          <a:lstStyle/>
          <a:p>
            <a:r>
              <a:rPr lang="en-US" dirty="0">
                <a:solidFill>
                  <a:srgbClr val="000000"/>
                </a:solidFill>
              </a:rPr>
              <a:t>In condensed form, Equation (48) becomes</a:t>
            </a:r>
          </a:p>
        </p:txBody>
      </p:sp>
      <p:sp>
        <p:nvSpPr>
          <p:cNvPr id="7" name="TextBox 6"/>
          <p:cNvSpPr txBox="1"/>
          <p:nvPr/>
        </p:nvSpPr>
        <p:spPr>
          <a:xfrm>
            <a:off x="304800" y="3276600"/>
            <a:ext cx="1231987" cy="830997"/>
          </a:xfrm>
          <a:prstGeom prst="rect">
            <a:avLst/>
          </a:prstGeom>
          <a:noFill/>
        </p:spPr>
        <p:txBody>
          <a:bodyPr wrap="square" rtlCol="0">
            <a:spAutoFit/>
          </a:bodyPr>
          <a:lstStyle/>
          <a:p>
            <a:r>
              <a:rPr lang="en-US" dirty="0">
                <a:solidFill>
                  <a:srgbClr val="000000"/>
                </a:solidFill>
              </a:rPr>
              <a:t>where</a:t>
            </a:r>
          </a:p>
          <a:p>
            <a:endParaRPr lang="en-US" dirty="0"/>
          </a:p>
        </p:txBody>
      </p:sp>
      <p:sp>
        <p:nvSpPr>
          <p:cNvPr id="8" name="TextBox 7"/>
          <p:cNvSpPr txBox="1"/>
          <p:nvPr/>
        </p:nvSpPr>
        <p:spPr>
          <a:xfrm>
            <a:off x="304800" y="4572000"/>
            <a:ext cx="7047121" cy="830997"/>
          </a:xfrm>
          <a:prstGeom prst="rect">
            <a:avLst/>
          </a:prstGeom>
          <a:noFill/>
        </p:spPr>
        <p:txBody>
          <a:bodyPr wrap="none" rtlCol="0">
            <a:spAutoFit/>
          </a:bodyPr>
          <a:lstStyle/>
          <a:p>
            <a:r>
              <a:rPr lang="en-US" dirty="0">
                <a:solidFill>
                  <a:srgbClr val="000000"/>
                </a:solidFill>
              </a:rPr>
              <a:t>The phase line currents are defined in the same manner:</a:t>
            </a:r>
          </a:p>
          <a:p>
            <a:endParaRPr lang="en-US" dirty="0"/>
          </a:p>
        </p:txBody>
      </p:sp>
      <mc:AlternateContent xmlns:mc="http://schemas.openxmlformats.org/markup-compatibility/2006" xmlns:a14="http://schemas.microsoft.com/office/drawing/2010/main">
        <mc:Choice Requires="a14">
          <p:sp>
            <p:nvSpPr>
              <p:cNvPr id="9" name="TextBox 20">
                <a:extLst>
                  <a:ext uri="{FF2B5EF4-FFF2-40B4-BE49-F238E27FC236}">
                    <a16:creationId xmlns:a16="http://schemas.microsoft.com/office/drawing/2014/main" id="{1197CC12-D168-4AAE-9FFB-E0D7558AA18D}"/>
                  </a:ext>
                </a:extLst>
              </p:cNvPr>
              <p:cNvSpPr txBox="1"/>
              <p:nvPr/>
            </p:nvSpPr>
            <p:spPr>
              <a:xfrm>
                <a:off x="3138213" y="864027"/>
                <a:ext cx="3209148" cy="9811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𝑔</m:t>
                                  </m:r>
                                </m:sub>
                              </m:sSub>
                            </m:e>
                          </m:eqArr>
                        </m:e>
                      </m:d>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sSubSup>
                                  <m:sSubSupPr>
                                    <m:ctrlPr>
                                      <a:rPr lang="en-US" sz="2000" i="1">
                                        <a:latin typeface="Cambria Math" panose="02040503050406030204" pitchFamily="18" charset="0"/>
                                      </a:rPr>
                                    </m:ctrlPr>
                                  </m:sSubSupPr>
                                  <m:e>
                                    <m:r>
                                      <a:rPr lang="en-US" sz="2000" i="1">
                                        <a:latin typeface="Cambria Math" panose="02040503050406030204" pitchFamily="18" charset="0"/>
                                      </a:rPr>
                                      <m:t>𝑎</m:t>
                                    </m:r>
                                  </m:e>
                                  <m:sub>
                                    <m:r>
                                      <a:rPr lang="en-US" sz="2000" i="1">
                                        <a:latin typeface="Cambria Math" panose="02040503050406030204" pitchFamily="18" charset="0"/>
                                      </a:rPr>
                                      <m:t>𝑠</m:t>
                                    </m:r>
                                  </m:sub>
                                  <m:sup>
                                    <m:r>
                                      <a:rPr lang="en-US" sz="2000" i="1">
                                        <a:latin typeface="Cambria Math" panose="02040503050406030204" pitchFamily="18" charset="0"/>
                                      </a:rPr>
                                      <m:t>2</m:t>
                                    </m:r>
                                  </m:sup>
                                </m:sSubSup>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𝑠</m:t>
                                    </m:r>
                                  </m:sub>
                                </m:sSub>
                              </m:e>
                            </m:mr>
                            <m:mr>
                              <m:e>
                                <m:r>
                                  <a:rPr lang="en-US" sz="2000" b="0" i="1" smtClean="0">
                                    <a:latin typeface="Cambria Math" panose="02040503050406030204" pitchFamily="18" charset="0"/>
                                  </a:rPr>
                                  <m:t>1</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𝑠</m:t>
                                    </m:r>
                                  </m:sub>
                                </m:sSub>
                              </m:e>
                              <m:e>
                                <m:sSubSup>
                                  <m:sSubSupPr>
                                    <m:ctrlPr>
                                      <a:rPr lang="en-US" sz="2000" i="1">
                                        <a:latin typeface="Cambria Math" panose="02040503050406030204" pitchFamily="18" charset="0"/>
                                      </a:rPr>
                                    </m:ctrlPr>
                                  </m:sSubSupPr>
                                  <m:e>
                                    <m:r>
                                      <a:rPr lang="en-US" sz="2000" i="1">
                                        <a:latin typeface="Cambria Math" panose="02040503050406030204" pitchFamily="18" charset="0"/>
                                      </a:rPr>
                                      <m:t>𝑎</m:t>
                                    </m:r>
                                  </m:e>
                                  <m:sub>
                                    <m:r>
                                      <a:rPr lang="en-US" sz="2000" i="1">
                                        <a:latin typeface="Cambria Math" panose="02040503050406030204" pitchFamily="18" charset="0"/>
                                      </a:rPr>
                                      <m:t>𝑠</m:t>
                                    </m:r>
                                  </m:sub>
                                  <m:sup>
                                    <m:r>
                                      <a:rPr lang="en-US" sz="2000" i="1">
                                        <a:latin typeface="Cambria Math" panose="02040503050406030204" pitchFamily="18" charset="0"/>
                                      </a:rPr>
                                      <m:t>2</m:t>
                                    </m:r>
                                  </m:sup>
                                </m:sSubSup>
                              </m:e>
                            </m:mr>
                          </m:m>
                        </m:e>
                      </m:d>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b="0" i="1" smtClean="0">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2</m:t>
                                  </m:r>
                                </m:sub>
                              </m:sSub>
                            </m:e>
                          </m:eqArr>
                        </m:e>
                      </m:d>
                    </m:oMath>
                  </m:oMathPara>
                </a14:m>
                <a:endParaRPr lang="en-US" sz="2000" dirty="0"/>
              </a:p>
            </p:txBody>
          </p:sp>
        </mc:Choice>
        <mc:Fallback xmlns="">
          <p:sp>
            <p:nvSpPr>
              <p:cNvPr id="9" name="TextBox 20">
                <a:extLst>
                  <a:ext uri="{FF2B5EF4-FFF2-40B4-BE49-F238E27FC236}">
                    <a16:creationId xmlns:a16="http://schemas.microsoft.com/office/drawing/2014/main" id="{1197CC12-D168-4AAE-9FFB-E0D7558AA18D}"/>
                  </a:ext>
                </a:extLst>
              </p:cNvPr>
              <p:cNvSpPr txBox="1">
                <a:spLocks noRot="1" noChangeAspect="1" noMove="1" noResize="1" noEditPoints="1" noAdjustHandles="1" noChangeArrowheads="1" noChangeShapeType="1" noTextEdit="1"/>
              </p:cNvSpPr>
              <p:nvPr/>
            </p:nvSpPr>
            <p:spPr>
              <a:xfrm>
                <a:off x="3138213" y="864027"/>
                <a:ext cx="3209148" cy="981102"/>
              </a:xfrm>
              <a:prstGeom prst="rect">
                <a:avLst/>
              </a:prstGeom>
              <a:blipFill>
                <a:blip r:embed="rId2"/>
                <a:stretch>
                  <a:fillRect/>
                </a:stretch>
              </a:blipFill>
            </p:spPr>
            <p:txBody>
              <a:bodyPr/>
              <a:lstStyle/>
              <a:p>
                <a:r>
                  <a:rPr lang="en-US">
                    <a:noFill/>
                  </a:rPr>
                  <a:t> </a:t>
                </a:r>
              </a:p>
            </p:txBody>
          </p:sp>
        </mc:Fallback>
      </mc:AlternateContent>
      <p:sp>
        <p:nvSpPr>
          <p:cNvPr id="10" name="TextBox 11">
            <a:extLst>
              <a:ext uri="{FF2B5EF4-FFF2-40B4-BE49-F238E27FC236}">
                <a16:creationId xmlns:a16="http://schemas.microsoft.com/office/drawing/2014/main" id="{6A774B8A-315C-4C42-AAFA-84AD344F12DA}"/>
              </a:ext>
            </a:extLst>
          </p:cNvPr>
          <p:cNvSpPr txBox="1"/>
          <p:nvPr/>
        </p:nvSpPr>
        <p:spPr>
          <a:xfrm>
            <a:off x="8127031" y="1170543"/>
            <a:ext cx="559769" cy="369332"/>
          </a:xfrm>
          <a:prstGeom prst="rect">
            <a:avLst/>
          </a:prstGeom>
          <a:noFill/>
        </p:spPr>
        <p:txBody>
          <a:bodyPr wrap="none" rtlCol="0">
            <a:spAutoFit/>
          </a:bodyPr>
          <a:lstStyle/>
          <a:p>
            <a:r>
              <a:rPr lang="en-US" dirty="0"/>
              <a:t>(48)</a:t>
            </a:r>
          </a:p>
        </p:txBody>
      </p:sp>
      <mc:AlternateContent xmlns:mc="http://schemas.openxmlformats.org/markup-compatibility/2006" xmlns:a14="http://schemas.microsoft.com/office/drawing/2010/main">
        <mc:Choice Requires="a14">
          <p:sp>
            <p:nvSpPr>
              <p:cNvPr id="11" name="TextBox 13">
                <a:extLst>
                  <a:ext uri="{FF2B5EF4-FFF2-40B4-BE49-F238E27FC236}">
                    <a16:creationId xmlns:a16="http://schemas.microsoft.com/office/drawing/2014/main" id="{DF17C0BF-59A5-4150-BA9F-06DA6E286002}"/>
                  </a:ext>
                </a:extLst>
              </p:cNvPr>
              <p:cNvSpPr txBox="1"/>
              <p:nvPr/>
            </p:nvSpPr>
            <p:spPr>
              <a:xfrm>
                <a:off x="3231956" y="2579075"/>
                <a:ext cx="30216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𝑆</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oMath>
                  </m:oMathPara>
                </a14:m>
                <a:endParaRPr lang="en-US" sz="2000" dirty="0"/>
              </a:p>
            </p:txBody>
          </p:sp>
        </mc:Choice>
        <mc:Fallback xmlns="">
          <p:sp>
            <p:nvSpPr>
              <p:cNvPr id="11" name="TextBox 13">
                <a:extLst>
                  <a:ext uri="{FF2B5EF4-FFF2-40B4-BE49-F238E27FC236}">
                    <a16:creationId xmlns:a16="http://schemas.microsoft.com/office/drawing/2014/main" id="{DF17C0BF-59A5-4150-BA9F-06DA6E286002}"/>
                  </a:ext>
                </a:extLst>
              </p:cNvPr>
              <p:cNvSpPr txBox="1">
                <a:spLocks noRot="1" noChangeAspect="1" noMove="1" noResize="1" noEditPoints="1" noAdjustHandles="1" noChangeArrowheads="1" noChangeShapeType="1" noTextEdit="1"/>
              </p:cNvSpPr>
              <p:nvPr/>
            </p:nvSpPr>
            <p:spPr>
              <a:xfrm>
                <a:off x="3231956" y="2579075"/>
                <a:ext cx="3021661" cy="307777"/>
              </a:xfrm>
              <a:prstGeom prst="rect">
                <a:avLst/>
              </a:prstGeom>
              <a:blipFill>
                <a:blip r:embed="rId3"/>
                <a:stretch>
                  <a:fillRect b="-17647"/>
                </a:stretch>
              </a:blipFill>
            </p:spPr>
            <p:txBody>
              <a:bodyPr/>
              <a:lstStyle/>
              <a:p>
                <a:r>
                  <a:rPr lang="en-US">
                    <a:noFill/>
                  </a:rPr>
                  <a:t> </a:t>
                </a:r>
              </a:p>
            </p:txBody>
          </p:sp>
        </mc:Fallback>
      </mc:AlternateContent>
      <p:sp>
        <p:nvSpPr>
          <p:cNvPr id="12" name="TextBox 14">
            <a:extLst>
              <a:ext uri="{FF2B5EF4-FFF2-40B4-BE49-F238E27FC236}">
                <a16:creationId xmlns:a16="http://schemas.microsoft.com/office/drawing/2014/main" id="{0A5C33C7-0733-49F3-BB95-F3D520537F8A}"/>
              </a:ext>
            </a:extLst>
          </p:cNvPr>
          <p:cNvSpPr txBox="1"/>
          <p:nvPr/>
        </p:nvSpPr>
        <p:spPr>
          <a:xfrm>
            <a:off x="8127031" y="2517520"/>
            <a:ext cx="559769" cy="369332"/>
          </a:xfrm>
          <a:prstGeom prst="rect">
            <a:avLst/>
          </a:prstGeom>
          <a:noFill/>
        </p:spPr>
        <p:txBody>
          <a:bodyPr wrap="none" rtlCol="0">
            <a:spAutoFit/>
          </a:bodyPr>
          <a:lstStyle/>
          <a:p>
            <a:r>
              <a:rPr lang="en-US" dirty="0"/>
              <a:t>(49)</a:t>
            </a:r>
          </a:p>
        </p:txBody>
      </p:sp>
      <mc:AlternateContent xmlns:mc="http://schemas.openxmlformats.org/markup-compatibility/2006" xmlns:a14="http://schemas.microsoft.com/office/drawing/2010/main">
        <mc:Choice Requires="a14">
          <p:sp>
            <p:nvSpPr>
              <p:cNvPr id="13" name="TextBox 19">
                <a:extLst>
                  <a:ext uri="{FF2B5EF4-FFF2-40B4-BE49-F238E27FC236}">
                    <a16:creationId xmlns:a16="http://schemas.microsoft.com/office/drawing/2014/main" id="{2A8ECD3F-10A3-40D1-B8DB-225ADA8CF779}"/>
                  </a:ext>
                </a:extLst>
              </p:cNvPr>
              <p:cNvSpPr txBox="1"/>
              <p:nvPr/>
            </p:nvSpPr>
            <p:spPr>
              <a:xfrm>
                <a:off x="3648063" y="3509832"/>
                <a:ext cx="2189446" cy="1076064"/>
              </a:xfrm>
              <a:prstGeom prst="rect">
                <a:avLst/>
              </a:prstGeom>
              <a:noFill/>
            </p:spPr>
            <p:txBody>
              <a:bodyPr wrap="none" lIns="0" tIns="0" rIns="0" bIns="0" rtlCol="0">
                <a:spAutoFit/>
              </a:bodyPr>
              <a:lstStyle/>
              <a:p>
                <a14:m>
                  <m:oMath xmlns:m="http://schemas.openxmlformats.org/officeDocument/2006/math">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𝑠</m:t>
                        </m:r>
                      </m:sub>
                    </m:sSub>
                    <m:r>
                      <a:rPr lang="en-US" sz="2200" i="1">
                        <a:latin typeface="Cambria Math" panose="02040503050406030204" pitchFamily="18" charset="0"/>
                      </a:rPr>
                      <m:t>]</m:t>
                    </m:r>
                  </m:oMath>
                </a14:m>
                <a:r>
                  <a:rPr lang="en-US" sz="2200" dirty="0"/>
                  <a:t>=</a:t>
                </a:r>
                <a14:m>
                  <m:oMath xmlns:m="http://schemas.openxmlformats.org/officeDocument/2006/math">
                    <m:d>
                      <m:dPr>
                        <m:begChr m:val="["/>
                        <m:endChr m:val="]"/>
                        <m:ctrlPr>
                          <a:rPr lang="en-US" sz="2200" i="1" smtClean="0">
                            <a:latin typeface="Cambria Math" panose="02040503050406030204" pitchFamily="18" charset="0"/>
                          </a:rPr>
                        </m:ctrlPr>
                      </m:dPr>
                      <m:e>
                        <m:m>
                          <m:mPr>
                            <m:plcHide m:val="on"/>
                            <m:mcs>
                              <m:mc>
                                <m:mcPr>
                                  <m:count m:val="3"/>
                                  <m:mcJc m:val="center"/>
                                </m:mcPr>
                              </m:mc>
                            </m:mcs>
                            <m:ctrlPr>
                              <a:rPr lang="en-US" sz="2200" i="1" smtClean="0">
                                <a:latin typeface="Cambria Math" panose="02040503050406030204" pitchFamily="18" charset="0"/>
                              </a:rPr>
                            </m:ctrlPr>
                          </m:mPr>
                          <m:mr>
                            <m:e>
                              <m:r>
                                <a:rPr lang="en-US" sz="2200" b="0" i="1" smtClean="0">
                                  <a:latin typeface="Cambria Math" panose="02040503050406030204" pitchFamily="18" charset="0"/>
                                </a:rPr>
                                <m:t>1</m:t>
                              </m:r>
                            </m:e>
                            <m:e>
                              <m:r>
                                <a:rPr lang="en-US" sz="2200" b="0" i="1" smtClean="0">
                                  <a:latin typeface="Cambria Math" panose="02040503050406030204" pitchFamily="18" charset="0"/>
                                </a:rPr>
                                <m:t>1</m:t>
                              </m:r>
                            </m:e>
                            <m:e>
                              <m:r>
                                <a:rPr lang="en-US" sz="2200" b="0" i="1" smtClean="0">
                                  <a:latin typeface="Cambria Math" panose="02040503050406030204" pitchFamily="18" charset="0"/>
                                </a:rPr>
                                <m:t>1</m:t>
                              </m:r>
                            </m:e>
                          </m:mr>
                          <m:mr>
                            <m:e>
                              <m:r>
                                <a:rPr lang="en-US" sz="2200" b="0" i="1" smtClean="0">
                                  <a:latin typeface="Cambria Math" panose="02040503050406030204" pitchFamily="18" charset="0"/>
                                </a:rPr>
                                <m:t>1</m:t>
                              </m:r>
                            </m:e>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i="1">
                                      <a:latin typeface="Cambria Math" panose="02040503050406030204" pitchFamily="18" charset="0"/>
                                    </a:rPr>
                                    <m:t>𝑠</m:t>
                                  </m:r>
                                </m:sub>
                                <m:sup>
                                  <m:r>
                                    <a:rPr lang="en-US" sz="2200" i="1">
                                      <a:latin typeface="Cambria Math" panose="02040503050406030204" pitchFamily="18" charset="0"/>
                                    </a:rPr>
                                    <m:t>2</m:t>
                                  </m:r>
                                </m:sup>
                              </m:sSubSup>
                            </m:e>
                            <m:e>
                              <m:sSub>
                                <m:sSubPr>
                                  <m:ctrlPr>
                                    <a:rPr lang="en-US" sz="2200" i="1">
                                      <a:latin typeface="Cambria Math" panose="02040503050406030204" pitchFamily="18" charset="0"/>
                                    </a:rPr>
                                  </m:ctrlPr>
                                </m:sSubPr>
                                <m:e>
                                  <m:r>
                                    <a:rPr lang="en-US" sz="2200" i="1">
                                      <a:latin typeface="Cambria Math" panose="02040503050406030204" pitchFamily="18" charset="0"/>
                                    </a:rPr>
                                    <m:t>𝑎</m:t>
                                  </m:r>
                                </m:e>
                                <m:sub>
                                  <m:r>
                                    <a:rPr lang="en-US" sz="2200" i="1">
                                      <a:latin typeface="Cambria Math" panose="02040503050406030204" pitchFamily="18" charset="0"/>
                                    </a:rPr>
                                    <m:t>𝑠</m:t>
                                  </m:r>
                                </m:sub>
                              </m:sSub>
                            </m:e>
                          </m:mr>
                          <m:mr>
                            <m:e>
                              <m:r>
                                <a:rPr lang="en-US" sz="2200" b="0" i="1" smtClean="0">
                                  <a:latin typeface="Cambria Math" panose="02040503050406030204" pitchFamily="18" charset="0"/>
                                </a:rPr>
                                <m:t>1</m:t>
                              </m:r>
                            </m:e>
                            <m:e>
                              <m:sSub>
                                <m:sSubPr>
                                  <m:ctrlPr>
                                    <a:rPr lang="en-US" sz="2200" i="1">
                                      <a:latin typeface="Cambria Math" panose="02040503050406030204" pitchFamily="18" charset="0"/>
                                    </a:rPr>
                                  </m:ctrlPr>
                                </m:sSubPr>
                                <m:e>
                                  <m:r>
                                    <a:rPr lang="en-US" sz="2200" i="1">
                                      <a:latin typeface="Cambria Math" panose="02040503050406030204" pitchFamily="18" charset="0"/>
                                    </a:rPr>
                                    <m:t>𝑎</m:t>
                                  </m:r>
                                </m:e>
                                <m:sub>
                                  <m:r>
                                    <a:rPr lang="en-US" sz="2200" i="1">
                                      <a:latin typeface="Cambria Math" panose="02040503050406030204" pitchFamily="18" charset="0"/>
                                    </a:rPr>
                                    <m:t>𝑠</m:t>
                                  </m:r>
                                </m:sub>
                              </m:sSub>
                            </m:e>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i="1">
                                      <a:latin typeface="Cambria Math" panose="02040503050406030204" pitchFamily="18" charset="0"/>
                                    </a:rPr>
                                    <m:t>𝑠</m:t>
                                  </m:r>
                                </m:sub>
                                <m:sup>
                                  <m:r>
                                    <a:rPr lang="en-US" sz="2200" i="1">
                                      <a:latin typeface="Cambria Math" panose="02040503050406030204" pitchFamily="18" charset="0"/>
                                    </a:rPr>
                                    <m:t>2</m:t>
                                  </m:r>
                                </m:sup>
                              </m:sSubSup>
                            </m:e>
                          </m:mr>
                        </m:m>
                      </m:e>
                    </m:d>
                  </m:oMath>
                </a14:m>
                <a:endParaRPr lang="en-US" sz="2200" dirty="0"/>
              </a:p>
            </p:txBody>
          </p:sp>
        </mc:Choice>
        <mc:Fallback xmlns="">
          <p:sp>
            <p:nvSpPr>
              <p:cNvPr id="13" name="TextBox 19">
                <a:extLst>
                  <a:ext uri="{FF2B5EF4-FFF2-40B4-BE49-F238E27FC236}">
                    <a16:creationId xmlns:a16="http://schemas.microsoft.com/office/drawing/2014/main" id="{2A8ECD3F-10A3-40D1-B8DB-225ADA8CF779}"/>
                  </a:ext>
                </a:extLst>
              </p:cNvPr>
              <p:cNvSpPr txBox="1">
                <a:spLocks noRot="1" noChangeAspect="1" noMove="1" noResize="1" noEditPoints="1" noAdjustHandles="1" noChangeArrowheads="1" noChangeShapeType="1" noTextEdit="1"/>
              </p:cNvSpPr>
              <p:nvPr/>
            </p:nvSpPr>
            <p:spPr>
              <a:xfrm>
                <a:off x="3648063" y="3509832"/>
                <a:ext cx="2189446" cy="1076064"/>
              </a:xfrm>
              <a:prstGeom prst="rect">
                <a:avLst/>
              </a:prstGeom>
              <a:blipFill>
                <a:blip r:embed="rId4"/>
                <a:stretch>
                  <a:fillRect/>
                </a:stretch>
              </a:blipFill>
            </p:spPr>
            <p:txBody>
              <a:bodyPr/>
              <a:lstStyle/>
              <a:p>
                <a:r>
                  <a:rPr lang="en-US">
                    <a:noFill/>
                  </a:rPr>
                  <a:t> </a:t>
                </a:r>
              </a:p>
            </p:txBody>
          </p:sp>
        </mc:Fallback>
      </mc:AlternateContent>
      <p:sp>
        <p:nvSpPr>
          <p:cNvPr id="14" name="TextBox 15">
            <a:extLst>
              <a:ext uri="{FF2B5EF4-FFF2-40B4-BE49-F238E27FC236}">
                <a16:creationId xmlns:a16="http://schemas.microsoft.com/office/drawing/2014/main" id="{BB165E60-06D0-4521-BC0B-91BD7C4610BE}"/>
              </a:ext>
            </a:extLst>
          </p:cNvPr>
          <p:cNvSpPr txBox="1"/>
          <p:nvPr/>
        </p:nvSpPr>
        <p:spPr>
          <a:xfrm>
            <a:off x="8127031" y="3883254"/>
            <a:ext cx="559769" cy="369332"/>
          </a:xfrm>
          <a:prstGeom prst="rect">
            <a:avLst/>
          </a:prstGeom>
          <a:noFill/>
        </p:spPr>
        <p:txBody>
          <a:bodyPr wrap="none" rtlCol="0">
            <a:spAutoFit/>
          </a:bodyPr>
          <a:lstStyle/>
          <a:p>
            <a:r>
              <a:rPr lang="en-US" dirty="0"/>
              <a:t>(50)</a:t>
            </a:r>
          </a:p>
        </p:txBody>
      </p:sp>
      <mc:AlternateContent xmlns:mc="http://schemas.openxmlformats.org/markup-compatibility/2006" xmlns:a14="http://schemas.microsoft.com/office/drawing/2010/main">
        <mc:Choice Requires="a14">
          <p:sp>
            <p:nvSpPr>
              <p:cNvPr id="15" name="TextBox 17">
                <a:extLst>
                  <a:ext uri="{FF2B5EF4-FFF2-40B4-BE49-F238E27FC236}">
                    <a16:creationId xmlns:a16="http://schemas.microsoft.com/office/drawing/2014/main" id="{0A67A16B-4693-4869-BEB5-72025C314057}"/>
                  </a:ext>
                </a:extLst>
              </p:cNvPr>
              <p:cNvSpPr txBox="1"/>
              <p:nvPr/>
            </p:nvSpPr>
            <p:spPr>
              <a:xfrm>
                <a:off x="3600133" y="5402133"/>
                <a:ext cx="27463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𝑆</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012</m:t>
                              </m:r>
                            </m:sub>
                          </m:sSub>
                        </m:e>
                      </m:d>
                    </m:oMath>
                  </m:oMathPara>
                </a14:m>
                <a:endParaRPr lang="en-US" dirty="0"/>
              </a:p>
            </p:txBody>
          </p:sp>
        </mc:Choice>
        <mc:Fallback xmlns="">
          <p:sp>
            <p:nvSpPr>
              <p:cNvPr id="15" name="TextBox 17">
                <a:extLst>
                  <a:ext uri="{FF2B5EF4-FFF2-40B4-BE49-F238E27FC236}">
                    <a16:creationId xmlns:a16="http://schemas.microsoft.com/office/drawing/2014/main" id="{0A67A16B-4693-4869-BEB5-72025C314057}"/>
                  </a:ext>
                </a:extLst>
              </p:cNvPr>
              <p:cNvSpPr txBox="1">
                <a:spLocks noRot="1" noChangeAspect="1" noMove="1" noResize="1" noEditPoints="1" noAdjustHandles="1" noChangeArrowheads="1" noChangeShapeType="1" noTextEdit="1"/>
              </p:cNvSpPr>
              <p:nvPr/>
            </p:nvSpPr>
            <p:spPr>
              <a:xfrm>
                <a:off x="3600133" y="5402133"/>
                <a:ext cx="2746393" cy="369332"/>
              </a:xfrm>
              <a:prstGeom prst="rect">
                <a:avLst/>
              </a:prstGeom>
              <a:blipFill>
                <a:blip r:embed="rId5"/>
                <a:stretch>
                  <a:fillRect b="-16393"/>
                </a:stretch>
              </a:blipFill>
            </p:spPr>
            <p:txBody>
              <a:bodyPr/>
              <a:lstStyle/>
              <a:p>
                <a:r>
                  <a:rPr lang="en-US">
                    <a:noFill/>
                  </a:rPr>
                  <a:t> </a:t>
                </a:r>
              </a:p>
            </p:txBody>
          </p:sp>
        </mc:Fallback>
      </mc:AlternateContent>
      <p:sp>
        <p:nvSpPr>
          <p:cNvPr id="16" name="TextBox 18">
            <a:extLst>
              <a:ext uri="{FF2B5EF4-FFF2-40B4-BE49-F238E27FC236}">
                <a16:creationId xmlns:a16="http://schemas.microsoft.com/office/drawing/2014/main" id="{850C9CB0-8322-43C6-88BD-E5BE3BC265AE}"/>
              </a:ext>
            </a:extLst>
          </p:cNvPr>
          <p:cNvSpPr txBox="1"/>
          <p:nvPr/>
        </p:nvSpPr>
        <p:spPr>
          <a:xfrm>
            <a:off x="8132969" y="5342851"/>
            <a:ext cx="559769" cy="369332"/>
          </a:xfrm>
          <a:prstGeom prst="rect">
            <a:avLst/>
          </a:prstGeom>
          <a:noFill/>
        </p:spPr>
        <p:txBody>
          <a:bodyPr wrap="none" rtlCol="0">
            <a:spAutoFit/>
          </a:bodyPr>
          <a:lstStyle/>
          <a:p>
            <a:r>
              <a:rPr lang="en-US" dirty="0"/>
              <a:t>(51)</a:t>
            </a:r>
          </a:p>
        </p:txBody>
      </p:sp>
    </p:spTree>
    <p:extLst>
      <p:ext uri="{BB962C8B-B14F-4D97-AF65-F5344CB8AC3E}">
        <p14:creationId xmlns:p14="http://schemas.microsoft.com/office/powerpoint/2010/main" val="2054726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3" name="Content Placeholder 2"/>
          <p:cNvSpPr>
            <a:spLocks noGrp="1"/>
          </p:cNvSpPr>
          <p:nvPr>
            <p:ph idx="1"/>
          </p:nvPr>
        </p:nvSpPr>
        <p:spPr>
          <a:xfrm>
            <a:off x="304800" y="2070318"/>
            <a:ext cx="8458200" cy="1752600"/>
          </a:xfrm>
        </p:spPr>
        <p:txBody>
          <a:bodyPr/>
          <a:lstStyle/>
          <a:p>
            <a:pPr marL="0" indent="0">
              <a:buNone/>
            </a:pPr>
            <a:r>
              <a:rPr lang="en-US" sz="2800" dirty="0">
                <a:solidFill>
                  <a:srgbClr val="000000"/>
                </a:solidFill>
                <a:latin typeface="Times"/>
                <a:cs typeface="Times"/>
              </a:rPr>
              <a:t>Equation (49) can be used to solve for the sequence line-to-ground voltages as a function of the phase line-to-ground voltages: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38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4072576"/>
            <a:ext cx="4572000" cy="523220"/>
          </a:xfrm>
          <a:prstGeom prst="rect">
            <a:avLst/>
          </a:prstGeom>
        </p:spPr>
        <p:txBody>
          <a:bodyPr>
            <a:spAutoFit/>
          </a:bodyPr>
          <a:lstStyle/>
          <a:p>
            <a:r>
              <a:rPr lang="en-US" sz="2800" dirty="0">
                <a:solidFill>
                  <a:srgbClr val="000000"/>
                </a:solidFill>
              </a:rPr>
              <a:t>where</a:t>
            </a:r>
            <a:endParaRPr lang="en-US" sz="2800" dirty="0">
              <a:solidFill>
                <a:srgbClr val="000000"/>
              </a:solidFill>
              <a:effectLst/>
            </a:endParaRPr>
          </a:p>
        </p:txBody>
      </p:sp>
      <mc:AlternateContent xmlns:mc="http://schemas.openxmlformats.org/markup-compatibility/2006" xmlns:a14="http://schemas.microsoft.com/office/drawing/2010/main">
        <mc:Choice Requires="a14">
          <p:sp>
            <p:nvSpPr>
              <p:cNvPr id="7" name="TextBox 13">
                <a:extLst>
                  <a:ext uri="{FF2B5EF4-FFF2-40B4-BE49-F238E27FC236}">
                    <a16:creationId xmlns:a16="http://schemas.microsoft.com/office/drawing/2014/main" id="{7ED28420-2C91-4285-A0C2-C31A631D2F16}"/>
                  </a:ext>
                </a:extLst>
              </p:cNvPr>
              <p:cNvSpPr txBox="1"/>
              <p:nvPr/>
            </p:nvSpPr>
            <p:spPr>
              <a:xfrm>
                <a:off x="3124200" y="1451328"/>
                <a:ext cx="36299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𝑆</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b="0" i="1" smtClean="0">
                                  <a:latin typeface="Cambria Math" panose="02040503050406030204" pitchFamily="18" charset="0"/>
                                </a:rPr>
                                <m:t>012</m:t>
                              </m:r>
                            </m:sub>
                          </m:sSub>
                        </m:e>
                      </m:d>
                    </m:oMath>
                  </m:oMathPara>
                </a14:m>
                <a:endParaRPr lang="en-US" dirty="0"/>
              </a:p>
            </p:txBody>
          </p:sp>
        </mc:Choice>
        <mc:Fallback xmlns="">
          <p:sp>
            <p:nvSpPr>
              <p:cNvPr id="7" name="TextBox 13">
                <a:extLst>
                  <a:ext uri="{FF2B5EF4-FFF2-40B4-BE49-F238E27FC236}">
                    <a16:creationId xmlns:a16="http://schemas.microsoft.com/office/drawing/2014/main" id="{7ED28420-2C91-4285-A0C2-C31A631D2F16}"/>
                  </a:ext>
                </a:extLst>
              </p:cNvPr>
              <p:cNvSpPr txBox="1">
                <a:spLocks noRot="1" noChangeAspect="1" noMove="1" noResize="1" noEditPoints="1" noAdjustHandles="1" noChangeArrowheads="1" noChangeShapeType="1" noTextEdit="1"/>
              </p:cNvSpPr>
              <p:nvPr/>
            </p:nvSpPr>
            <p:spPr>
              <a:xfrm>
                <a:off x="3124200" y="1451328"/>
                <a:ext cx="3629968" cy="369332"/>
              </a:xfrm>
              <a:prstGeom prst="rect">
                <a:avLst/>
              </a:prstGeom>
              <a:blipFill>
                <a:blip r:embed="rId2"/>
                <a:stretch>
                  <a:fillRect b="-16393"/>
                </a:stretch>
              </a:blipFill>
            </p:spPr>
            <p:txBody>
              <a:bodyPr/>
              <a:lstStyle/>
              <a:p>
                <a:r>
                  <a:rPr lang="en-US">
                    <a:noFill/>
                  </a:rPr>
                  <a:t> </a:t>
                </a:r>
              </a:p>
            </p:txBody>
          </p:sp>
        </mc:Fallback>
      </mc:AlternateContent>
      <p:sp>
        <p:nvSpPr>
          <p:cNvPr id="8" name="TextBox 14">
            <a:extLst>
              <a:ext uri="{FF2B5EF4-FFF2-40B4-BE49-F238E27FC236}">
                <a16:creationId xmlns:a16="http://schemas.microsoft.com/office/drawing/2014/main" id="{DF11D8D7-801D-4A63-9AB7-9FBE93AB9376}"/>
              </a:ext>
            </a:extLst>
          </p:cNvPr>
          <p:cNvSpPr txBox="1"/>
          <p:nvPr/>
        </p:nvSpPr>
        <p:spPr>
          <a:xfrm>
            <a:off x="7949715" y="1371600"/>
            <a:ext cx="559769" cy="369332"/>
          </a:xfrm>
          <a:prstGeom prst="rect">
            <a:avLst/>
          </a:prstGeom>
          <a:noFill/>
        </p:spPr>
        <p:txBody>
          <a:bodyPr wrap="none" rtlCol="0">
            <a:spAutoFit/>
          </a:bodyPr>
          <a:lstStyle/>
          <a:p>
            <a:r>
              <a:rPr lang="en-US" dirty="0"/>
              <a:t>(49)</a:t>
            </a:r>
          </a:p>
        </p:txBody>
      </p:sp>
      <mc:AlternateContent xmlns:mc="http://schemas.openxmlformats.org/markup-compatibility/2006" xmlns:a14="http://schemas.microsoft.com/office/drawing/2010/main">
        <mc:Choice Requires="a14">
          <p:sp>
            <p:nvSpPr>
              <p:cNvPr id="9" name="TextBox 19">
                <a:extLst>
                  <a:ext uri="{FF2B5EF4-FFF2-40B4-BE49-F238E27FC236}">
                    <a16:creationId xmlns:a16="http://schemas.microsoft.com/office/drawing/2014/main" id="{3EE96D59-5F89-46B0-904F-3F40E40DD5D2}"/>
                  </a:ext>
                </a:extLst>
              </p:cNvPr>
              <p:cNvSpPr txBox="1"/>
              <p:nvPr/>
            </p:nvSpPr>
            <p:spPr>
              <a:xfrm>
                <a:off x="2996248" y="3515141"/>
                <a:ext cx="39360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b="0" i="1" smtClean="0">
                                  <a:latin typeface="Cambria Math" panose="02040503050406030204" pitchFamily="18" charset="0"/>
                                </a:rPr>
                                <m:t>012</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𝑆</m:t>
                                  </m:r>
                                </m:sub>
                              </m:sSub>
                            </m:e>
                          </m:d>
                        </m:e>
                        <m:sup>
                          <m:r>
                            <a:rPr lang="en-US" b="0" i="1" smtClean="0">
                              <a:latin typeface="Cambria Math" panose="02040503050406030204" pitchFamily="18" charset="0"/>
                            </a:rPr>
                            <m:t>−1</m:t>
                          </m:r>
                        </m:sup>
                      </m:sSup>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b="0" i="1" smtClean="0">
                                  <a:latin typeface="Cambria Math" panose="02040503050406030204" pitchFamily="18" charset="0"/>
                                </a:rPr>
                                <m:t>𝑎𝑏𝑐</m:t>
                              </m:r>
                            </m:sub>
                          </m:sSub>
                        </m:e>
                      </m:d>
                    </m:oMath>
                  </m:oMathPara>
                </a14:m>
                <a:endParaRPr lang="en-US" dirty="0"/>
              </a:p>
            </p:txBody>
          </p:sp>
        </mc:Choice>
        <mc:Fallback xmlns="">
          <p:sp>
            <p:nvSpPr>
              <p:cNvPr id="9" name="TextBox 19">
                <a:extLst>
                  <a:ext uri="{FF2B5EF4-FFF2-40B4-BE49-F238E27FC236}">
                    <a16:creationId xmlns:a16="http://schemas.microsoft.com/office/drawing/2014/main" id="{3EE96D59-5F89-46B0-904F-3F40E40DD5D2}"/>
                  </a:ext>
                </a:extLst>
              </p:cNvPr>
              <p:cNvSpPr txBox="1">
                <a:spLocks noRot="1" noChangeAspect="1" noMove="1" noResize="1" noEditPoints="1" noAdjustHandles="1" noChangeArrowheads="1" noChangeShapeType="1" noTextEdit="1"/>
              </p:cNvSpPr>
              <p:nvPr/>
            </p:nvSpPr>
            <p:spPr>
              <a:xfrm>
                <a:off x="2996248" y="3515141"/>
                <a:ext cx="3936078" cy="369332"/>
              </a:xfrm>
              <a:prstGeom prst="rect">
                <a:avLst/>
              </a:prstGeom>
              <a:blipFill>
                <a:blip r:embed="rId3"/>
                <a:stretch>
                  <a:fillRect b="-18333"/>
                </a:stretch>
              </a:blipFill>
            </p:spPr>
            <p:txBody>
              <a:bodyPr/>
              <a:lstStyle/>
              <a:p>
                <a:r>
                  <a:rPr lang="en-US">
                    <a:noFill/>
                  </a:rPr>
                  <a:t> </a:t>
                </a:r>
              </a:p>
            </p:txBody>
          </p:sp>
        </mc:Fallback>
      </mc:AlternateContent>
      <p:sp>
        <p:nvSpPr>
          <p:cNvPr id="10" name="TextBox 20">
            <a:extLst>
              <a:ext uri="{FF2B5EF4-FFF2-40B4-BE49-F238E27FC236}">
                <a16:creationId xmlns:a16="http://schemas.microsoft.com/office/drawing/2014/main" id="{C46FE046-076B-4514-AA17-1F90261F6EC2}"/>
              </a:ext>
            </a:extLst>
          </p:cNvPr>
          <p:cNvSpPr txBox="1"/>
          <p:nvPr/>
        </p:nvSpPr>
        <p:spPr>
          <a:xfrm>
            <a:off x="7949715" y="3391158"/>
            <a:ext cx="559769" cy="369332"/>
          </a:xfrm>
          <a:prstGeom prst="rect">
            <a:avLst/>
          </a:prstGeom>
          <a:noFill/>
        </p:spPr>
        <p:txBody>
          <a:bodyPr wrap="none" rtlCol="0">
            <a:spAutoFit/>
          </a:bodyPr>
          <a:lstStyle/>
          <a:p>
            <a:r>
              <a:rPr lang="en-US" dirty="0"/>
              <a:t>(52)</a:t>
            </a:r>
          </a:p>
        </p:txBody>
      </p:sp>
      <mc:AlternateContent xmlns:mc="http://schemas.openxmlformats.org/markup-compatibility/2006" xmlns:a14="http://schemas.microsoft.com/office/drawing/2010/main">
        <mc:Choice Requires="a14">
          <p:sp>
            <p:nvSpPr>
              <p:cNvPr id="11" name="TextBox 15">
                <a:extLst>
                  <a:ext uri="{FF2B5EF4-FFF2-40B4-BE49-F238E27FC236}">
                    <a16:creationId xmlns:a16="http://schemas.microsoft.com/office/drawing/2014/main" id="{166B2458-BC84-464B-ABEC-AB9440DDFDBE}"/>
                  </a:ext>
                </a:extLst>
              </p:cNvPr>
              <p:cNvSpPr txBox="1"/>
              <p:nvPr/>
            </p:nvSpPr>
            <p:spPr>
              <a:xfrm>
                <a:off x="3374416" y="4572000"/>
                <a:ext cx="2318968" cy="880369"/>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−1</m:t>
                        </m:r>
                      </m:sup>
                    </m:sSup>
                  </m:oMath>
                </a14:m>
                <a:r>
                  <a:rPr lang="en-US" dirty="0"/>
                  <a:t>=</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𝑠</m:t>
                                  </m:r>
                                </m:sub>
                              </m:sSub>
                            </m:e>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𝑠</m:t>
                                  </m:r>
                                </m:sub>
                                <m:sup>
                                  <m:r>
                                    <a:rPr lang="en-US" b="0" i="1" smtClean="0">
                                      <a:latin typeface="Cambria Math" panose="02040503050406030204" pitchFamily="18" charset="0"/>
                                    </a:rPr>
                                    <m:t>2</m:t>
                                  </m:r>
                                </m:sup>
                              </m:sSubSup>
                            </m:e>
                          </m:mr>
                          <m:mr>
                            <m:e>
                              <m:r>
                                <a:rPr lang="en-US" b="0" i="1" smtClean="0">
                                  <a:latin typeface="Cambria Math" panose="02040503050406030204" pitchFamily="18" charset="0"/>
                                </a:rPr>
                                <m:t>1</m:t>
                              </m:r>
                            </m:e>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𝑠</m:t>
                                  </m:r>
                                </m:sub>
                                <m:sup>
                                  <m:r>
                                    <a:rPr lang="en-US" i="1">
                                      <a:latin typeface="Cambria Math" panose="02040503050406030204" pitchFamily="18" charset="0"/>
                                    </a:rPr>
                                    <m:t>2</m:t>
                                  </m:r>
                                </m:sup>
                              </m:sSubSup>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𝑠</m:t>
                                  </m:r>
                                </m:sub>
                              </m:sSub>
                            </m:e>
                          </m:mr>
                        </m:m>
                      </m:e>
                    </m:d>
                  </m:oMath>
                </a14:m>
                <a:endParaRPr lang="en-US" dirty="0"/>
              </a:p>
            </p:txBody>
          </p:sp>
        </mc:Choice>
        <mc:Fallback xmlns="">
          <p:sp>
            <p:nvSpPr>
              <p:cNvPr id="11" name="TextBox 15">
                <a:extLst>
                  <a:ext uri="{FF2B5EF4-FFF2-40B4-BE49-F238E27FC236}">
                    <a16:creationId xmlns:a16="http://schemas.microsoft.com/office/drawing/2014/main" id="{166B2458-BC84-464B-ABEC-AB9440DDFDBE}"/>
                  </a:ext>
                </a:extLst>
              </p:cNvPr>
              <p:cNvSpPr txBox="1">
                <a:spLocks noRot="1" noChangeAspect="1" noMove="1" noResize="1" noEditPoints="1" noAdjustHandles="1" noChangeArrowheads="1" noChangeShapeType="1" noTextEdit="1"/>
              </p:cNvSpPr>
              <p:nvPr/>
            </p:nvSpPr>
            <p:spPr>
              <a:xfrm>
                <a:off x="3374416" y="4572000"/>
                <a:ext cx="2318968" cy="880369"/>
              </a:xfrm>
              <a:prstGeom prst="rect">
                <a:avLst/>
              </a:prstGeom>
              <a:blipFill>
                <a:blip r:embed="rId4"/>
                <a:stretch>
                  <a:fillRect r="-31579" b="-32639"/>
                </a:stretch>
              </a:blipFill>
            </p:spPr>
            <p:txBody>
              <a:bodyPr/>
              <a:lstStyle/>
              <a:p>
                <a:r>
                  <a:rPr lang="en-US">
                    <a:noFill/>
                  </a:rPr>
                  <a:t> </a:t>
                </a:r>
              </a:p>
            </p:txBody>
          </p:sp>
        </mc:Fallback>
      </mc:AlternateContent>
      <p:sp>
        <p:nvSpPr>
          <p:cNvPr id="12" name="TextBox 23">
            <a:extLst>
              <a:ext uri="{FF2B5EF4-FFF2-40B4-BE49-F238E27FC236}">
                <a16:creationId xmlns:a16="http://schemas.microsoft.com/office/drawing/2014/main" id="{BCDBDB4C-DAB9-47D8-9860-728223F2DF6B}"/>
              </a:ext>
            </a:extLst>
          </p:cNvPr>
          <p:cNvSpPr txBox="1"/>
          <p:nvPr/>
        </p:nvSpPr>
        <p:spPr>
          <a:xfrm>
            <a:off x="7949715" y="5029200"/>
            <a:ext cx="559769" cy="369332"/>
          </a:xfrm>
          <a:prstGeom prst="rect">
            <a:avLst/>
          </a:prstGeom>
          <a:noFill/>
        </p:spPr>
        <p:txBody>
          <a:bodyPr wrap="none" rtlCol="0">
            <a:spAutoFit/>
          </a:bodyPr>
          <a:lstStyle/>
          <a:p>
            <a:r>
              <a:rPr lang="en-US" dirty="0"/>
              <a:t>(53)</a:t>
            </a:r>
          </a:p>
        </p:txBody>
      </p:sp>
    </p:spTree>
    <p:extLst>
      <p:ext uri="{BB962C8B-B14F-4D97-AF65-F5344CB8AC3E}">
        <p14:creationId xmlns:p14="http://schemas.microsoft.com/office/powerpoint/2010/main" val="3345730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923872"/>
            <a:ext cx="8534400" cy="1200328"/>
          </a:xfrm>
          <a:prstGeom prst="rect">
            <a:avLst/>
          </a:prstGeom>
        </p:spPr>
        <p:txBody>
          <a:bodyPr wrap="square">
            <a:spAutoFit/>
          </a:bodyPr>
          <a:lstStyle/>
          <a:p>
            <a:pPr algn="just"/>
            <a:r>
              <a:rPr lang="en-US" dirty="0">
                <a:solidFill>
                  <a:srgbClr val="000000"/>
                </a:solidFill>
              </a:rPr>
              <a:t>Equation (47) can be transformed to the sequence domain by multiplying both sides by [</a:t>
            </a:r>
            <a:r>
              <a:rPr lang="en-US" i="1" dirty="0">
                <a:solidFill>
                  <a:srgbClr val="000000"/>
                </a:solidFill>
              </a:rPr>
              <a:t>A</a:t>
            </a:r>
            <a:r>
              <a:rPr lang="en-US" i="1" baseline="-25000" dirty="0">
                <a:solidFill>
                  <a:srgbClr val="000000"/>
                </a:solidFill>
              </a:rPr>
              <a:t>s</a:t>
            </a:r>
            <a:r>
              <a:rPr lang="en-US" dirty="0">
                <a:solidFill>
                  <a:srgbClr val="000000"/>
                </a:solidFill>
              </a:rPr>
              <a:t>]</a:t>
            </a:r>
            <a:r>
              <a:rPr lang="en-US" baseline="30000" dirty="0">
                <a:solidFill>
                  <a:srgbClr val="000000"/>
                </a:solidFill>
              </a:rPr>
              <a:t>−1</a:t>
            </a:r>
            <a:r>
              <a:rPr lang="en-US" dirty="0">
                <a:solidFill>
                  <a:srgbClr val="000000"/>
                </a:solidFill>
              </a:rPr>
              <a:t> and also substituting in the definition of the phase currents as given by Equation (49).</a:t>
            </a:r>
          </a:p>
        </p:txBody>
      </p:sp>
      <p:sp>
        <p:nvSpPr>
          <p:cNvPr id="7" name="Rectangle 6"/>
          <p:cNvSpPr/>
          <p:nvPr/>
        </p:nvSpPr>
        <p:spPr>
          <a:xfrm>
            <a:off x="304800" y="4419600"/>
            <a:ext cx="936524" cy="461665"/>
          </a:xfrm>
          <a:prstGeom prst="rect">
            <a:avLst/>
          </a:prstGeom>
        </p:spPr>
        <p:txBody>
          <a:bodyPr wrap="none">
            <a:spAutoFit/>
          </a:bodyPr>
          <a:lstStyle/>
          <a:p>
            <a:r>
              <a:rPr lang="en-US" dirty="0">
                <a:solidFill>
                  <a:srgbClr val="000000"/>
                </a:solidFill>
              </a:rPr>
              <a:t>where</a:t>
            </a:r>
          </a:p>
        </p:txBody>
      </p:sp>
      <p:sp>
        <p:nvSpPr>
          <p:cNvPr id="8" name="TextBox 5">
            <a:extLst>
              <a:ext uri="{FF2B5EF4-FFF2-40B4-BE49-F238E27FC236}">
                <a16:creationId xmlns:a16="http://schemas.microsoft.com/office/drawing/2014/main" id="{89526998-2757-4ACA-BF98-600A6CF20BAB}"/>
              </a:ext>
            </a:extLst>
          </p:cNvPr>
          <p:cNvSpPr txBox="1"/>
          <p:nvPr/>
        </p:nvSpPr>
        <p:spPr>
          <a:xfrm>
            <a:off x="3176478" y="1051960"/>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9" name="TextBox 13">
                <a:extLst>
                  <a:ext uri="{FF2B5EF4-FFF2-40B4-BE49-F238E27FC236}">
                    <a16:creationId xmlns:a16="http://schemas.microsoft.com/office/drawing/2014/main" id="{A99FA088-E520-47BF-A4BC-9DE1BD719601}"/>
                  </a:ext>
                </a:extLst>
              </p:cNvPr>
              <p:cNvSpPr txBox="1"/>
              <p:nvPr/>
            </p:nvSpPr>
            <p:spPr>
              <a:xfrm>
                <a:off x="2946661" y="1359247"/>
                <a:ext cx="30216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𝑆</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oMath>
                  </m:oMathPara>
                </a14:m>
                <a:endParaRPr lang="en-US" sz="2000" dirty="0"/>
              </a:p>
            </p:txBody>
          </p:sp>
        </mc:Choice>
        <mc:Fallback xmlns="">
          <p:sp>
            <p:nvSpPr>
              <p:cNvPr id="9" name="TextBox 13">
                <a:extLst>
                  <a:ext uri="{FF2B5EF4-FFF2-40B4-BE49-F238E27FC236}">
                    <a16:creationId xmlns:a16="http://schemas.microsoft.com/office/drawing/2014/main" id="{A99FA088-E520-47BF-A4BC-9DE1BD719601}"/>
                  </a:ext>
                </a:extLst>
              </p:cNvPr>
              <p:cNvSpPr txBox="1">
                <a:spLocks noRot="1" noChangeAspect="1" noMove="1" noResize="1" noEditPoints="1" noAdjustHandles="1" noChangeArrowheads="1" noChangeShapeType="1" noTextEdit="1"/>
              </p:cNvSpPr>
              <p:nvPr/>
            </p:nvSpPr>
            <p:spPr>
              <a:xfrm>
                <a:off x="2946661" y="1359247"/>
                <a:ext cx="3021661" cy="307777"/>
              </a:xfrm>
              <a:prstGeom prst="rect">
                <a:avLst/>
              </a:prstGeom>
              <a:blipFill>
                <a:blip r:embed="rId2"/>
                <a:stretch>
                  <a:fillRect b="-20000"/>
                </a:stretch>
              </a:blipFill>
            </p:spPr>
            <p:txBody>
              <a:bodyPr/>
              <a:lstStyle/>
              <a:p>
                <a:r>
                  <a:rPr lang="en-US">
                    <a:noFill/>
                  </a:rPr>
                  <a:t> </a:t>
                </a:r>
              </a:p>
            </p:txBody>
          </p:sp>
        </mc:Fallback>
      </mc:AlternateContent>
      <p:sp>
        <p:nvSpPr>
          <p:cNvPr id="10" name="TextBox 14">
            <a:extLst>
              <a:ext uri="{FF2B5EF4-FFF2-40B4-BE49-F238E27FC236}">
                <a16:creationId xmlns:a16="http://schemas.microsoft.com/office/drawing/2014/main" id="{E50C7B32-BEDF-454E-B4E6-4FD2F70E49CC}"/>
              </a:ext>
            </a:extLst>
          </p:cNvPr>
          <p:cNvSpPr txBox="1"/>
          <p:nvPr/>
        </p:nvSpPr>
        <p:spPr>
          <a:xfrm>
            <a:off x="8137901" y="1327523"/>
            <a:ext cx="559769" cy="369332"/>
          </a:xfrm>
          <a:prstGeom prst="rect">
            <a:avLst/>
          </a:prstGeom>
          <a:noFill/>
        </p:spPr>
        <p:txBody>
          <a:bodyPr wrap="none" rtlCol="0">
            <a:spAutoFit/>
          </a:bodyPr>
          <a:lstStyle/>
          <a:p>
            <a:r>
              <a:rPr lang="en-US" dirty="0"/>
              <a:t>(49)</a:t>
            </a:r>
          </a:p>
        </p:txBody>
      </p:sp>
      <mc:AlternateContent xmlns:mc="http://schemas.openxmlformats.org/markup-compatibility/2006" xmlns:a14="http://schemas.microsoft.com/office/drawing/2010/main">
        <mc:Choice Requires="a14">
          <p:sp>
            <p:nvSpPr>
              <p:cNvPr id="11" name="TextBox 15">
                <a:extLst>
                  <a:ext uri="{FF2B5EF4-FFF2-40B4-BE49-F238E27FC236}">
                    <a16:creationId xmlns:a16="http://schemas.microsoft.com/office/drawing/2014/main" id="{345CA4C1-E658-454C-AAEA-2D17154059DD}"/>
                  </a:ext>
                </a:extLst>
              </p:cNvPr>
              <p:cNvSpPr txBox="1"/>
              <p:nvPr/>
            </p:nvSpPr>
            <p:spPr>
              <a:xfrm>
                <a:off x="2337061" y="844819"/>
                <a:ext cx="44698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oMath>
                  </m:oMathPara>
                </a14:m>
                <a:endParaRPr lang="en-US" sz="2000" dirty="0"/>
              </a:p>
            </p:txBody>
          </p:sp>
        </mc:Choice>
        <mc:Fallback xmlns="">
          <p:sp>
            <p:nvSpPr>
              <p:cNvPr id="11" name="TextBox 15">
                <a:extLst>
                  <a:ext uri="{FF2B5EF4-FFF2-40B4-BE49-F238E27FC236}">
                    <a16:creationId xmlns:a16="http://schemas.microsoft.com/office/drawing/2014/main" id="{345CA4C1-E658-454C-AAEA-2D17154059DD}"/>
                  </a:ext>
                </a:extLst>
              </p:cNvPr>
              <p:cNvSpPr txBox="1">
                <a:spLocks noRot="1" noChangeAspect="1" noMove="1" noResize="1" noEditPoints="1" noAdjustHandles="1" noChangeArrowheads="1" noChangeShapeType="1" noTextEdit="1"/>
              </p:cNvSpPr>
              <p:nvPr/>
            </p:nvSpPr>
            <p:spPr>
              <a:xfrm>
                <a:off x="2337061" y="844819"/>
                <a:ext cx="4469878" cy="307777"/>
              </a:xfrm>
              <a:prstGeom prst="rect">
                <a:avLst/>
              </a:prstGeom>
              <a:blipFill>
                <a:blip r:embed="rId3"/>
                <a:stretch>
                  <a:fillRect b="-20000"/>
                </a:stretch>
              </a:blipFill>
            </p:spPr>
            <p:txBody>
              <a:bodyPr/>
              <a:lstStyle/>
              <a:p>
                <a:r>
                  <a:rPr lang="en-US">
                    <a:noFill/>
                  </a:rPr>
                  <a:t> </a:t>
                </a:r>
              </a:p>
            </p:txBody>
          </p:sp>
        </mc:Fallback>
      </mc:AlternateContent>
      <p:sp>
        <p:nvSpPr>
          <p:cNvPr id="12" name="TextBox 16">
            <a:extLst>
              <a:ext uri="{FF2B5EF4-FFF2-40B4-BE49-F238E27FC236}">
                <a16:creationId xmlns:a16="http://schemas.microsoft.com/office/drawing/2014/main" id="{DAE39021-8C27-4CB2-BE5B-AD774B9EF09D}"/>
              </a:ext>
            </a:extLst>
          </p:cNvPr>
          <p:cNvSpPr txBox="1"/>
          <p:nvPr/>
        </p:nvSpPr>
        <p:spPr>
          <a:xfrm>
            <a:off x="8111625" y="782775"/>
            <a:ext cx="559769" cy="369332"/>
          </a:xfrm>
          <a:prstGeom prst="rect">
            <a:avLst/>
          </a:prstGeom>
          <a:noFill/>
        </p:spPr>
        <p:txBody>
          <a:bodyPr wrap="none" rtlCol="0">
            <a:spAutoFit/>
          </a:bodyPr>
          <a:lstStyle/>
          <a:p>
            <a:r>
              <a:rPr lang="en-US" dirty="0"/>
              <a:t>(47)</a:t>
            </a:r>
          </a:p>
        </p:txBody>
      </p:sp>
      <mc:AlternateContent xmlns:mc="http://schemas.openxmlformats.org/markup-compatibility/2006" xmlns:a14="http://schemas.microsoft.com/office/drawing/2010/main">
        <mc:Choice Requires="a14">
          <p:sp>
            <p:nvSpPr>
              <p:cNvPr id="13" name="TextBox 17">
                <a:extLst>
                  <a:ext uri="{FF2B5EF4-FFF2-40B4-BE49-F238E27FC236}">
                    <a16:creationId xmlns:a16="http://schemas.microsoft.com/office/drawing/2014/main" id="{1D8DDF3F-4769-4FDD-9C34-E09ECE6A9DD6}"/>
                  </a:ext>
                </a:extLst>
              </p:cNvPr>
              <p:cNvSpPr txBox="1"/>
              <p:nvPr/>
            </p:nvSpPr>
            <p:spPr>
              <a:xfrm>
                <a:off x="294077" y="3177974"/>
                <a:ext cx="5095764"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e>
                        <m:sub>
                          <m:r>
                            <a:rPr lang="en-US" sz="2000" i="1">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e>
                        <m:sup>
                          <m:r>
                            <a:rPr lang="en-US" sz="2000" b="0" i="1" smtClean="0">
                              <a:latin typeface="Cambria Math" panose="02040503050406030204" pitchFamily="18" charset="0"/>
                            </a:rPr>
                            <m:t>−1</m:t>
                          </m:r>
                        </m:sup>
                      </m:sSup>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𝑎𝑏𝑐</m:t>
                                  </m:r>
                                </m:sub>
                              </m:sSub>
                            </m:e>
                          </m:d>
                        </m:e>
                        <m:sub>
                          <m:r>
                            <a:rPr lang="en-US" sz="2000" i="1">
                              <a:latin typeface="Cambria Math" panose="02040503050406030204" pitchFamily="18" charset="0"/>
                            </a:rPr>
                            <m:t>𝑛</m:t>
                          </m:r>
                        </m:sub>
                      </m:sSub>
                    </m:oMath>
                  </m:oMathPara>
                </a14:m>
                <a:endParaRPr lang="en-US" sz="2000" dirty="0"/>
              </a:p>
              <a:p>
                <a:endParaRPr lang="en-US" sz="2000" dirty="0"/>
              </a:p>
            </p:txBody>
          </p:sp>
        </mc:Choice>
        <mc:Fallback xmlns="">
          <p:sp>
            <p:nvSpPr>
              <p:cNvPr id="13" name="TextBox 17">
                <a:extLst>
                  <a:ext uri="{FF2B5EF4-FFF2-40B4-BE49-F238E27FC236}">
                    <a16:creationId xmlns:a16="http://schemas.microsoft.com/office/drawing/2014/main" id="{1D8DDF3F-4769-4FDD-9C34-E09ECE6A9DD6}"/>
                  </a:ext>
                </a:extLst>
              </p:cNvPr>
              <p:cNvSpPr txBox="1">
                <a:spLocks noRot="1" noChangeAspect="1" noMove="1" noResize="1" noEditPoints="1" noAdjustHandles="1" noChangeArrowheads="1" noChangeShapeType="1" noTextEdit="1"/>
              </p:cNvSpPr>
              <p:nvPr/>
            </p:nvSpPr>
            <p:spPr>
              <a:xfrm>
                <a:off x="294077" y="3177974"/>
                <a:ext cx="5095764" cy="615553"/>
              </a:xfrm>
              <a:prstGeom prst="rect">
                <a:avLst/>
              </a:prstGeom>
              <a:blipFill>
                <a:blip r:embed="rId4"/>
                <a:stretch>
                  <a:fillRect/>
                </a:stretch>
              </a:blipFill>
            </p:spPr>
            <p:txBody>
              <a:bodyPr/>
              <a:lstStyle/>
              <a:p>
                <a:r>
                  <a:rPr lang="en-US">
                    <a:noFill/>
                  </a:rPr>
                  <a:t> </a:t>
                </a:r>
              </a:p>
            </p:txBody>
          </p:sp>
        </mc:Fallback>
      </mc:AlternateContent>
      <p:sp>
        <p:nvSpPr>
          <p:cNvPr id="14" name="TextBox 18">
            <a:extLst>
              <a:ext uri="{FF2B5EF4-FFF2-40B4-BE49-F238E27FC236}">
                <a16:creationId xmlns:a16="http://schemas.microsoft.com/office/drawing/2014/main" id="{3D75F731-1CEB-412A-AA1B-3116100C7476}"/>
              </a:ext>
            </a:extLst>
          </p:cNvPr>
          <p:cNvSpPr txBox="1"/>
          <p:nvPr/>
        </p:nvSpPr>
        <p:spPr>
          <a:xfrm>
            <a:off x="8229600" y="4038600"/>
            <a:ext cx="559769" cy="369332"/>
          </a:xfrm>
          <a:prstGeom prst="rect">
            <a:avLst/>
          </a:prstGeom>
          <a:noFill/>
        </p:spPr>
        <p:txBody>
          <a:bodyPr wrap="none" rtlCol="0">
            <a:spAutoFit/>
          </a:bodyPr>
          <a:lstStyle/>
          <a:p>
            <a:r>
              <a:rPr lang="en-US" dirty="0"/>
              <a:t>(54)</a:t>
            </a:r>
          </a:p>
        </p:txBody>
      </p:sp>
      <mc:AlternateContent xmlns:mc="http://schemas.openxmlformats.org/markup-compatibility/2006" xmlns:a14="http://schemas.microsoft.com/office/drawing/2010/main">
        <mc:Choice Requires="a14">
          <p:sp>
            <p:nvSpPr>
              <p:cNvPr id="15" name="TextBox 19">
                <a:extLst>
                  <a:ext uri="{FF2B5EF4-FFF2-40B4-BE49-F238E27FC236}">
                    <a16:creationId xmlns:a16="http://schemas.microsoft.com/office/drawing/2014/main" id="{D98EB66A-5CF3-4E04-B527-580DF42C8ACD}"/>
                  </a:ext>
                </a:extLst>
              </p:cNvPr>
              <p:cNvSpPr txBox="1"/>
              <p:nvPr/>
            </p:nvSpPr>
            <p:spPr>
              <a:xfrm>
                <a:off x="2114756" y="4881265"/>
                <a:ext cx="4914487" cy="876650"/>
              </a:xfrm>
              <a:prstGeom prst="rect">
                <a:avLst/>
              </a:prstGeom>
              <a:noFill/>
            </p:spPr>
            <p:txBody>
              <a:bodyPr wrap="none" lIns="0" tIns="0" rIns="0" bIns="0" rtlCol="0">
                <a:spAutoFit/>
              </a:bodyPr>
              <a:lstStyle/>
              <a:p>
                <a14:m>
                  <m:oMath xmlns:m="http://schemas.openxmlformats.org/officeDocument/2006/math">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012</m:t>
                                </m:r>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𝑠</m:t>
                        </m:r>
                      </m:sub>
                    </m:sSub>
                    <m:r>
                      <a:rPr lang="en-US" sz="2000" i="1">
                        <a:latin typeface="Cambria Math" panose="02040503050406030204" pitchFamily="18" charset="0"/>
                      </a:rPr>
                      <m:t>] </m:t>
                    </m:r>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22</m:t>
                                  </m:r>
                                </m:sub>
                              </m:sSub>
                            </m:e>
                          </m:mr>
                        </m:m>
                      </m:e>
                    </m:d>
                  </m:oMath>
                </a14:m>
                <a:endParaRPr lang="en-US" sz="2000" dirty="0"/>
              </a:p>
            </p:txBody>
          </p:sp>
        </mc:Choice>
        <mc:Fallback xmlns="">
          <p:sp>
            <p:nvSpPr>
              <p:cNvPr id="15" name="TextBox 19">
                <a:extLst>
                  <a:ext uri="{FF2B5EF4-FFF2-40B4-BE49-F238E27FC236}">
                    <a16:creationId xmlns:a16="http://schemas.microsoft.com/office/drawing/2014/main" id="{D98EB66A-5CF3-4E04-B527-580DF42C8ACD}"/>
                  </a:ext>
                </a:extLst>
              </p:cNvPr>
              <p:cNvSpPr txBox="1">
                <a:spLocks noRot="1" noChangeAspect="1" noMove="1" noResize="1" noEditPoints="1" noAdjustHandles="1" noChangeArrowheads="1" noChangeShapeType="1" noTextEdit="1"/>
              </p:cNvSpPr>
              <p:nvPr/>
            </p:nvSpPr>
            <p:spPr>
              <a:xfrm>
                <a:off x="2114756" y="4881265"/>
                <a:ext cx="4914487" cy="876650"/>
              </a:xfrm>
              <a:prstGeom prst="rect">
                <a:avLst/>
              </a:prstGeom>
              <a:blipFill>
                <a:blip r:embed="rId5"/>
                <a:stretch>
                  <a:fillRect/>
                </a:stretch>
              </a:blipFill>
            </p:spPr>
            <p:txBody>
              <a:bodyPr/>
              <a:lstStyle/>
              <a:p>
                <a:r>
                  <a:rPr lang="en-US">
                    <a:noFill/>
                  </a:rPr>
                  <a:t> </a:t>
                </a:r>
              </a:p>
            </p:txBody>
          </p:sp>
        </mc:Fallback>
      </mc:AlternateContent>
      <p:sp>
        <p:nvSpPr>
          <p:cNvPr id="16" name="TextBox 22">
            <a:extLst>
              <a:ext uri="{FF2B5EF4-FFF2-40B4-BE49-F238E27FC236}">
                <a16:creationId xmlns:a16="http://schemas.microsoft.com/office/drawing/2014/main" id="{B2C8D6FD-830A-4F49-956B-B4A2BDDD23C3}"/>
              </a:ext>
            </a:extLst>
          </p:cNvPr>
          <p:cNvSpPr txBox="1"/>
          <p:nvPr/>
        </p:nvSpPr>
        <p:spPr>
          <a:xfrm>
            <a:off x="8229600" y="5181600"/>
            <a:ext cx="559769" cy="369332"/>
          </a:xfrm>
          <a:prstGeom prst="rect">
            <a:avLst/>
          </a:prstGeom>
          <a:noFill/>
        </p:spPr>
        <p:txBody>
          <a:bodyPr wrap="none" rtlCol="0">
            <a:spAutoFit/>
          </a:bodyPr>
          <a:lstStyle/>
          <a:p>
            <a:r>
              <a:rPr lang="en-US" dirty="0"/>
              <a:t>(55)</a:t>
            </a:r>
          </a:p>
        </p:txBody>
      </p:sp>
      <mc:AlternateContent xmlns:mc="http://schemas.openxmlformats.org/markup-compatibility/2006" xmlns:a14="http://schemas.microsoft.com/office/drawing/2010/main">
        <mc:Choice Requires="a14">
          <p:sp>
            <p:nvSpPr>
              <p:cNvPr id="17" name="TextBox 17">
                <a:extLst>
                  <a:ext uri="{FF2B5EF4-FFF2-40B4-BE49-F238E27FC236}">
                    <a16:creationId xmlns:a16="http://schemas.microsoft.com/office/drawing/2014/main" id="{1D8DDF3F-4769-4FDD-9C34-E09ECE6A9DD6}"/>
                  </a:ext>
                </a:extLst>
              </p:cNvPr>
              <p:cNvSpPr txBox="1"/>
              <p:nvPr/>
            </p:nvSpPr>
            <p:spPr>
              <a:xfrm>
                <a:off x="2231366" y="3578423"/>
                <a:ext cx="58941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e>
                        <m:sup>
                          <m:r>
                            <a:rPr lang="en-US" sz="2000" i="1">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m:t>
                                  </m:r>
                                  <m:r>
                                    <a:rPr lang="en-US" sz="2000" b="0" i="1" smtClean="0">
                                      <a:latin typeface="Cambria Math" panose="02040503050406030204" pitchFamily="18" charset="0"/>
                                    </a:rPr>
                                    <m:t>𝑛</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e>
                        <m:sup>
                          <m:r>
                            <a:rPr lang="en-US" sz="2000" i="1">
                              <a:latin typeface="Cambria Math" panose="02040503050406030204" pitchFamily="18" charset="0"/>
                            </a:rPr>
                            <m:t>−1</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012</m:t>
                              </m:r>
                            </m:sub>
                          </m:sSub>
                        </m:e>
                      </m:d>
                    </m:oMath>
                  </m:oMathPara>
                </a14:m>
                <a:endParaRPr lang="en-US" sz="2000" i="1" dirty="0">
                  <a:latin typeface="Cambria Math" panose="02040503050406030204" pitchFamily="18" charset="0"/>
                </a:endParaRPr>
              </a:p>
            </p:txBody>
          </p:sp>
        </mc:Choice>
        <mc:Fallback xmlns="">
          <p:sp>
            <p:nvSpPr>
              <p:cNvPr id="17" name="TextBox 17">
                <a:extLst>
                  <a:ext uri="{FF2B5EF4-FFF2-40B4-BE49-F238E27FC236}">
                    <a16:creationId xmlns:a16="http://schemas.microsoft.com/office/drawing/2014/main" id="{1D8DDF3F-4769-4FDD-9C34-E09ECE6A9DD6}"/>
                  </a:ext>
                </a:extLst>
              </p:cNvPr>
              <p:cNvSpPr txBox="1">
                <a:spLocks noRot="1" noChangeAspect="1" noMove="1" noResize="1" noEditPoints="1" noAdjustHandles="1" noChangeArrowheads="1" noChangeShapeType="1" noTextEdit="1"/>
              </p:cNvSpPr>
              <p:nvPr/>
            </p:nvSpPr>
            <p:spPr>
              <a:xfrm>
                <a:off x="2231366" y="3578423"/>
                <a:ext cx="5894178" cy="307777"/>
              </a:xfrm>
              <a:prstGeom prst="rect">
                <a:avLst/>
              </a:prstGeom>
              <a:blipFill>
                <a:blip r:embed="rId6"/>
                <a:stretch>
                  <a:fillRect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D8DDF3F-4769-4FDD-9C34-E09ECE6A9DD6}"/>
                  </a:ext>
                </a:extLst>
              </p:cNvPr>
              <p:cNvSpPr txBox="1"/>
              <p:nvPr/>
            </p:nvSpPr>
            <p:spPr>
              <a:xfrm>
                <a:off x="2231366" y="3988881"/>
                <a:ext cx="329019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012</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012</m:t>
                              </m:r>
                            </m:sub>
                          </m:sSub>
                        </m:e>
                      </m:d>
                    </m:oMath>
                  </m:oMathPara>
                </a14:m>
                <a:endParaRPr lang="en-US" sz="2000" dirty="0"/>
              </a:p>
            </p:txBody>
          </p:sp>
        </mc:Choice>
        <mc:Fallback xmlns="">
          <p:sp>
            <p:nvSpPr>
              <p:cNvPr id="18" name="TextBox 17">
                <a:extLst>
                  <a:ext uri="{FF2B5EF4-FFF2-40B4-BE49-F238E27FC236}">
                    <a16:creationId xmlns:a16="http://schemas.microsoft.com/office/drawing/2014/main" id="{1D8DDF3F-4769-4FDD-9C34-E09ECE6A9DD6}"/>
                  </a:ext>
                </a:extLst>
              </p:cNvPr>
              <p:cNvSpPr txBox="1">
                <a:spLocks noRot="1" noChangeAspect="1" noMove="1" noResize="1" noEditPoints="1" noAdjustHandles="1" noChangeArrowheads="1" noChangeShapeType="1" noTextEdit="1"/>
              </p:cNvSpPr>
              <p:nvPr/>
            </p:nvSpPr>
            <p:spPr>
              <a:xfrm>
                <a:off x="2231366" y="3988881"/>
                <a:ext cx="3290195" cy="307777"/>
              </a:xfrm>
              <a:prstGeom prst="rect">
                <a:avLst/>
              </a:prstGeom>
              <a:blipFill>
                <a:blip r:embed="rId7"/>
                <a:stretch>
                  <a:fillRect l="-185" b="-17647"/>
                </a:stretch>
              </a:blipFill>
            </p:spPr>
            <p:txBody>
              <a:bodyPr/>
              <a:lstStyle/>
              <a:p>
                <a:r>
                  <a:rPr lang="en-US">
                    <a:noFill/>
                  </a:rPr>
                  <a:t> </a:t>
                </a:r>
              </a:p>
            </p:txBody>
          </p:sp>
        </mc:Fallback>
      </mc:AlternateContent>
    </p:spTree>
    <p:extLst>
      <p:ext uri="{BB962C8B-B14F-4D97-AF65-F5344CB8AC3E}">
        <p14:creationId xmlns:p14="http://schemas.microsoft.com/office/powerpoint/2010/main" val="31610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 – What’s phase impedance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extBox 9">
            <a:extLst>
              <a:ext uri="{FF2B5EF4-FFF2-40B4-BE49-F238E27FC236}">
                <a16:creationId xmlns:a16="http://schemas.microsoft.com/office/drawing/2014/main" id="{C57021C3-E886-45C8-A661-F7D4D8DF4292}"/>
              </a:ext>
            </a:extLst>
          </p:cNvPr>
          <p:cNvSpPr txBox="1"/>
          <p:nvPr/>
        </p:nvSpPr>
        <p:spPr>
          <a:xfrm>
            <a:off x="3167924" y="3830582"/>
            <a:ext cx="2667000" cy="1200329"/>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t>Partition Form</a:t>
            </a:r>
          </a:p>
          <a:p>
            <a:pPr algn="ctr"/>
            <a:endParaRPr lang="en-US" sz="1800" dirty="0"/>
          </a:p>
          <a:p>
            <a:pPr algn="ctr"/>
            <a:endParaRPr lang="en-US" sz="1800" dirty="0"/>
          </a:p>
          <a:p>
            <a:endParaRPr lang="en-US" sz="1800" dirty="0"/>
          </a:p>
        </p:txBody>
      </p:sp>
      <p:sp>
        <p:nvSpPr>
          <p:cNvPr id="7" name="TextBox 4">
            <a:extLst>
              <a:ext uri="{FF2B5EF4-FFF2-40B4-BE49-F238E27FC236}">
                <a16:creationId xmlns:a16="http://schemas.microsoft.com/office/drawing/2014/main" id="{16643EB4-EF4C-4814-B913-13977C03178E}"/>
              </a:ext>
            </a:extLst>
          </p:cNvPr>
          <p:cNvSpPr txBox="1"/>
          <p:nvPr/>
        </p:nvSpPr>
        <p:spPr>
          <a:xfrm>
            <a:off x="457199" y="1447800"/>
            <a:ext cx="1789237" cy="1477328"/>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Conductor Types (materials) &amp; Construction Info (</a:t>
            </a:r>
            <a:r>
              <a:rPr lang="en-US" sz="1800" dirty="0" err="1"/>
              <a:t>spacings</a:t>
            </a:r>
            <a:r>
              <a:rPr lang="en-US" sz="1800" dirty="0"/>
              <a:t>)</a:t>
            </a:r>
          </a:p>
        </p:txBody>
      </p:sp>
      <p:sp>
        <p:nvSpPr>
          <p:cNvPr id="8" name="TextBox 5">
            <a:extLst>
              <a:ext uri="{FF2B5EF4-FFF2-40B4-BE49-F238E27FC236}">
                <a16:creationId xmlns:a16="http://schemas.microsoft.com/office/drawing/2014/main" id="{130E1B49-BED9-4F02-AC79-C238F21BBE28}"/>
              </a:ext>
            </a:extLst>
          </p:cNvPr>
          <p:cNvSpPr txBox="1"/>
          <p:nvPr/>
        </p:nvSpPr>
        <p:spPr>
          <a:xfrm>
            <a:off x="3124200" y="1600199"/>
            <a:ext cx="1981200" cy="1200329"/>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Resistance (r)</a:t>
            </a:r>
          </a:p>
          <a:p>
            <a:r>
              <a:rPr lang="en-US" sz="1800" dirty="0"/>
              <a:t>Geometric Mean Radius (GMR)</a:t>
            </a:r>
          </a:p>
          <a:p>
            <a:r>
              <a:rPr lang="en-US" sz="1800" dirty="0"/>
              <a:t>Distances (</a:t>
            </a:r>
            <a:r>
              <a:rPr lang="en-US" sz="1800" dirty="0" err="1"/>
              <a:t>D</a:t>
            </a:r>
            <a:r>
              <a:rPr lang="en-US" sz="1800" baseline="-25000" dirty="0" err="1"/>
              <a:t>ij</a:t>
            </a:r>
            <a:r>
              <a:rPr lang="en-US" sz="1800" dirty="0"/>
              <a:t>)</a:t>
            </a:r>
          </a:p>
        </p:txBody>
      </p:sp>
      <p:sp>
        <p:nvSpPr>
          <p:cNvPr id="9" name="TextBox 6">
            <a:extLst>
              <a:ext uri="{FF2B5EF4-FFF2-40B4-BE49-F238E27FC236}">
                <a16:creationId xmlns:a16="http://schemas.microsoft.com/office/drawing/2014/main" id="{FD3FBDDF-63B2-4BFA-BDDF-08D338DA529B}"/>
              </a:ext>
            </a:extLst>
          </p:cNvPr>
          <p:cNvSpPr txBox="1"/>
          <p:nvPr/>
        </p:nvSpPr>
        <p:spPr>
          <a:xfrm>
            <a:off x="5791200" y="1877197"/>
            <a:ext cx="2362200" cy="646331"/>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Modified </a:t>
            </a:r>
            <a:r>
              <a:rPr lang="en-US" sz="1800" dirty="0" err="1"/>
              <a:t>Carston’s</a:t>
            </a:r>
            <a:r>
              <a:rPr lang="en-US" sz="1800" dirty="0"/>
              <a:t> Equation</a:t>
            </a:r>
          </a:p>
        </p:txBody>
      </p:sp>
      <mc:AlternateContent xmlns:mc="http://schemas.openxmlformats.org/markup-compatibility/2006" xmlns:a14="http://schemas.microsoft.com/office/drawing/2010/main">
        <mc:Choice Requires="a14">
          <p:sp>
            <p:nvSpPr>
              <p:cNvPr id="10" name="TextBox 7">
                <a:extLst>
                  <a:ext uri="{FF2B5EF4-FFF2-40B4-BE49-F238E27FC236}">
                    <a16:creationId xmlns:a16="http://schemas.microsoft.com/office/drawing/2014/main" id="{C3014A91-D8A2-4B2A-B946-8AEE7DE5705D}"/>
                  </a:ext>
                </a:extLst>
              </p:cNvPr>
              <p:cNvSpPr txBox="1"/>
              <p:nvPr/>
            </p:nvSpPr>
            <p:spPr>
              <a:xfrm>
                <a:off x="457200" y="3810000"/>
                <a:ext cx="1828800" cy="1241494"/>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t>Primitive Impedance Matrix</a:t>
                </a:r>
              </a:p>
              <a:p>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𝑝𝑟𝑖𝑚𝑖𝑡𝑖𝑣𝑒</m:t>
                                  </m:r>
                                </m:sub>
                              </m:sSub>
                            </m:e>
                          </m:acc>
                        </m:e>
                      </m:d>
                    </m:oMath>
                  </m:oMathPara>
                </a14:m>
                <a:endParaRPr lang="en-US" sz="1800" dirty="0"/>
              </a:p>
            </p:txBody>
          </p:sp>
        </mc:Choice>
        <mc:Fallback xmlns="">
          <p:sp>
            <p:nvSpPr>
              <p:cNvPr id="10" name="TextBox 7">
                <a:extLst>
                  <a:ext uri="{FF2B5EF4-FFF2-40B4-BE49-F238E27FC236}">
                    <a16:creationId xmlns:a16="http://schemas.microsoft.com/office/drawing/2014/main" id="{C3014A91-D8A2-4B2A-B946-8AEE7DE5705D}"/>
                  </a:ext>
                </a:extLst>
              </p:cNvPr>
              <p:cNvSpPr txBox="1">
                <a:spLocks noRot="1" noChangeAspect="1" noMove="1" noResize="1" noEditPoints="1" noAdjustHandles="1" noChangeArrowheads="1" noChangeShapeType="1" noTextEdit="1"/>
              </p:cNvSpPr>
              <p:nvPr/>
            </p:nvSpPr>
            <p:spPr>
              <a:xfrm>
                <a:off x="457200" y="3810000"/>
                <a:ext cx="1828800" cy="1241494"/>
              </a:xfrm>
              <a:prstGeom prst="rect">
                <a:avLst/>
              </a:prstGeom>
              <a:blipFill>
                <a:blip r:embed="rId2"/>
                <a:stretch>
                  <a:fillRect t="-1442" r="-32566" b="-481"/>
                </a:stretch>
              </a:blipFill>
              <a:ln>
                <a:solidFill>
                  <a:schemeClr val="accent5">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8">
                <a:extLst>
                  <a:ext uri="{FF2B5EF4-FFF2-40B4-BE49-F238E27FC236}">
                    <a16:creationId xmlns:a16="http://schemas.microsoft.com/office/drawing/2014/main" id="{9D4B92F9-CEF7-44BA-A6A2-2B5E4CEDCAA2}"/>
                  </a:ext>
                </a:extLst>
              </p:cNvPr>
              <p:cNvSpPr txBox="1"/>
              <p:nvPr/>
            </p:nvSpPr>
            <p:spPr>
              <a:xfrm>
                <a:off x="3206839" y="4275057"/>
                <a:ext cx="2584361" cy="677943"/>
              </a:xfrm>
              <a:prstGeom prst="rect">
                <a:avLst/>
              </a:prstGeom>
              <a:noFill/>
              <a:ln>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𝑝𝑟𝑖𝑚𝑖𝑡𝑖𝑣𝑒</m:t>
                                  </m:r>
                                </m:sub>
                              </m:sSub>
                            </m:e>
                          </m:acc>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eqArr>
                            <m:eqArrPr>
                              <m:ctrlPr>
                                <a:rPr lang="en-US" sz="1800" i="1" smtClean="0">
                                  <a:latin typeface="Cambria Math" panose="02040503050406030204" pitchFamily="18" charset="0"/>
                                </a:rPr>
                              </m:ctrlPr>
                            </m:eqArrPr>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𝑖𝑗</m:t>
                                          </m:r>
                                        </m:sub>
                                      </m:sSub>
                                    </m:e>
                                  </m:acc>
                                </m:e>
                              </m:d>
                            </m:e>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i="1">
                                              <a:latin typeface="Cambria Math" panose="02040503050406030204" pitchFamily="18" charset="0"/>
                                            </a:rPr>
                                            <m:t>𝑗</m:t>
                                          </m:r>
                                        </m:sub>
                                      </m:sSub>
                                    </m:e>
                                  </m:acc>
                                </m:e>
                              </m:d>
                            </m:e>
                          </m:eqArr>
                          <m:eqArr>
                            <m:eqArrPr>
                              <m:ctrlPr>
                                <a:rPr lang="en-US" sz="1800" i="1">
                                  <a:latin typeface="Cambria Math" panose="02040503050406030204" pitchFamily="18" charset="0"/>
                                </a:rPr>
                              </m:ctrlPr>
                            </m:eqArrPr>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𝑛</m:t>
                                          </m:r>
                                        </m:sub>
                                      </m:sSub>
                                    </m:e>
                                  </m:acc>
                                </m:e>
                              </m:d>
                            </m:e>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𝑛𝑛</m:t>
                                          </m:r>
                                        </m:sub>
                                      </m:sSub>
                                    </m:e>
                                  </m:acc>
                                </m:e>
                              </m:d>
                            </m:e>
                          </m:eqArr>
                        </m:e>
                      </m:d>
                    </m:oMath>
                  </m:oMathPara>
                </a14:m>
                <a:endParaRPr lang="en-US" sz="1800" dirty="0"/>
              </a:p>
            </p:txBody>
          </p:sp>
        </mc:Choice>
        <mc:Fallback xmlns="">
          <p:sp>
            <p:nvSpPr>
              <p:cNvPr id="11" name="TextBox 8">
                <a:extLst>
                  <a:ext uri="{FF2B5EF4-FFF2-40B4-BE49-F238E27FC236}">
                    <a16:creationId xmlns:a16="http://schemas.microsoft.com/office/drawing/2014/main" id="{9D4B92F9-CEF7-44BA-A6A2-2B5E4CEDCAA2}"/>
                  </a:ext>
                </a:extLst>
              </p:cNvPr>
              <p:cNvSpPr txBox="1">
                <a:spLocks noRot="1" noChangeAspect="1" noMove="1" noResize="1" noEditPoints="1" noAdjustHandles="1" noChangeArrowheads="1" noChangeShapeType="1" noTextEdit="1"/>
              </p:cNvSpPr>
              <p:nvPr/>
            </p:nvSpPr>
            <p:spPr>
              <a:xfrm>
                <a:off x="3206839" y="4275057"/>
                <a:ext cx="2584361" cy="677943"/>
              </a:xfrm>
              <a:prstGeom prst="rect">
                <a:avLst/>
              </a:prstGeom>
              <a:blipFill>
                <a:blip r:embed="rId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0">
                <a:extLst>
                  <a:ext uri="{FF2B5EF4-FFF2-40B4-BE49-F238E27FC236}">
                    <a16:creationId xmlns:a16="http://schemas.microsoft.com/office/drawing/2014/main" id="{984F2870-0759-4E80-9B46-2A017D349DE1}"/>
                  </a:ext>
                </a:extLst>
              </p:cNvPr>
              <p:cNvSpPr txBox="1"/>
              <p:nvPr/>
            </p:nvSpPr>
            <p:spPr>
              <a:xfrm>
                <a:off x="6858000" y="3886200"/>
                <a:ext cx="1828800" cy="1200329"/>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t>Phase Impedance Matrix</a:t>
                </a:r>
              </a:p>
              <a:p>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i="0">
                                  <a:latin typeface="Cambria Math" panose="02040503050406030204" pitchFamily="18" charset="0"/>
                                </a:rPr>
                                <m:t>z</m:t>
                              </m:r>
                            </m:e>
                            <m:sub>
                              <m:r>
                                <m:rPr>
                                  <m:sty m:val="p"/>
                                </m:rPr>
                                <a:rPr lang="en-US" sz="1800" i="0">
                                  <a:latin typeface="Cambria Math" panose="02040503050406030204" pitchFamily="18" charset="0"/>
                                </a:rPr>
                                <m:t>abc</m:t>
                              </m:r>
                            </m:sub>
                          </m:sSub>
                        </m:e>
                      </m:d>
                    </m:oMath>
                  </m:oMathPara>
                </a14:m>
                <a:endParaRPr lang="en-US" sz="1800" dirty="0"/>
              </a:p>
            </p:txBody>
          </p:sp>
        </mc:Choice>
        <mc:Fallback xmlns="">
          <p:sp>
            <p:nvSpPr>
              <p:cNvPr id="12" name="TextBox 10">
                <a:extLst>
                  <a:ext uri="{FF2B5EF4-FFF2-40B4-BE49-F238E27FC236}">
                    <a16:creationId xmlns:a16="http://schemas.microsoft.com/office/drawing/2014/main" id="{984F2870-0759-4E80-9B46-2A017D349DE1}"/>
                  </a:ext>
                </a:extLst>
              </p:cNvPr>
              <p:cNvSpPr txBox="1">
                <a:spLocks noRot="1" noChangeAspect="1" noMove="1" noResize="1" noEditPoints="1" noAdjustHandles="1" noChangeArrowheads="1" noChangeShapeType="1" noTextEdit="1"/>
              </p:cNvSpPr>
              <p:nvPr/>
            </p:nvSpPr>
            <p:spPr>
              <a:xfrm>
                <a:off x="6858000" y="3886200"/>
                <a:ext cx="1828800" cy="1200329"/>
              </a:xfrm>
              <a:prstGeom prst="rect">
                <a:avLst/>
              </a:prstGeom>
              <a:blipFill>
                <a:blip r:embed="rId4"/>
                <a:stretch>
                  <a:fillRect t="-2000"/>
                </a:stretch>
              </a:blipFill>
              <a:ln>
                <a:solidFill>
                  <a:schemeClr val="accent5">
                    <a:lumMod val="50000"/>
                  </a:schemeClr>
                </a:solidFill>
              </a:ln>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C3DAE9C0-A74A-49FF-A2D3-E9E053D0624F}"/>
              </a:ext>
            </a:extLst>
          </p:cNvPr>
          <p:cNvCxnSpPr>
            <a:endCxn id="8" idx="1"/>
          </p:cNvCxnSpPr>
          <p:nvPr/>
        </p:nvCxnSpPr>
        <p:spPr>
          <a:xfrm>
            <a:off x="2286000" y="2200363"/>
            <a:ext cx="838200" cy="1"/>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4">
            <a:extLst>
              <a:ext uri="{FF2B5EF4-FFF2-40B4-BE49-F238E27FC236}">
                <a16:creationId xmlns:a16="http://schemas.microsoft.com/office/drawing/2014/main" id="{76651F55-1B3B-4924-9B19-61C5F55552BB}"/>
              </a:ext>
            </a:extLst>
          </p:cNvPr>
          <p:cNvCxnSpPr>
            <a:stCxn id="8" idx="3"/>
            <a:endCxn id="9" idx="1"/>
          </p:cNvCxnSpPr>
          <p:nvPr/>
        </p:nvCxnSpPr>
        <p:spPr>
          <a:xfrm flipV="1">
            <a:off x="5105400" y="2200363"/>
            <a:ext cx="685800" cy="1"/>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6">
            <a:extLst>
              <a:ext uri="{FF2B5EF4-FFF2-40B4-BE49-F238E27FC236}">
                <a16:creationId xmlns:a16="http://schemas.microsoft.com/office/drawing/2014/main" id="{5AC2C0E1-6843-4C30-A145-7EEFA4D0000B}"/>
              </a:ext>
            </a:extLst>
          </p:cNvPr>
          <p:cNvCxnSpPr>
            <a:stCxn id="9" idx="2"/>
            <a:endCxn id="10" idx="0"/>
          </p:cNvCxnSpPr>
          <p:nvPr/>
        </p:nvCxnSpPr>
        <p:spPr>
          <a:xfrm rot="5400000">
            <a:off x="3528714" y="366414"/>
            <a:ext cx="1286472" cy="5600700"/>
          </a:xfrm>
          <a:prstGeom prst="bentConnector3">
            <a:avLst>
              <a:gd name="adj1" fmla="val 50000"/>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23">
            <a:extLst>
              <a:ext uri="{FF2B5EF4-FFF2-40B4-BE49-F238E27FC236}">
                <a16:creationId xmlns:a16="http://schemas.microsoft.com/office/drawing/2014/main" id="{00FEEBEF-333A-47F6-9F40-362E85B875A9}"/>
              </a:ext>
            </a:extLst>
          </p:cNvPr>
          <p:cNvCxnSpPr>
            <a:stCxn id="10" idx="3"/>
            <a:endCxn id="6" idx="1"/>
          </p:cNvCxnSpPr>
          <p:nvPr/>
        </p:nvCxnSpPr>
        <p:spPr>
          <a:xfrm>
            <a:off x="2286000" y="4430747"/>
            <a:ext cx="881924"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5">
            <a:extLst>
              <a:ext uri="{FF2B5EF4-FFF2-40B4-BE49-F238E27FC236}">
                <a16:creationId xmlns:a16="http://schemas.microsoft.com/office/drawing/2014/main" id="{D60F00BD-964C-49C3-A5E7-EBE2360CBC28}"/>
              </a:ext>
            </a:extLst>
          </p:cNvPr>
          <p:cNvCxnSpPr>
            <a:stCxn id="6" idx="3"/>
          </p:cNvCxnSpPr>
          <p:nvPr/>
        </p:nvCxnSpPr>
        <p:spPr>
          <a:xfrm>
            <a:off x="5834924" y="4430747"/>
            <a:ext cx="983512"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1">
            <a:extLst>
              <a:ext uri="{FF2B5EF4-FFF2-40B4-BE49-F238E27FC236}">
                <a16:creationId xmlns:a16="http://schemas.microsoft.com/office/drawing/2014/main" id="{6E9B2776-C035-493B-9E2A-6088BCEE711E}"/>
              </a:ext>
            </a:extLst>
          </p:cNvPr>
          <p:cNvSpPr txBox="1"/>
          <p:nvPr/>
        </p:nvSpPr>
        <p:spPr>
          <a:xfrm>
            <a:off x="5881579" y="3733800"/>
            <a:ext cx="1052621" cy="646331"/>
          </a:xfrm>
          <a:prstGeom prst="rect">
            <a:avLst/>
          </a:prstGeom>
          <a:noFill/>
          <a:ln>
            <a:solidFill>
              <a:schemeClr val="bg1"/>
            </a:solidFill>
          </a:ln>
        </p:spPr>
        <p:txBody>
          <a:bodyPr wrap="square" rtlCol="0">
            <a:spAutoFit/>
          </a:bodyPr>
          <a:lstStyle/>
          <a:p>
            <a:r>
              <a:rPr lang="en-US" sz="1800" dirty="0" err="1"/>
              <a:t>Kron</a:t>
            </a:r>
            <a:r>
              <a:rPr lang="en-US" sz="1800" dirty="0"/>
              <a:t> reduction</a:t>
            </a:r>
          </a:p>
        </p:txBody>
      </p:sp>
    </p:spTree>
    <p:extLst>
      <p:ext uri="{BB962C8B-B14F-4D97-AF65-F5344CB8AC3E}">
        <p14:creationId xmlns:p14="http://schemas.microsoft.com/office/powerpoint/2010/main" val="2722527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3048000"/>
            <a:ext cx="8734425" cy="430887"/>
          </a:xfrm>
          <a:prstGeom prst="rect">
            <a:avLst/>
          </a:prstGeom>
        </p:spPr>
        <p:txBody>
          <a:bodyPr wrap="square">
            <a:spAutoFit/>
          </a:bodyPr>
          <a:lstStyle/>
          <a:p>
            <a:r>
              <a:rPr lang="en-US" sz="2200" dirty="0">
                <a:solidFill>
                  <a:srgbClr val="000000"/>
                </a:solidFill>
              </a:rPr>
              <a:t>Equation (54) in expanded form is given by</a:t>
            </a:r>
            <a:endParaRPr lang="en-US" sz="2200" dirty="0">
              <a:solidFill>
                <a:srgbClr val="000000"/>
              </a:solidFill>
              <a:effectLst/>
            </a:endParaRPr>
          </a:p>
        </p:txBody>
      </p:sp>
      <p:sp>
        <p:nvSpPr>
          <p:cNvPr id="11" name="TextBox 10"/>
          <p:cNvSpPr txBox="1"/>
          <p:nvPr/>
        </p:nvSpPr>
        <p:spPr>
          <a:xfrm>
            <a:off x="3366406" y="1602687"/>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762000" y="1514884"/>
                <a:ext cx="4114799"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e>
                        <m:sub>
                          <m:r>
                            <a:rPr lang="en-US" sz="2000" i="1">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e>
                        <m:sup>
                          <m:r>
                            <a:rPr lang="en-US" sz="2000" b="0" i="1" smtClean="0">
                              <a:latin typeface="Cambria Math" panose="02040503050406030204" pitchFamily="18" charset="0"/>
                            </a:rPr>
                            <m:t>−1</m:t>
                          </m:r>
                        </m:sup>
                      </m:sSup>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𝑎𝑏𝑐</m:t>
                                  </m:r>
                                </m:sub>
                              </m:sSub>
                            </m:e>
                          </m:d>
                        </m:e>
                        <m:sub>
                          <m:r>
                            <a:rPr lang="en-US" sz="2000" i="1">
                              <a:latin typeface="Cambria Math" panose="02040503050406030204" pitchFamily="18" charset="0"/>
                            </a:rPr>
                            <m:t>𝑛</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62000" y="1514884"/>
                <a:ext cx="4114799" cy="307777"/>
              </a:xfrm>
              <a:prstGeom prst="rect">
                <a:avLst/>
              </a:prstGeom>
              <a:blipFill>
                <a:blip r:embed="rId2"/>
                <a:stretch>
                  <a:fillRect b="-20000"/>
                </a:stretch>
              </a:blipFill>
            </p:spPr>
            <p:txBody>
              <a:bodyPr/>
              <a:lstStyle/>
              <a:p>
                <a:r>
                  <a:rPr lang="en-US">
                    <a:noFill/>
                  </a:rPr>
                  <a:t> </a:t>
                </a:r>
              </a:p>
            </p:txBody>
          </p:sp>
        </mc:Fallback>
      </mc:AlternateContent>
      <p:sp>
        <p:nvSpPr>
          <p:cNvPr id="13" name="TextBox 12"/>
          <p:cNvSpPr txBox="1"/>
          <p:nvPr/>
        </p:nvSpPr>
        <p:spPr>
          <a:xfrm>
            <a:off x="8301552" y="2231413"/>
            <a:ext cx="559769" cy="369332"/>
          </a:xfrm>
          <a:prstGeom prst="rect">
            <a:avLst/>
          </a:prstGeom>
          <a:noFill/>
        </p:spPr>
        <p:txBody>
          <a:bodyPr wrap="none" rtlCol="0">
            <a:spAutoFit/>
          </a:bodyPr>
          <a:lstStyle/>
          <a:p>
            <a:r>
              <a:rPr lang="en-US" dirty="0"/>
              <a:t>(54)</a:t>
            </a:r>
          </a:p>
        </p:txBody>
      </p:sp>
      <p:sp>
        <p:nvSpPr>
          <p:cNvPr id="14" name="TextBox 13"/>
          <p:cNvSpPr txBox="1"/>
          <p:nvPr/>
        </p:nvSpPr>
        <p:spPr>
          <a:xfrm>
            <a:off x="8301551" y="4225633"/>
            <a:ext cx="559769" cy="369332"/>
          </a:xfrm>
          <a:prstGeom prst="rect">
            <a:avLst/>
          </a:prstGeom>
          <a:noFill/>
        </p:spPr>
        <p:txBody>
          <a:bodyPr wrap="none" rtlCol="0">
            <a:spAutoFit/>
          </a:bodyPr>
          <a:lstStyle/>
          <a:p>
            <a:r>
              <a:rPr lang="en-US" dirty="0"/>
              <a:t>(56)</a:t>
            </a:r>
          </a:p>
        </p:txBody>
      </p:sp>
      <mc:AlternateContent xmlns:mc="http://schemas.openxmlformats.org/markup-compatibility/2006" xmlns:a14="http://schemas.microsoft.com/office/drawing/2010/main">
        <mc:Choice Requires="a14">
          <p:sp>
            <p:nvSpPr>
              <p:cNvPr id="15" name="TextBox 14"/>
              <p:cNvSpPr txBox="1"/>
              <p:nvPr/>
            </p:nvSpPr>
            <p:spPr>
              <a:xfrm>
                <a:off x="1676400" y="3921328"/>
                <a:ext cx="4758419" cy="1019895"/>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2</m:t>
                                    </m:r>
                                  </m:sub>
                                </m:sSub>
                              </m:e>
                            </m:eqArr>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2</m:t>
                                    </m:r>
                                  </m:sub>
                                </m:sSub>
                              </m:e>
                            </m:eqArr>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22</m:t>
                                  </m:r>
                                </m:sub>
                              </m:sSub>
                            </m:e>
                          </m:mr>
                        </m:m>
                      </m:e>
                    </m:d>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2</m:t>
                                    </m:r>
                                  </m:sub>
                                </m:sSub>
                              </m:e>
                            </m:eqArr>
                          </m:e>
                        </m:d>
                      </m:e>
                      <m:sub>
                        <m:r>
                          <a:rPr lang="en-US" sz="2000" i="1">
                            <a:latin typeface="Cambria Math" panose="02040503050406030204" pitchFamily="18" charset="0"/>
                          </a:rPr>
                          <m:t>𝑛</m:t>
                        </m:r>
                      </m:sub>
                    </m:sSub>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676400" y="3921328"/>
                <a:ext cx="4758419" cy="101989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209800" y="1954120"/>
                <a:ext cx="5915025"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e>
                        <m:sup>
                          <m:r>
                            <a:rPr lang="en-US" sz="2000" i="1">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m:t>
                                  </m:r>
                                  <m:r>
                                    <a:rPr lang="en-US" sz="2000" b="0" i="1" smtClean="0">
                                      <a:latin typeface="Cambria Math" panose="02040503050406030204" pitchFamily="18" charset="0"/>
                                    </a:rPr>
                                    <m:t>𝑛</m:t>
                                  </m:r>
                                </m:sub>
                              </m:sSub>
                            </m:e>
                          </m:d>
                        </m:e>
                        <m:sub>
                          <m:r>
                            <a:rPr lang="en-US" sz="2000" i="1">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e>
                        <m:sup>
                          <m:r>
                            <a:rPr lang="en-US" sz="2000" i="1">
                              <a:latin typeface="Cambria Math" panose="02040503050406030204" pitchFamily="18" charset="0"/>
                            </a:rPr>
                            <m:t>−1</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012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012</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012</m:t>
                              </m:r>
                            </m:sub>
                          </m:sSub>
                        </m:e>
                      </m:d>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209800" y="1954120"/>
                <a:ext cx="5915025" cy="615553"/>
              </a:xfrm>
              <a:prstGeom prst="rect">
                <a:avLst/>
              </a:prstGeom>
              <a:blipFill>
                <a:blip r:embed="rId4"/>
                <a:stretch>
                  <a:fillRect b="-7921"/>
                </a:stretch>
              </a:blipFill>
            </p:spPr>
            <p:txBody>
              <a:bodyPr/>
              <a:lstStyle/>
              <a:p>
                <a:r>
                  <a:rPr lang="en-US">
                    <a:noFill/>
                  </a:rPr>
                  <a:t> </a:t>
                </a:r>
              </a:p>
            </p:txBody>
          </p:sp>
        </mc:Fallback>
      </mc:AlternateContent>
    </p:spTree>
    <p:extLst>
      <p:ext uri="{BB962C8B-B14F-4D97-AF65-F5344CB8AC3E}">
        <p14:creationId xmlns:p14="http://schemas.microsoft.com/office/powerpoint/2010/main" val="2785117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2819400"/>
            <a:ext cx="8305800" cy="2462212"/>
          </a:xfrm>
          <a:prstGeom prst="rect">
            <a:avLst/>
          </a:prstGeom>
        </p:spPr>
        <p:txBody>
          <a:bodyPr wrap="square">
            <a:spAutoFit/>
          </a:bodyPr>
          <a:lstStyle/>
          <a:p>
            <a:pPr marL="342900" indent="-342900" algn="just">
              <a:buFont typeface="Arial" panose="020B0604020202020204" pitchFamily="34" charset="0"/>
              <a:buChar char="•"/>
            </a:pPr>
            <a:r>
              <a:rPr lang="en-US" sz="2200" dirty="0">
                <a:solidFill>
                  <a:srgbClr val="000000"/>
                </a:solidFill>
              </a:rPr>
              <a:t>Equation (55) is the defining equation for converting phase impedances to sequence impedances. </a:t>
            </a:r>
          </a:p>
          <a:p>
            <a:pPr marL="342900" indent="-342900" algn="just">
              <a:buFont typeface="Arial" panose="020B0604020202020204" pitchFamily="34" charset="0"/>
              <a:buChar char="•"/>
            </a:pPr>
            <a:r>
              <a:rPr lang="en-US" sz="2200" dirty="0">
                <a:solidFill>
                  <a:srgbClr val="000000"/>
                </a:solidFill>
              </a:rPr>
              <a:t>In Equation (55), the diagonal terms of the matrix are the “sequence impedances” of the line such that</a:t>
            </a:r>
          </a:p>
          <a:p>
            <a:pPr lvl="1" algn="just">
              <a:buFont typeface="Arial" panose="020B0604020202020204" pitchFamily="34" charset="0"/>
              <a:buChar char="•"/>
            </a:pPr>
            <a:r>
              <a:rPr lang="en-US" sz="2200" i="1" dirty="0">
                <a:solidFill>
                  <a:srgbClr val="000000"/>
                </a:solidFill>
              </a:rPr>
              <a:t>  Z</a:t>
            </a:r>
            <a:r>
              <a:rPr lang="en-US" sz="2200" baseline="-25000" dirty="0">
                <a:solidFill>
                  <a:srgbClr val="000000"/>
                </a:solidFill>
              </a:rPr>
              <a:t>00</a:t>
            </a:r>
            <a:r>
              <a:rPr lang="en-US" sz="2200" dirty="0">
                <a:solidFill>
                  <a:srgbClr val="000000"/>
                </a:solidFill>
              </a:rPr>
              <a:t> is the zero sequence impedance</a:t>
            </a:r>
          </a:p>
          <a:p>
            <a:pPr lvl="1" algn="just">
              <a:buFont typeface="Arial" panose="020B0604020202020204" pitchFamily="34" charset="0"/>
              <a:buChar char="•"/>
            </a:pPr>
            <a:r>
              <a:rPr lang="en-US" sz="2200" i="1" dirty="0">
                <a:solidFill>
                  <a:srgbClr val="000000"/>
                </a:solidFill>
              </a:rPr>
              <a:t>  Z</a:t>
            </a:r>
            <a:r>
              <a:rPr lang="en-US" sz="2200" baseline="-25000" dirty="0">
                <a:solidFill>
                  <a:srgbClr val="000000"/>
                </a:solidFill>
              </a:rPr>
              <a:t>11</a:t>
            </a:r>
            <a:r>
              <a:rPr lang="en-US" sz="2200" dirty="0">
                <a:solidFill>
                  <a:srgbClr val="000000"/>
                </a:solidFill>
              </a:rPr>
              <a:t> is the positive sequence impedance</a:t>
            </a:r>
          </a:p>
          <a:p>
            <a:pPr lvl="1" algn="just">
              <a:buFont typeface="Arial" panose="020B0604020202020204" pitchFamily="34" charset="0"/>
              <a:buChar char="•"/>
            </a:pPr>
            <a:r>
              <a:rPr lang="en-US" sz="2200" i="1" dirty="0">
                <a:solidFill>
                  <a:srgbClr val="000000"/>
                </a:solidFill>
              </a:rPr>
              <a:t>  Z</a:t>
            </a:r>
            <a:r>
              <a:rPr lang="en-US" sz="2200" baseline="-25000" dirty="0">
                <a:solidFill>
                  <a:srgbClr val="000000"/>
                </a:solidFill>
              </a:rPr>
              <a:t>22</a:t>
            </a:r>
            <a:r>
              <a:rPr lang="en-US" sz="2200" dirty="0">
                <a:solidFill>
                  <a:srgbClr val="000000"/>
                </a:solidFill>
              </a:rPr>
              <a:t> is the negative sequence impedance</a:t>
            </a:r>
          </a:p>
        </p:txBody>
      </p:sp>
      <p:sp>
        <p:nvSpPr>
          <p:cNvPr id="7" name="TextBox 6"/>
          <p:cNvSpPr txBox="1"/>
          <p:nvPr/>
        </p:nvSpPr>
        <p:spPr>
          <a:xfrm>
            <a:off x="7587852" y="1554342"/>
            <a:ext cx="559769" cy="369332"/>
          </a:xfrm>
          <a:prstGeom prst="rect">
            <a:avLst/>
          </a:prstGeom>
          <a:noFill/>
        </p:spPr>
        <p:txBody>
          <a:bodyPr wrap="none" rtlCol="0">
            <a:spAutoFit/>
          </a:bodyPr>
          <a:lstStyle/>
          <a:p>
            <a:r>
              <a:rPr lang="en-US" dirty="0"/>
              <a:t>(55)</a:t>
            </a:r>
          </a:p>
        </p:txBody>
      </p:sp>
      <mc:AlternateContent xmlns:mc="http://schemas.openxmlformats.org/markup-compatibility/2006" xmlns:a14="http://schemas.microsoft.com/office/drawing/2010/main">
        <mc:Choice Requires="a14">
          <p:sp>
            <p:nvSpPr>
              <p:cNvPr id="8" name="TextBox 7"/>
              <p:cNvSpPr txBox="1"/>
              <p:nvPr/>
            </p:nvSpPr>
            <p:spPr>
              <a:xfrm>
                <a:off x="1066800" y="1381881"/>
                <a:ext cx="4392228" cy="789062"/>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012</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−1</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𝑎𝑏𝑐</m:t>
                        </m:r>
                      </m:sub>
                    </m:sSub>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r>
                      <a:rPr lang="en-US" i="1">
                        <a:latin typeface="Cambria Math" panose="02040503050406030204" pitchFamily="18" charset="0"/>
                      </a:rPr>
                      <m:t>] </m:t>
                    </m:r>
                  </m:oMath>
                </a14:m>
                <a:r>
                  <a:rPr lang="en-US" dirty="0"/>
                  <a:t>=</a:t>
                </a: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00</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0</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0</m:t>
                                  </m:r>
                                  <m:r>
                                    <a:rPr lang="en-US" b="0" i="1" smtClean="0">
                                      <a:latin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1</m:t>
                                  </m:r>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12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m:t>
                                  </m:r>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22</m:t>
                                  </m:r>
                                </m:sub>
                              </m:sSub>
                            </m:e>
                          </m:mr>
                        </m:m>
                      </m:e>
                    </m:d>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0" y="1381881"/>
                <a:ext cx="4392228" cy="789062"/>
              </a:xfrm>
              <a:prstGeom prst="rect">
                <a:avLst/>
              </a:prstGeom>
              <a:blipFill>
                <a:blip r:embed="rId2"/>
                <a:stretch>
                  <a:fillRect r="-31900" b="-32558"/>
                </a:stretch>
              </a:blipFill>
            </p:spPr>
            <p:txBody>
              <a:bodyPr/>
              <a:lstStyle/>
              <a:p>
                <a:r>
                  <a:rPr lang="en-US">
                    <a:noFill/>
                  </a:rPr>
                  <a:t> </a:t>
                </a:r>
              </a:p>
            </p:txBody>
          </p:sp>
        </mc:Fallback>
      </mc:AlternateContent>
    </p:spTree>
    <p:extLst>
      <p:ext uri="{BB962C8B-B14F-4D97-AF65-F5344CB8AC3E}">
        <p14:creationId xmlns:p14="http://schemas.microsoft.com/office/powerpoint/2010/main" val="313113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4374916" cy="584775"/>
          </a:xfrm>
          <a:prstGeom prst="rect">
            <a:avLst/>
          </a:prstGeom>
        </p:spPr>
        <p:txBody>
          <a:bodyPr wrap="none">
            <a:spAutoFit/>
          </a:bodyPr>
          <a:lstStyle/>
          <a:p>
            <a:r>
              <a:rPr lang="en-US" sz="3200" dirty="0"/>
              <a:t>Sequence Impedances</a:t>
            </a:r>
          </a:p>
        </p:txBody>
      </p:sp>
      <p:sp>
        <p:nvSpPr>
          <p:cNvPr id="7" name="Rectangle 6"/>
          <p:cNvSpPr/>
          <p:nvPr/>
        </p:nvSpPr>
        <p:spPr>
          <a:xfrm>
            <a:off x="381000" y="1802517"/>
            <a:ext cx="8305800" cy="4293483"/>
          </a:xfrm>
          <a:prstGeom prst="rect">
            <a:avLst/>
          </a:prstGeom>
        </p:spPr>
        <p:txBody>
          <a:bodyPr wrap="square">
            <a:spAutoFit/>
          </a:bodyPr>
          <a:lstStyle/>
          <a:p>
            <a:pPr marL="342900" indent="-342900" algn="just">
              <a:buFont typeface="Arial" panose="020B0604020202020204" pitchFamily="34" charset="0"/>
              <a:buChar char="•"/>
            </a:pPr>
            <a:r>
              <a:rPr lang="en-US" sz="2100" dirty="0">
                <a:solidFill>
                  <a:srgbClr val="000000"/>
                </a:solidFill>
              </a:rPr>
              <a:t>The off-diagonal terms of Equation (55) represent the mutual coupling between sequences. In the idealized state, these off-diagonal terms would be zero. </a:t>
            </a:r>
            <a:r>
              <a:rPr lang="en-US" sz="2100" dirty="0">
                <a:solidFill>
                  <a:srgbClr val="FF0000"/>
                </a:solidFill>
              </a:rPr>
              <a:t>In order for this to happen, it must be assumed that the line has been transposed.</a:t>
            </a:r>
            <a:r>
              <a:rPr lang="en-US" sz="2100" dirty="0">
                <a:solidFill>
                  <a:srgbClr val="000000"/>
                </a:solidFill>
              </a:rPr>
              <a:t> For high-voltage transmission lines, this will generally be the case. </a:t>
            </a:r>
          </a:p>
          <a:p>
            <a:pPr marL="342900" indent="-342900" algn="just">
              <a:buFont typeface="Arial" panose="020B0604020202020204" pitchFamily="34" charset="0"/>
              <a:buChar char="•"/>
            </a:pPr>
            <a:r>
              <a:rPr lang="en-US" sz="2100" dirty="0">
                <a:solidFill>
                  <a:srgbClr val="000000"/>
                </a:solidFill>
              </a:rPr>
              <a:t>When the lines are transposed, the mutual coupling between phases (off-diagonal terms) is equal, and, consequently, the off-diagonal terms of the sequence impedance matrix become zero. </a:t>
            </a:r>
          </a:p>
          <a:p>
            <a:pPr marL="342900" indent="-342900" algn="just">
              <a:buFont typeface="Arial" panose="020B0604020202020204" pitchFamily="34" charset="0"/>
              <a:buChar char="•"/>
            </a:pPr>
            <a:r>
              <a:rPr lang="en-US" sz="2100" dirty="0">
                <a:solidFill>
                  <a:srgbClr val="000000"/>
                </a:solidFill>
              </a:rPr>
              <a:t>Since distribution lines are rarely, if ever, transposed, the mutual coupling between phases is not equal, and, as a result, the off-diagonal terms of the sequence impedance matrix will not be zero. </a:t>
            </a:r>
            <a:r>
              <a:rPr lang="en-US" sz="2100" i="1" u="sng" dirty="0">
                <a:solidFill>
                  <a:srgbClr val="FF0000"/>
                </a:solidFill>
              </a:rPr>
              <a:t>This is the primary reason that distribution system analysis uses the phase domain rather than symmetrical components.</a:t>
            </a:r>
          </a:p>
        </p:txBody>
      </p:sp>
      <mc:AlternateContent xmlns:mc="http://schemas.openxmlformats.org/markup-compatibility/2006" xmlns:a14="http://schemas.microsoft.com/office/drawing/2010/main">
        <mc:Choice Requires="a14">
          <p:sp>
            <p:nvSpPr>
              <p:cNvPr id="10" name="TextBox 9"/>
              <p:cNvSpPr txBox="1"/>
              <p:nvPr/>
            </p:nvSpPr>
            <p:spPr>
              <a:xfrm>
                <a:off x="1638713" y="968496"/>
                <a:ext cx="4914487" cy="876650"/>
              </a:xfrm>
              <a:prstGeom prst="rect">
                <a:avLst/>
              </a:prstGeom>
              <a:noFill/>
            </p:spPr>
            <p:txBody>
              <a:bodyPr wrap="none" lIns="0" tIns="0" rIns="0" bIns="0" rtlCol="0">
                <a:spAutoFit/>
              </a:bodyPr>
              <a:lstStyle/>
              <a:p>
                <a14:m>
                  <m:oMath xmlns:m="http://schemas.openxmlformats.org/officeDocument/2006/math">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012</m:t>
                                </m:r>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𝑠</m:t>
                        </m:r>
                      </m:sub>
                    </m:sSub>
                    <m:r>
                      <a:rPr lang="en-US" sz="2000" i="1">
                        <a:latin typeface="Cambria Math" panose="02040503050406030204" pitchFamily="18" charset="0"/>
                      </a:rPr>
                      <m:t>] </m:t>
                    </m:r>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22</m:t>
                                  </m:r>
                                </m:sub>
                              </m:sSub>
                            </m:e>
                          </m:mr>
                        </m:m>
                      </m:e>
                    </m:d>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638713" y="968496"/>
                <a:ext cx="4914487" cy="876650"/>
              </a:xfrm>
              <a:prstGeom prst="rect">
                <a:avLst/>
              </a:prstGeom>
              <a:blipFill>
                <a:blip r:embed="rId2"/>
                <a:stretch>
                  <a:fillRect/>
                </a:stretch>
              </a:blipFill>
            </p:spPr>
            <p:txBody>
              <a:bodyPr/>
              <a:lstStyle/>
              <a:p>
                <a:r>
                  <a:rPr lang="en-US">
                    <a:noFill/>
                  </a:rPr>
                  <a:t> </a:t>
                </a:r>
              </a:p>
            </p:txBody>
          </p:sp>
        </mc:Fallback>
      </mc:AlternateContent>
      <p:sp>
        <p:nvSpPr>
          <p:cNvPr id="11" name="TextBox 10"/>
          <p:cNvSpPr txBox="1"/>
          <p:nvPr/>
        </p:nvSpPr>
        <p:spPr>
          <a:xfrm>
            <a:off x="7587852" y="1097142"/>
            <a:ext cx="559769" cy="369332"/>
          </a:xfrm>
          <a:prstGeom prst="rect">
            <a:avLst/>
          </a:prstGeom>
          <a:noFill/>
        </p:spPr>
        <p:txBody>
          <a:bodyPr wrap="none" rtlCol="0">
            <a:spAutoFit/>
          </a:bodyPr>
          <a:lstStyle/>
          <a:p>
            <a:r>
              <a:rPr lang="en-US" dirty="0"/>
              <a:t>(55)</a:t>
            </a:r>
          </a:p>
        </p:txBody>
      </p:sp>
    </p:spTree>
    <p:extLst>
      <p:ext uri="{BB962C8B-B14F-4D97-AF65-F5344CB8AC3E}">
        <p14:creationId xmlns:p14="http://schemas.microsoft.com/office/powerpoint/2010/main" val="34482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3" name="Content Placeholder 2"/>
          <p:cNvSpPr>
            <a:spLocks noGrp="1"/>
          </p:cNvSpPr>
          <p:nvPr>
            <p:ph idx="1"/>
          </p:nvPr>
        </p:nvSpPr>
        <p:spPr>
          <a:xfrm>
            <a:off x="304800" y="1524000"/>
            <a:ext cx="8534400" cy="3048000"/>
          </a:xfrm>
        </p:spPr>
        <p:txBody>
          <a:bodyPr/>
          <a:lstStyle/>
          <a:p>
            <a:pPr marL="0" indent="0" algn="just">
              <a:buNone/>
            </a:pPr>
            <a:r>
              <a:rPr lang="en-US" sz="2100" dirty="0">
                <a:solidFill>
                  <a:srgbClr val="FF0000"/>
                </a:solidFill>
                <a:latin typeface="Times"/>
                <a:cs typeface="Times"/>
              </a:rPr>
              <a:t>If a line is assumed to be transposed</a:t>
            </a:r>
            <a:r>
              <a:rPr lang="en-US" sz="2100" dirty="0">
                <a:solidFill>
                  <a:srgbClr val="000000"/>
                </a:solidFill>
                <a:latin typeface="Times"/>
                <a:cs typeface="Times"/>
              </a:rPr>
              <a:t>, </a:t>
            </a:r>
            <a:r>
              <a:rPr lang="en-US" sz="2100" i="1" dirty="0">
                <a:solidFill>
                  <a:srgbClr val="000000"/>
                </a:solidFill>
                <a:latin typeface="Times"/>
                <a:cs typeface="Times"/>
              </a:rPr>
              <a:t>the phase impedance matrix is modified so the three diagonal terms are equal and all of the off-diagonal terms are equal. </a:t>
            </a:r>
          </a:p>
          <a:p>
            <a:pPr marL="0" indent="0" algn="just">
              <a:buNone/>
            </a:pPr>
            <a:r>
              <a:rPr lang="en-US" sz="2100" dirty="0">
                <a:solidFill>
                  <a:srgbClr val="000000"/>
                </a:solidFill>
                <a:latin typeface="Times"/>
                <a:cs typeface="Times"/>
              </a:rPr>
              <a:t>The usual procedure is to set the three diagonal terms of the phase impedance matrix equal to the average of the diagonal terms of Equation (43) and the off-diagonal terms equal to the average of the off-diagonal terms of Equation (43). </a:t>
            </a:r>
          </a:p>
          <a:p>
            <a:pPr marL="0" indent="0" algn="just">
              <a:buNone/>
            </a:pPr>
            <a:r>
              <a:rPr lang="en-US" sz="2100" dirty="0">
                <a:solidFill>
                  <a:srgbClr val="000000"/>
                </a:solidFill>
                <a:latin typeface="Times"/>
                <a:cs typeface="Times"/>
              </a:rPr>
              <a:t>When this is done the self- and mutual impedances are defined as</a:t>
            </a:r>
          </a:p>
        </p:txBody>
      </p:sp>
      <p:sp>
        <p:nvSpPr>
          <p:cNvPr id="4" name="Slide Number Placeholder 3"/>
          <p:cNvSpPr>
            <a:spLocks noGrp="1"/>
          </p:cNvSpPr>
          <p:nvPr>
            <p:ph type="sldNum" sz="quarter" idx="4"/>
          </p:nvPr>
        </p:nvSpPr>
        <p:spPr/>
        <p:txBody>
          <a:bodyPr/>
          <a:lstStyle/>
          <a:p>
            <a:fld id="{179A9A4E-4C82-4D44-9372-C31BB3818094}" type="slidenum">
              <a:rPr lang="en-US" smtClean="0"/>
              <a:pPr/>
              <a:t>43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4953000"/>
            <a:ext cx="6477000" cy="415498"/>
          </a:xfrm>
          <a:prstGeom prst="rect">
            <a:avLst/>
          </a:prstGeom>
        </p:spPr>
        <p:txBody>
          <a:bodyPr wrap="square">
            <a:spAutoFit/>
          </a:bodyPr>
          <a:lstStyle/>
          <a:p>
            <a:r>
              <a:rPr lang="en-US" sz="2100" dirty="0">
                <a:solidFill>
                  <a:srgbClr val="000000"/>
                </a:solidFill>
              </a:rPr>
              <a:t>The phase impedance matrix is now defined as</a:t>
            </a:r>
          </a:p>
        </p:txBody>
      </p:sp>
      <mc:AlternateContent xmlns:mc="http://schemas.openxmlformats.org/markup-compatibility/2006" xmlns:a14="http://schemas.microsoft.com/office/drawing/2010/main">
        <mc:Choice Requires="a14">
          <p:sp>
            <p:nvSpPr>
              <p:cNvPr id="7" name="TextBox 6"/>
              <p:cNvSpPr txBox="1"/>
              <p:nvPr/>
            </p:nvSpPr>
            <p:spPr>
              <a:xfrm>
                <a:off x="2565862" y="771200"/>
                <a:ext cx="3555076" cy="812595"/>
              </a:xfrm>
              <a:prstGeom prst="rect">
                <a:avLst/>
              </a:prstGeom>
              <a:noFill/>
            </p:spPr>
            <p:txBody>
              <a:bodyPr wrap="none" lIns="0" tIns="0" rIns="0" bIns="0" rtlCol="0">
                <a:spAutoFit/>
              </a:bodyPr>
              <a:lstStyle/>
              <a:p>
                <a14:m>
                  <m:oMath xmlns:m="http://schemas.openxmlformats.org/officeDocument/2006/math">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 </m:t>
                    </m:r>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𝑎𝑎</m:t>
                                  </m:r>
                                </m:sub>
                              </m:sSub>
                            </m:e>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i="1" smtClean="0">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𝑐𝑐</m:t>
                                  </m:r>
                                </m:sub>
                              </m:sSub>
                            </m:e>
                          </m:mr>
                        </m:m>
                      </m:e>
                    </m:d>
                    <m:r>
                      <a:rPr lang="en-US" sz="2000" b="0" i="1" smtClean="0">
                        <a:latin typeface="Cambria Math" panose="02040503050406030204" pitchFamily="18" charset="0"/>
                      </a:rPr>
                      <m:t> </m:t>
                    </m:r>
                    <m:f>
                      <m:fPr>
                        <m:type m:val="lin"/>
                        <m:ctrlPr>
                          <a:rPr lang="en-US" sz="2000" b="0" i="1" smtClean="0">
                            <a:latin typeface="Cambria Math" panose="02040503050406030204" pitchFamily="18" charset="0"/>
                          </a:rPr>
                        </m:ctrlPr>
                      </m:fPr>
                      <m:num>
                        <m:r>
                          <m:rPr>
                            <m:sty m:val="p"/>
                          </m:rPr>
                          <a:rPr lang="el-GR" sz="2000" i="1">
                            <a:latin typeface="Cambria Math" panose="02040503050406030204" pitchFamily="18" charset="0"/>
                            <a:ea typeface="Cambria Math" panose="02040503050406030204" pitchFamily="18" charset="0"/>
                          </a:rPr>
                          <m:t>Ω</m:t>
                        </m:r>
                      </m:num>
                      <m:den>
                        <m:r>
                          <a:rPr lang="en-US" sz="2000" b="0" i="1" smtClean="0">
                            <a:latin typeface="Cambria Math" panose="02040503050406030204" pitchFamily="18" charset="0"/>
                          </a:rPr>
                          <m:t>𝑚𝑖𝑙𝑒</m:t>
                        </m:r>
                      </m:den>
                    </m:f>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565862" y="771200"/>
                <a:ext cx="3555076" cy="812595"/>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7537419" y="876726"/>
            <a:ext cx="559769" cy="369332"/>
          </a:xfrm>
          <a:prstGeom prst="rect">
            <a:avLst/>
          </a:prstGeom>
          <a:noFill/>
        </p:spPr>
        <p:txBody>
          <a:bodyPr wrap="none" rtlCol="0">
            <a:spAutoFit/>
          </a:bodyPr>
          <a:lstStyle/>
          <a:p>
            <a:r>
              <a:rPr lang="en-US" dirty="0"/>
              <a:t>(43)</a:t>
            </a:r>
          </a:p>
        </p:txBody>
      </p:sp>
      <mc:AlternateContent xmlns:mc="http://schemas.openxmlformats.org/markup-compatibility/2006" xmlns:a14="http://schemas.microsoft.com/office/drawing/2010/main">
        <mc:Choice Requires="a14">
          <p:sp>
            <p:nvSpPr>
              <p:cNvPr id="9" name="TextBox 8"/>
              <p:cNvSpPr txBox="1"/>
              <p:nvPr/>
            </p:nvSpPr>
            <p:spPr>
              <a:xfrm>
                <a:off x="3018537" y="4234225"/>
                <a:ext cx="2657972"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𝑧</m:t>
                          </m:r>
                        </m:e>
                        <m:sub>
                          <m:r>
                            <a:rPr lang="en-US" sz="1400" b="0" i="1" smtClean="0">
                              <a:latin typeface="Cambria Math" panose="02040503050406030204" pitchFamily="18" charset="0"/>
                            </a:rPr>
                            <m:t>𝑠</m:t>
                          </m:r>
                        </m:sub>
                      </m:sSub>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𝑎𝑎</m:t>
                              </m:r>
                            </m:sub>
                          </m:sSub>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𝑏𝑏</m:t>
                              </m:r>
                            </m:sub>
                          </m:sSub>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𝑐𝑐</m:t>
                              </m:r>
                            </m:sub>
                          </m:sSub>
                        </m:e>
                      </m:d>
                      <m:r>
                        <a:rPr lang="en-US" sz="1400" b="0" i="1" smtClean="0">
                          <a:latin typeface="Cambria Math" panose="02040503050406030204" pitchFamily="18" charset="0"/>
                        </a:rPr>
                        <m:t>  </m:t>
                      </m:r>
                      <m:r>
                        <m:rPr>
                          <m:sty m:val="p"/>
                        </m:rPr>
                        <a:rPr lang="el-GR" sz="1400" b="0" i="1" smtClean="0">
                          <a:latin typeface="Cambria Math" panose="02040503050406030204" pitchFamily="18" charset="0"/>
                          <a:ea typeface="Cambria Math" panose="02040503050406030204" pitchFamily="18" charset="0"/>
                        </a:rPr>
                        <m:t>Ω</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𝑚𝑖𝑙𝑒</m:t>
                      </m:r>
                    </m:oMath>
                  </m:oMathPara>
                </a14:m>
                <a:endParaRPr lang="en-US"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018537" y="4234225"/>
                <a:ext cx="2657972" cy="404726"/>
              </a:xfrm>
              <a:prstGeom prst="rect">
                <a:avLst/>
              </a:prstGeom>
              <a:blipFill>
                <a:blip r:embed="rId3"/>
                <a:stretch>
                  <a:fillRect l="-229" t="-1515" r="-917"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83119" y="4648200"/>
                <a:ext cx="271523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𝑧</m:t>
                          </m:r>
                        </m:e>
                        <m:sub>
                          <m:r>
                            <a:rPr lang="en-US" sz="1400" b="0" i="1" smtClean="0">
                              <a:latin typeface="Cambria Math" panose="02040503050406030204" pitchFamily="18" charset="0"/>
                            </a:rPr>
                            <m:t>𝑚</m:t>
                          </m:r>
                        </m:sub>
                      </m:sSub>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𝑎𝑏</m:t>
                              </m:r>
                            </m:sub>
                          </m:sSub>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𝑏𝑐</m:t>
                              </m:r>
                            </m:sub>
                          </m:sSub>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𝑐𝑎</m:t>
                              </m:r>
                            </m:sub>
                          </m:sSub>
                        </m:e>
                      </m:d>
                      <m:r>
                        <a:rPr lang="en-US" sz="1400" b="0" i="1" smtClean="0">
                          <a:latin typeface="Cambria Math" panose="02040503050406030204" pitchFamily="18" charset="0"/>
                        </a:rPr>
                        <m:t>  </m:t>
                      </m:r>
                      <m:r>
                        <m:rPr>
                          <m:sty m:val="p"/>
                        </m:rPr>
                        <a:rPr lang="el-GR" sz="1400" b="0" i="1" smtClean="0">
                          <a:latin typeface="Cambria Math" panose="02040503050406030204" pitchFamily="18" charset="0"/>
                          <a:ea typeface="Cambria Math" panose="02040503050406030204" pitchFamily="18" charset="0"/>
                        </a:rPr>
                        <m:t>Ω</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𝑚𝑖𝑙𝑒</m:t>
                      </m:r>
                    </m:oMath>
                  </m:oMathPara>
                </a14:m>
                <a:endParaRPr lang="en-US"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83119" y="4648200"/>
                <a:ext cx="2715230" cy="404726"/>
              </a:xfrm>
              <a:prstGeom prst="rect">
                <a:avLst/>
              </a:prstGeom>
              <a:blipFill>
                <a:blip r:embed="rId4"/>
                <a:stretch>
                  <a:fillRect l="-224" t="-1515" r="-673"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18537" y="5368498"/>
                <a:ext cx="2719847" cy="650178"/>
              </a:xfrm>
              <a:prstGeom prst="rect">
                <a:avLst/>
              </a:prstGeom>
              <a:noFill/>
            </p:spPr>
            <p:txBody>
              <a:bodyPr wrap="none" lIns="0" tIns="0" rIns="0" bIns="0" rtlCol="0">
                <a:spAutoFit/>
              </a:bodyPr>
              <a:lstStyle/>
              <a:p>
                <a14:m>
                  <m:oMath xmlns:m="http://schemas.openxmlformats.org/officeDocument/2006/math">
                    <m:r>
                      <a:rPr lang="en-US" sz="160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𝑎𝑏𝑐</m:t>
                        </m:r>
                      </m:sub>
                    </m:sSub>
                    <m:r>
                      <a:rPr lang="en-US" sz="1600" i="1">
                        <a:latin typeface="Cambria Math" panose="02040503050406030204" pitchFamily="18" charset="0"/>
                      </a:rPr>
                      <m:t>] </m:t>
                    </m:r>
                  </m:oMath>
                </a14:m>
                <a:r>
                  <a:rPr lang="en-US" sz="1600" dirty="0"/>
                  <a:t>=</a:t>
                </a:r>
                <a14:m>
                  <m:oMath xmlns:m="http://schemas.openxmlformats.org/officeDocument/2006/math">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𝑠</m:t>
                                  </m:r>
                                </m:sub>
                              </m:sSub>
                            </m:e>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𝑧</m:t>
                                  </m:r>
                                </m:e>
                                <m:sub>
                                  <m:r>
                                    <a:rPr lang="en-US" sz="1600" i="1" smtClean="0">
                                      <a:latin typeface="Cambria Math" panose="02040503050406030204" pitchFamily="18" charset="0"/>
                                    </a:rPr>
                                    <m:t>𝑚</m:t>
                                  </m:r>
                                </m:sub>
                              </m:sSub>
                            </m:e>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i="1" smtClean="0">
                                      <a:latin typeface="Cambria Math" panose="02040503050406030204" pitchFamily="18" charset="0"/>
                                    </a:rPr>
                                    <m:t>𝑚</m:t>
                                  </m:r>
                                </m:sub>
                              </m:sSub>
                            </m:e>
                          </m:mr>
                          <m:m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𝑚</m:t>
                                  </m:r>
                                </m:sub>
                              </m:sSub>
                            </m:e>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𝑠</m:t>
                                  </m:r>
                                </m:sub>
                              </m:sSub>
                            </m:e>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𝑚</m:t>
                                  </m:r>
                                </m:sub>
                              </m:sSub>
                            </m:e>
                          </m:mr>
                          <m:m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𝑚</m:t>
                                  </m:r>
                                </m:sub>
                              </m:sSub>
                            </m:e>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𝑚</m:t>
                                  </m:r>
                                </m:sub>
                              </m:sSub>
                            </m:e>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𝑠</m:t>
                                  </m:r>
                                </m:sub>
                              </m:sSub>
                            </m:e>
                          </m:mr>
                        </m:m>
                      </m:e>
                    </m:d>
                    <m:r>
                      <a:rPr lang="en-US" sz="1600" b="0" i="1" smtClean="0">
                        <a:latin typeface="Cambria Math" panose="02040503050406030204" pitchFamily="18" charset="0"/>
                      </a:rPr>
                      <m:t> </m:t>
                    </m:r>
                    <m:f>
                      <m:fPr>
                        <m:type m:val="lin"/>
                        <m:ctrlPr>
                          <a:rPr lang="en-US" sz="1600" b="0" i="1" smtClean="0">
                            <a:latin typeface="Cambria Math" panose="02040503050406030204" pitchFamily="18" charset="0"/>
                          </a:rPr>
                        </m:ctrlPr>
                      </m:fPr>
                      <m:num>
                        <m:r>
                          <m:rPr>
                            <m:sty m:val="p"/>
                          </m:rPr>
                          <a:rPr lang="el-GR" sz="1600" i="1">
                            <a:latin typeface="Cambria Math" panose="02040503050406030204" pitchFamily="18" charset="0"/>
                            <a:ea typeface="Cambria Math" panose="02040503050406030204" pitchFamily="18" charset="0"/>
                          </a:rPr>
                          <m:t>Ω</m:t>
                        </m:r>
                      </m:num>
                      <m:den>
                        <m:r>
                          <a:rPr lang="en-US" sz="1600" b="0" i="1" smtClean="0">
                            <a:latin typeface="Cambria Math" panose="02040503050406030204" pitchFamily="18" charset="0"/>
                          </a:rPr>
                          <m:t>𝑚𝑖𝑙𝑒</m:t>
                        </m:r>
                      </m:den>
                    </m:f>
                  </m:oMath>
                </a14:m>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018537" y="5368498"/>
                <a:ext cx="2719847" cy="650178"/>
              </a:xfrm>
              <a:prstGeom prst="rect">
                <a:avLst/>
              </a:prstGeom>
              <a:blipFill>
                <a:blip r:embed="rId5"/>
                <a:stretch>
                  <a:fillRect/>
                </a:stretch>
              </a:blipFill>
            </p:spPr>
            <p:txBody>
              <a:bodyPr/>
              <a:lstStyle/>
              <a:p>
                <a:r>
                  <a:rPr lang="en-US">
                    <a:noFill/>
                  </a:rPr>
                  <a:t> </a:t>
                </a:r>
              </a:p>
            </p:txBody>
          </p:sp>
        </mc:Fallback>
      </mc:AlternateContent>
      <p:sp>
        <p:nvSpPr>
          <p:cNvPr id="12" name="TextBox 11"/>
          <p:cNvSpPr txBox="1"/>
          <p:nvPr/>
        </p:nvSpPr>
        <p:spPr>
          <a:xfrm>
            <a:off x="7605584" y="4128660"/>
            <a:ext cx="559769" cy="369332"/>
          </a:xfrm>
          <a:prstGeom prst="rect">
            <a:avLst/>
          </a:prstGeom>
          <a:noFill/>
        </p:spPr>
        <p:txBody>
          <a:bodyPr wrap="none" rtlCol="0">
            <a:spAutoFit/>
          </a:bodyPr>
          <a:lstStyle/>
          <a:p>
            <a:r>
              <a:rPr lang="en-US" dirty="0"/>
              <a:t>(57)</a:t>
            </a:r>
          </a:p>
        </p:txBody>
      </p:sp>
      <p:sp>
        <p:nvSpPr>
          <p:cNvPr id="13" name="TextBox 12"/>
          <p:cNvSpPr txBox="1"/>
          <p:nvPr/>
        </p:nvSpPr>
        <p:spPr>
          <a:xfrm>
            <a:off x="7624119" y="4549170"/>
            <a:ext cx="559769" cy="369332"/>
          </a:xfrm>
          <a:prstGeom prst="rect">
            <a:avLst/>
          </a:prstGeom>
          <a:noFill/>
        </p:spPr>
        <p:txBody>
          <a:bodyPr wrap="none" rtlCol="0">
            <a:spAutoFit/>
          </a:bodyPr>
          <a:lstStyle/>
          <a:p>
            <a:r>
              <a:rPr lang="en-US" dirty="0"/>
              <a:t>(58)</a:t>
            </a:r>
          </a:p>
        </p:txBody>
      </p:sp>
      <p:sp>
        <p:nvSpPr>
          <p:cNvPr id="14" name="TextBox 13"/>
          <p:cNvSpPr txBox="1"/>
          <p:nvPr/>
        </p:nvSpPr>
        <p:spPr>
          <a:xfrm>
            <a:off x="7672816" y="5357083"/>
            <a:ext cx="559769" cy="369332"/>
          </a:xfrm>
          <a:prstGeom prst="rect">
            <a:avLst/>
          </a:prstGeom>
          <a:noFill/>
        </p:spPr>
        <p:txBody>
          <a:bodyPr wrap="none" rtlCol="0">
            <a:spAutoFit/>
          </a:bodyPr>
          <a:lstStyle/>
          <a:p>
            <a:r>
              <a:rPr lang="en-US" dirty="0"/>
              <a:t>(59)</a:t>
            </a:r>
          </a:p>
        </p:txBody>
      </p:sp>
    </p:spTree>
    <p:extLst>
      <p:ext uri="{BB962C8B-B14F-4D97-AF65-F5344CB8AC3E}">
        <p14:creationId xmlns:p14="http://schemas.microsoft.com/office/powerpoint/2010/main" val="4175934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752600"/>
            <a:ext cx="8534400" cy="1015663"/>
          </a:xfrm>
          <a:prstGeom prst="rect">
            <a:avLst/>
          </a:prstGeom>
        </p:spPr>
        <p:txBody>
          <a:bodyPr wrap="square">
            <a:spAutoFit/>
          </a:bodyPr>
          <a:lstStyle/>
          <a:p>
            <a:pPr algn="just"/>
            <a:r>
              <a:rPr lang="en-US" sz="2000" dirty="0">
                <a:solidFill>
                  <a:srgbClr val="000000"/>
                </a:solidFill>
              </a:rPr>
              <a:t>When Equation (55) is used with this phase impedance matrix, the resulting sequence matrix is diagonal (off-diagonal terms are zero). The sequence impedances can be determined directly as</a:t>
            </a:r>
          </a:p>
        </p:txBody>
      </p:sp>
      <p:sp>
        <p:nvSpPr>
          <p:cNvPr id="7" name="Rectangle 6"/>
          <p:cNvSpPr/>
          <p:nvPr/>
        </p:nvSpPr>
        <p:spPr>
          <a:xfrm>
            <a:off x="304800" y="3657600"/>
            <a:ext cx="8610600" cy="1015663"/>
          </a:xfrm>
          <a:prstGeom prst="rect">
            <a:avLst/>
          </a:prstGeom>
        </p:spPr>
        <p:txBody>
          <a:bodyPr wrap="square">
            <a:spAutoFit/>
          </a:bodyPr>
          <a:lstStyle/>
          <a:p>
            <a:pPr algn="just"/>
            <a:r>
              <a:rPr lang="en-US" sz="2000" dirty="0">
                <a:solidFill>
                  <a:srgbClr val="000000"/>
                </a:solidFill>
              </a:rPr>
              <a:t>A second method that is commonly used to determine the sequence impedances directly is to employ the concept of geometric mean distances (GMDs). The GMD between phases is defined as</a:t>
            </a:r>
          </a:p>
        </p:txBody>
      </p:sp>
      <p:sp>
        <p:nvSpPr>
          <p:cNvPr id="8" name="Rectangle 7"/>
          <p:cNvSpPr/>
          <p:nvPr/>
        </p:nvSpPr>
        <p:spPr>
          <a:xfrm>
            <a:off x="304800" y="5181600"/>
            <a:ext cx="6553200" cy="400110"/>
          </a:xfrm>
          <a:prstGeom prst="rect">
            <a:avLst/>
          </a:prstGeom>
        </p:spPr>
        <p:txBody>
          <a:bodyPr wrap="square">
            <a:spAutoFit/>
          </a:bodyPr>
          <a:lstStyle/>
          <a:p>
            <a:r>
              <a:rPr lang="en-US" sz="2000" dirty="0">
                <a:solidFill>
                  <a:srgbClr val="000000"/>
                </a:solidFill>
              </a:rPr>
              <a:t>The GMD between phases and neutral is defined as</a:t>
            </a:r>
          </a:p>
        </p:txBody>
      </p:sp>
      <mc:AlternateContent xmlns:mc="http://schemas.openxmlformats.org/markup-compatibility/2006" xmlns:a14="http://schemas.microsoft.com/office/drawing/2010/main">
        <mc:Choice Requires="a14">
          <p:sp>
            <p:nvSpPr>
              <p:cNvPr id="9" name="TextBox 8"/>
              <p:cNvSpPr txBox="1"/>
              <p:nvPr/>
            </p:nvSpPr>
            <p:spPr>
              <a:xfrm>
                <a:off x="2711773" y="2801410"/>
                <a:ext cx="28600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00</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 </m:t>
                      </m:r>
                      <m:r>
                        <m:rPr>
                          <m:sty m:val="p"/>
                        </m:rPr>
                        <a:rPr lang="el-GR" sz="2000" b="0" i="1" smtClean="0">
                          <a:latin typeface="Cambria Math" panose="02040503050406030204" pitchFamily="18" charset="0"/>
                          <a:ea typeface="Cambria Math" panose="02040503050406030204" pitchFamily="18" charset="0"/>
                        </a:rPr>
                        <m:t>Ω</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𝑚𝑖𝑙𝑒</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711773" y="2801410"/>
                <a:ext cx="2860078" cy="307777"/>
              </a:xfrm>
              <a:prstGeom prst="rect">
                <a:avLst/>
              </a:prstGeom>
              <a:blipFill>
                <a:blip r:embed="rId2"/>
                <a:stretch>
                  <a:fillRect l="-213" r="-1066"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90800" y="3273623"/>
                <a:ext cx="31706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11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22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𝑠</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𝑚</m:t>
                          </m:r>
                        </m:sub>
                      </m:sSub>
                      <m:r>
                        <a:rPr lang="en-US" sz="2000" b="0" i="1" smtClean="0">
                          <a:latin typeface="Cambria Math" panose="02040503050406030204" pitchFamily="18" charset="0"/>
                        </a:rPr>
                        <m:t>  </m:t>
                      </m:r>
                      <m:r>
                        <m:rPr>
                          <m:sty m:val="p"/>
                        </m:rPr>
                        <a:rPr lang="el-GR" sz="2000" b="0" i="1" smtClean="0">
                          <a:latin typeface="Cambria Math" panose="02040503050406030204" pitchFamily="18" charset="0"/>
                          <a:ea typeface="Cambria Math" panose="02040503050406030204" pitchFamily="18" charset="0"/>
                        </a:rPr>
                        <m:t>Ω</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𝑚𝑖𝑙𝑒</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90800" y="3273623"/>
                <a:ext cx="3170676" cy="307777"/>
              </a:xfrm>
              <a:prstGeom prst="rect">
                <a:avLst/>
              </a:prstGeom>
              <a:blipFill>
                <a:blip r:embed="rId3"/>
                <a:stretch>
                  <a:fillRect l="-577" r="-1538"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438400" y="4727989"/>
                <a:ext cx="4012702" cy="377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𝑖𝑗</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𝐺𝑀𝐷</m:t>
                          </m:r>
                        </m:e>
                        <m:sub>
                          <m:r>
                            <a:rPr lang="en-US" sz="2000" b="0" i="1" smtClean="0">
                              <a:latin typeface="Cambria Math" panose="02040503050406030204" pitchFamily="18" charset="0"/>
                            </a:rPr>
                            <m:t>𝑖𝑗</m:t>
                          </m:r>
                        </m:sub>
                      </m:sSub>
                      <m:r>
                        <a:rPr lang="en-US" sz="2000" i="1">
                          <a:latin typeface="Cambria Math" panose="02040503050406030204" pitchFamily="18" charset="0"/>
                        </a:rPr>
                        <m:t>=</m:t>
                      </m:r>
                      <m:rad>
                        <m:radPr>
                          <m:ctrlPr>
                            <a:rPr lang="en-US" sz="2000" i="1">
                              <a:latin typeface="Cambria Math" panose="02040503050406030204" pitchFamily="18" charset="0"/>
                            </a:rPr>
                          </m:ctrlPr>
                        </m:radPr>
                        <m:deg>
                          <m:r>
                            <m:rPr>
                              <m:brk m:alnAt="7"/>
                            </m:rPr>
                            <a:rPr lang="en-US" sz="2000" b="0" i="1" smtClean="0">
                              <a:latin typeface="Cambria Math" panose="02040503050406030204" pitchFamily="18" charset="0"/>
                            </a:rPr>
                            <m:t>3</m:t>
                          </m:r>
                        </m:deg>
                        <m:e>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𝑏𝑐</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𝑐𝑎</m:t>
                              </m:r>
                            </m:sub>
                          </m:sSub>
                        </m:e>
                      </m:rad>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𝑓𝑡</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438400" y="4727989"/>
                <a:ext cx="4012702" cy="377411"/>
              </a:xfrm>
              <a:prstGeom prst="rect">
                <a:avLst/>
              </a:prstGeom>
              <a:blipFill>
                <a:blip r:embed="rId4"/>
                <a:stretch>
                  <a:fillRect l="-912" r="-1672"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38400" y="5638800"/>
                <a:ext cx="4073616" cy="3727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𝑖𝑛</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𝐺𝑀𝐷</m:t>
                          </m:r>
                        </m:e>
                        <m:sub>
                          <m:r>
                            <a:rPr lang="en-US" sz="2000" b="0" i="1" smtClean="0">
                              <a:latin typeface="Cambria Math" panose="02040503050406030204" pitchFamily="18" charset="0"/>
                            </a:rPr>
                            <m:t>𝑖𝑛</m:t>
                          </m:r>
                        </m:sub>
                      </m:sSub>
                      <m:r>
                        <a:rPr lang="en-US" sz="2000" i="1">
                          <a:latin typeface="Cambria Math" panose="02040503050406030204" pitchFamily="18" charset="0"/>
                        </a:rPr>
                        <m:t>=</m:t>
                      </m:r>
                      <m:rad>
                        <m:radPr>
                          <m:ctrlPr>
                            <a:rPr lang="en-US" sz="2000" i="1">
                              <a:latin typeface="Cambria Math" panose="02040503050406030204" pitchFamily="18" charset="0"/>
                            </a:rPr>
                          </m:ctrlPr>
                        </m:radPr>
                        <m:deg>
                          <m:r>
                            <m:rPr>
                              <m:brk m:alnAt="7"/>
                            </m:rPr>
                            <a:rPr lang="en-US" sz="2000" b="0" i="1" smtClean="0">
                              <a:latin typeface="Cambria Math" panose="02040503050406030204" pitchFamily="18" charset="0"/>
                            </a:rPr>
                            <m:t>3</m:t>
                          </m:r>
                        </m:deg>
                        <m:e>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𝑎𝑛</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𝑏𝑛</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𝑐𝑛</m:t>
                              </m:r>
                            </m:sub>
                          </m:sSub>
                        </m:e>
                      </m:rad>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𝑓𝑡</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438400" y="5638800"/>
                <a:ext cx="4073616" cy="372731"/>
              </a:xfrm>
              <a:prstGeom prst="rect">
                <a:avLst/>
              </a:prstGeom>
              <a:blipFill>
                <a:blip r:embed="rId5"/>
                <a:stretch>
                  <a:fillRect l="-1347" r="-2096" b="-2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513961" y="818860"/>
                <a:ext cx="4914487" cy="876650"/>
              </a:xfrm>
              <a:prstGeom prst="rect">
                <a:avLst/>
              </a:prstGeom>
              <a:noFill/>
            </p:spPr>
            <p:txBody>
              <a:bodyPr wrap="none" lIns="0" tIns="0" rIns="0" bIns="0" rtlCol="0">
                <a:spAutoFit/>
              </a:bodyPr>
              <a:lstStyle/>
              <a:p>
                <a14:m>
                  <m:oMath xmlns:m="http://schemas.openxmlformats.org/officeDocument/2006/math">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012</m:t>
                                </m:r>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𝑠</m:t>
                        </m:r>
                      </m:sub>
                    </m:sSub>
                    <m:r>
                      <a:rPr lang="en-US" sz="2000" i="1">
                        <a:latin typeface="Cambria Math" panose="02040503050406030204" pitchFamily="18" charset="0"/>
                      </a:rPr>
                      <m:t>] </m:t>
                    </m:r>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22</m:t>
                                  </m:r>
                                </m:sub>
                              </m:sSub>
                            </m:e>
                          </m:mr>
                        </m:m>
                      </m:e>
                    </m:d>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513961" y="818860"/>
                <a:ext cx="4914487" cy="876650"/>
              </a:xfrm>
              <a:prstGeom prst="rect">
                <a:avLst/>
              </a:prstGeom>
              <a:blipFill>
                <a:blip r:embed="rId6"/>
                <a:stretch>
                  <a:fillRect/>
                </a:stretch>
              </a:blipFill>
            </p:spPr>
            <p:txBody>
              <a:bodyPr/>
              <a:lstStyle/>
              <a:p>
                <a:r>
                  <a:rPr lang="en-US">
                    <a:noFill/>
                  </a:rPr>
                  <a:t> </a:t>
                </a:r>
              </a:p>
            </p:txBody>
          </p:sp>
        </mc:Fallback>
      </mc:AlternateContent>
      <p:sp>
        <p:nvSpPr>
          <p:cNvPr id="14" name="TextBox 13"/>
          <p:cNvSpPr txBox="1"/>
          <p:nvPr/>
        </p:nvSpPr>
        <p:spPr>
          <a:xfrm>
            <a:off x="7835460" y="2670259"/>
            <a:ext cx="559769" cy="369332"/>
          </a:xfrm>
          <a:prstGeom prst="rect">
            <a:avLst/>
          </a:prstGeom>
          <a:noFill/>
        </p:spPr>
        <p:txBody>
          <a:bodyPr wrap="none" rtlCol="0">
            <a:spAutoFit/>
          </a:bodyPr>
          <a:lstStyle/>
          <a:p>
            <a:r>
              <a:rPr lang="en-US" dirty="0"/>
              <a:t>(60)</a:t>
            </a:r>
          </a:p>
        </p:txBody>
      </p:sp>
      <p:sp>
        <p:nvSpPr>
          <p:cNvPr id="15" name="TextBox 14"/>
          <p:cNvSpPr txBox="1"/>
          <p:nvPr/>
        </p:nvSpPr>
        <p:spPr>
          <a:xfrm>
            <a:off x="7848599" y="3163929"/>
            <a:ext cx="559769" cy="369332"/>
          </a:xfrm>
          <a:prstGeom prst="rect">
            <a:avLst/>
          </a:prstGeom>
          <a:noFill/>
        </p:spPr>
        <p:txBody>
          <a:bodyPr wrap="none" rtlCol="0">
            <a:spAutoFit/>
          </a:bodyPr>
          <a:lstStyle/>
          <a:p>
            <a:r>
              <a:rPr lang="en-US" dirty="0"/>
              <a:t>(61)</a:t>
            </a:r>
          </a:p>
        </p:txBody>
      </p:sp>
      <p:sp>
        <p:nvSpPr>
          <p:cNvPr id="16" name="TextBox 15"/>
          <p:cNvSpPr txBox="1"/>
          <p:nvPr/>
        </p:nvSpPr>
        <p:spPr>
          <a:xfrm>
            <a:off x="7848600" y="818860"/>
            <a:ext cx="559769" cy="369332"/>
          </a:xfrm>
          <a:prstGeom prst="rect">
            <a:avLst/>
          </a:prstGeom>
          <a:noFill/>
        </p:spPr>
        <p:txBody>
          <a:bodyPr wrap="none" rtlCol="0">
            <a:spAutoFit/>
          </a:bodyPr>
          <a:lstStyle/>
          <a:p>
            <a:r>
              <a:rPr lang="en-US" dirty="0"/>
              <a:t>(55)</a:t>
            </a:r>
          </a:p>
        </p:txBody>
      </p:sp>
      <p:sp>
        <p:nvSpPr>
          <p:cNvPr id="17" name="TextBox 16"/>
          <p:cNvSpPr txBox="1"/>
          <p:nvPr/>
        </p:nvSpPr>
        <p:spPr>
          <a:xfrm>
            <a:off x="7856837" y="4622647"/>
            <a:ext cx="559769" cy="369332"/>
          </a:xfrm>
          <a:prstGeom prst="rect">
            <a:avLst/>
          </a:prstGeom>
          <a:noFill/>
        </p:spPr>
        <p:txBody>
          <a:bodyPr wrap="none" rtlCol="0">
            <a:spAutoFit/>
          </a:bodyPr>
          <a:lstStyle/>
          <a:p>
            <a:r>
              <a:rPr lang="en-US" dirty="0"/>
              <a:t>(62)</a:t>
            </a:r>
          </a:p>
        </p:txBody>
      </p:sp>
      <p:sp>
        <p:nvSpPr>
          <p:cNvPr id="18" name="TextBox 17"/>
          <p:cNvSpPr txBox="1"/>
          <p:nvPr/>
        </p:nvSpPr>
        <p:spPr>
          <a:xfrm>
            <a:off x="7856837" y="5479832"/>
            <a:ext cx="559769" cy="369332"/>
          </a:xfrm>
          <a:prstGeom prst="rect">
            <a:avLst/>
          </a:prstGeom>
          <a:noFill/>
        </p:spPr>
        <p:txBody>
          <a:bodyPr wrap="none" rtlCol="0">
            <a:spAutoFit/>
          </a:bodyPr>
          <a:lstStyle/>
          <a:p>
            <a:r>
              <a:rPr lang="en-US" dirty="0"/>
              <a:t>(63)</a:t>
            </a:r>
          </a:p>
        </p:txBody>
      </p:sp>
    </p:spTree>
    <p:extLst>
      <p:ext uri="{BB962C8B-B14F-4D97-AF65-F5344CB8AC3E}">
        <p14:creationId xmlns:p14="http://schemas.microsoft.com/office/powerpoint/2010/main" val="1949370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2286000"/>
            <a:ext cx="8458200" cy="769441"/>
          </a:xfrm>
          <a:prstGeom prst="rect">
            <a:avLst/>
          </a:prstGeom>
        </p:spPr>
        <p:txBody>
          <a:bodyPr wrap="square">
            <a:spAutoFit/>
          </a:bodyPr>
          <a:lstStyle/>
          <a:p>
            <a:r>
              <a:rPr lang="en-US" sz="2200" dirty="0">
                <a:solidFill>
                  <a:srgbClr val="000000"/>
                </a:solidFill>
              </a:rPr>
              <a:t>The GMDs as defined earlier are used in Equations (30) and (31) to determine the various self- and mutual impedances of the line resulting in</a:t>
            </a:r>
          </a:p>
        </p:txBody>
      </p:sp>
      <p:sp>
        <p:nvSpPr>
          <p:cNvPr id="7" name="Rectangle 6"/>
          <p:cNvSpPr/>
          <p:nvPr/>
        </p:nvSpPr>
        <p:spPr>
          <a:xfrm>
            <a:off x="228600" y="4724400"/>
            <a:ext cx="8610600" cy="1107996"/>
          </a:xfrm>
          <a:prstGeom prst="rect">
            <a:avLst/>
          </a:prstGeom>
        </p:spPr>
        <p:txBody>
          <a:bodyPr wrap="square">
            <a:spAutoFit/>
          </a:bodyPr>
          <a:lstStyle/>
          <a:p>
            <a:r>
              <a:rPr lang="en-US" sz="2200" dirty="0">
                <a:solidFill>
                  <a:srgbClr val="000000"/>
                </a:solidFill>
              </a:rPr>
              <a:t>Equations (64) through (67) will define a matrix of order </a:t>
            </a:r>
            <a:r>
              <a:rPr lang="en-US" sz="2200" i="1" dirty="0" err="1">
                <a:solidFill>
                  <a:srgbClr val="000000"/>
                </a:solidFill>
              </a:rPr>
              <a:t>ncond</a:t>
            </a:r>
            <a:r>
              <a:rPr lang="en-US" sz="2200" i="1" dirty="0">
                <a:solidFill>
                  <a:srgbClr val="000000"/>
                </a:solidFill>
              </a:rPr>
              <a:t> × </a:t>
            </a:r>
            <a:r>
              <a:rPr lang="en-US" sz="2200" i="1" dirty="0" err="1">
                <a:solidFill>
                  <a:srgbClr val="000000"/>
                </a:solidFill>
              </a:rPr>
              <a:t>ncond</a:t>
            </a:r>
            <a:r>
              <a:rPr lang="en-US" sz="2200" dirty="0">
                <a:solidFill>
                  <a:srgbClr val="000000"/>
                </a:solidFill>
              </a:rPr>
              <a:t>, where </a:t>
            </a:r>
            <a:r>
              <a:rPr lang="en-US" sz="2200" i="1" dirty="0" err="1">
                <a:solidFill>
                  <a:srgbClr val="000000"/>
                </a:solidFill>
              </a:rPr>
              <a:t>ncond</a:t>
            </a:r>
            <a:r>
              <a:rPr lang="en-US" sz="2200" dirty="0">
                <a:solidFill>
                  <a:srgbClr val="000000"/>
                </a:solidFill>
              </a:rPr>
              <a:t> is the number of conductors (phases plus neutrals) in the line segment.</a:t>
            </a:r>
            <a:endParaRPr lang="en-US" sz="2200" dirty="0"/>
          </a:p>
        </p:txBody>
      </p:sp>
      <mc:AlternateContent xmlns:mc="http://schemas.openxmlformats.org/markup-compatibility/2006" xmlns:a14="http://schemas.microsoft.com/office/drawing/2010/main">
        <mc:Choice Requires="a14">
          <p:sp>
            <p:nvSpPr>
              <p:cNvPr id="8" name="TextBox 7"/>
              <p:cNvSpPr txBox="1"/>
              <p:nvPr/>
            </p:nvSpPr>
            <p:spPr>
              <a:xfrm>
                <a:off x="1447800" y="1143000"/>
                <a:ext cx="5581849" cy="428835"/>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𝑖𝑖</m:t>
                            </m:r>
                          </m:sub>
                        </m:sSub>
                      </m:e>
                    </m:acc>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+0.09530</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𝐺𝑀𝑅</m:t>
                                </m:r>
                              </m:e>
                              <m:sub>
                                <m:r>
                                  <a:rPr lang="en-US" sz="1800" i="1">
                                    <a:latin typeface="Cambria Math" panose="02040503050406030204" pitchFamily="18" charset="0"/>
                                    <a:ea typeface="Cambria Math" panose="02040503050406030204" pitchFamily="18" charset="0"/>
                                  </a:rPr>
                                  <m:t>𝑖</m:t>
                                </m:r>
                              </m:sub>
                            </m:sSub>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8" name="TextBox 7"/>
              <p:cNvSpPr txBox="1">
                <a:spLocks noRot="1" noChangeAspect="1" noMove="1" noResize="1" noEditPoints="1" noAdjustHandles="1" noChangeArrowheads="1" noChangeShapeType="1" noTextEdit="1"/>
              </p:cNvSpPr>
              <p:nvPr/>
            </p:nvSpPr>
            <p:spPr>
              <a:xfrm>
                <a:off x="1447800" y="1143000"/>
                <a:ext cx="5581849" cy="428835"/>
              </a:xfrm>
              <a:prstGeom prst="rect">
                <a:avLst/>
              </a:prstGeom>
              <a:blipFill>
                <a:blip r:embed="rId2"/>
                <a:stretch>
                  <a:fillRect l="-1421" t="-5714" r="-656"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658916" y="1619991"/>
                <a:ext cx="5091394" cy="598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e>
                      </m:acc>
                      <m:r>
                        <a:rPr lang="en-US" sz="1800" b="0" i="1" smtClean="0">
                          <a:latin typeface="Cambria Math" panose="02040503050406030204" pitchFamily="18" charset="0"/>
                        </a:rPr>
                        <m:t>=</m:t>
                      </m:r>
                      <m:r>
                        <a:rPr lang="en-US" sz="1800" i="1">
                          <a:latin typeface="Cambria Math" panose="02040503050406030204" pitchFamily="18" charset="0"/>
                        </a:rPr>
                        <m:t>0.09530+</m:t>
                      </m:r>
                      <m:r>
                        <a:rPr lang="en-US" sz="1800" i="1">
                          <a:latin typeface="Cambria Math" panose="02040503050406030204" pitchFamily="18" charset="0"/>
                        </a:rPr>
                        <m:t>𝑗</m:t>
                      </m:r>
                      <m:r>
                        <a:rPr lang="en-US" sz="1800" i="1">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den>
                          </m:f>
                        </m:e>
                      </m:func>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7.93402</m:t>
                      </m:r>
                      <m:r>
                        <m:rPr>
                          <m:nor/>
                        </m:rPr>
                        <a:rPr lang="en-US" sz="1800" dirty="0"/>
                        <m:t>)</m:t>
                      </m:r>
                      <m:r>
                        <a:rPr lang="en-US" sz="1800" b="0" i="1" dirty="0" smtClean="0">
                          <a:latin typeface="Cambria Math" panose="02040503050406030204" pitchFamily="18" charset="0"/>
                        </a:rPr>
                        <m:t> </m:t>
                      </m:r>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m:oMathPara>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1658916" y="1619991"/>
                <a:ext cx="5091394" cy="5985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84211" y="3012989"/>
                <a:ext cx="4959371" cy="381130"/>
              </a:xfrm>
              <a:prstGeom prst="rect">
                <a:avLst/>
              </a:prstGeom>
              <a:noFill/>
            </p:spPr>
            <p:txBody>
              <a:bodyPr wrap="none" lIns="0" tIns="0" rIns="0" bIns="0" rtlCol="0">
                <a:spAutoFit/>
              </a:bodyPr>
              <a:lstStyle/>
              <a:p>
                <a14:m>
                  <m:oMath xmlns:m="http://schemas.openxmlformats.org/officeDocument/2006/math">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𝑖𝑖</m:t>
                            </m:r>
                          </m:sub>
                        </m:sSub>
                      </m:e>
                    </m:acc>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+0.09530</m:t>
                    </m:r>
                    <m:r>
                      <a:rPr lang="en-US" sz="1600" i="1">
                        <a:latin typeface="Cambria Math" panose="02040503050406030204" pitchFamily="18" charset="0"/>
                      </a:rPr>
                      <m:t>+</m:t>
                    </m:r>
                    <m:r>
                      <a:rPr lang="en-US" sz="1600" b="0" i="1" smtClean="0">
                        <a:latin typeface="Cambria Math" panose="02040503050406030204" pitchFamily="18" charset="0"/>
                      </a:rPr>
                      <m:t>𝑗</m:t>
                    </m:r>
                    <m:r>
                      <a:rPr lang="en-US" sz="1600" b="0" i="1" smtClean="0">
                        <a:latin typeface="Cambria Math" panose="02040503050406030204" pitchFamily="18" charset="0"/>
                      </a:rPr>
                      <m:t>0.12134(</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ln</m:t>
                        </m:r>
                      </m:fName>
                      <m:e>
                        <m:f>
                          <m:fPr>
                            <m:ctrlPr>
                              <a:rPr lang="en-US" sz="1600" i="1">
                                <a:latin typeface="Cambria Math" panose="02040503050406030204" pitchFamily="18" charset="0"/>
                              </a:rPr>
                            </m:ctrlPr>
                          </m:fPr>
                          <m:num>
                            <m:r>
                              <a:rPr lang="en-US" sz="1600" i="1">
                                <a:latin typeface="Cambria Math" panose="02040503050406030204" pitchFamily="18" charset="0"/>
                              </a:rPr>
                              <m:t>1</m:t>
                            </m:r>
                          </m:num>
                          <m:den>
                            <m:sSub>
                              <m:sSubPr>
                                <m:ctrlPr>
                                  <a:rPr lang="en-US" sz="1600" i="1">
                                    <a:latin typeface="Cambria Math" panose="02040503050406030204" pitchFamily="18" charset="0"/>
                                  </a:rPr>
                                </m:ctrlPr>
                              </m:sSubPr>
                              <m:e>
                                <m:r>
                                  <a:rPr lang="en-US" sz="1600" i="1">
                                    <a:latin typeface="Cambria Math" panose="02040503050406030204" pitchFamily="18" charset="0"/>
                                  </a:rPr>
                                  <m:t>𝐺𝑀𝑅</m:t>
                                </m:r>
                              </m:e>
                              <m:sub>
                                <m:r>
                                  <a:rPr lang="en-US" sz="1600" i="1">
                                    <a:latin typeface="Cambria Math" panose="02040503050406030204" pitchFamily="18" charset="0"/>
                                    <a:ea typeface="Cambria Math" panose="02040503050406030204" pitchFamily="18" charset="0"/>
                                  </a:rPr>
                                  <m:t>𝑖</m:t>
                                </m:r>
                              </m:sub>
                            </m:sSub>
                          </m:den>
                        </m:f>
                      </m:e>
                    </m:func>
                    <m:r>
                      <a:rPr lang="en-US" sz="1600" b="0" i="1" smtClean="0">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rPr>
                      <m:t>7</m:t>
                    </m:r>
                    <m:r>
                      <a:rPr lang="en-US" sz="1600" b="0" i="1" smtClean="0">
                        <a:latin typeface="Cambria Math" panose="02040503050406030204" pitchFamily="18" charset="0"/>
                      </a:rPr>
                      <m:t>.93402</m:t>
                    </m:r>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584211" y="3012989"/>
                <a:ext cx="4959371" cy="381130"/>
              </a:xfrm>
              <a:prstGeom prst="rect">
                <a:avLst/>
              </a:prstGeom>
              <a:blipFill>
                <a:blip r:embed="rId4"/>
                <a:stretch>
                  <a:fillRect l="-1353" t="-3175" r="-492"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615742" y="3429000"/>
                <a:ext cx="5114542" cy="379463"/>
              </a:xfrm>
              <a:prstGeom prst="rect">
                <a:avLst/>
              </a:prstGeom>
              <a:noFill/>
            </p:spPr>
            <p:txBody>
              <a:bodyPr wrap="none" lIns="0" tIns="0" rIns="0" bIns="0" rtlCol="0">
                <a:spAutoFit/>
              </a:bodyPr>
              <a:lstStyle/>
              <a:p>
                <a14:m>
                  <m:oMath xmlns:m="http://schemas.openxmlformats.org/officeDocument/2006/math">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b="0" i="1" smtClean="0">
                                <a:latin typeface="Cambria Math" panose="02040503050406030204" pitchFamily="18" charset="0"/>
                              </a:rPr>
                              <m:t>𝑛𝑛</m:t>
                            </m:r>
                          </m:sub>
                        </m:sSub>
                      </m:e>
                    </m:acc>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𝑛</m:t>
                        </m:r>
                      </m:sub>
                    </m:sSub>
                    <m:r>
                      <a:rPr lang="en-US" sz="1600" b="0" i="1" smtClean="0">
                        <a:latin typeface="Cambria Math" panose="02040503050406030204" pitchFamily="18" charset="0"/>
                      </a:rPr>
                      <m:t>+0.09530</m:t>
                    </m:r>
                    <m:r>
                      <a:rPr lang="en-US" sz="1600" i="1">
                        <a:latin typeface="Cambria Math" panose="02040503050406030204" pitchFamily="18" charset="0"/>
                      </a:rPr>
                      <m:t>+</m:t>
                    </m:r>
                    <m:r>
                      <a:rPr lang="en-US" sz="1600" b="0" i="1" smtClean="0">
                        <a:latin typeface="Cambria Math" panose="02040503050406030204" pitchFamily="18" charset="0"/>
                      </a:rPr>
                      <m:t>𝑗</m:t>
                    </m:r>
                    <m:r>
                      <a:rPr lang="en-US" sz="1600" b="0" i="1" smtClean="0">
                        <a:latin typeface="Cambria Math" panose="02040503050406030204" pitchFamily="18" charset="0"/>
                      </a:rPr>
                      <m:t>0.12134(</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ln</m:t>
                        </m:r>
                      </m:fName>
                      <m:e>
                        <m:f>
                          <m:fPr>
                            <m:ctrlPr>
                              <a:rPr lang="en-US" sz="1600" i="1">
                                <a:latin typeface="Cambria Math" panose="02040503050406030204" pitchFamily="18" charset="0"/>
                              </a:rPr>
                            </m:ctrlPr>
                          </m:fPr>
                          <m:num>
                            <m:r>
                              <a:rPr lang="en-US" sz="1600" i="1">
                                <a:latin typeface="Cambria Math" panose="02040503050406030204" pitchFamily="18" charset="0"/>
                              </a:rPr>
                              <m:t>1</m:t>
                            </m:r>
                          </m:num>
                          <m:den>
                            <m:sSub>
                              <m:sSubPr>
                                <m:ctrlPr>
                                  <a:rPr lang="en-US" sz="1600" i="1">
                                    <a:latin typeface="Cambria Math" panose="02040503050406030204" pitchFamily="18" charset="0"/>
                                  </a:rPr>
                                </m:ctrlPr>
                              </m:sSubPr>
                              <m:e>
                                <m:r>
                                  <a:rPr lang="en-US" sz="1600" i="1">
                                    <a:latin typeface="Cambria Math" panose="02040503050406030204" pitchFamily="18" charset="0"/>
                                  </a:rPr>
                                  <m:t>𝐺𝑀𝑅</m:t>
                                </m:r>
                              </m:e>
                              <m:sub>
                                <m:r>
                                  <a:rPr lang="en-US" sz="1600" b="0" i="1" smtClean="0">
                                    <a:latin typeface="Cambria Math" panose="02040503050406030204" pitchFamily="18" charset="0"/>
                                    <a:ea typeface="Cambria Math" panose="02040503050406030204" pitchFamily="18" charset="0"/>
                                  </a:rPr>
                                  <m:t>𝑛</m:t>
                                </m:r>
                              </m:sub>
                            </m:sSub>
                          </m:den>
                        </m:f>
                      </m:e>
                    </m:func>
                    <m:r>
                      <a:rPr lang="en-US" sz="1600" b="0" i="1" smtClean="0">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rPr>
                      <m:t>7</m:t>
                    </m:r>
                    <m:r>
                      <a:rPr lang="en-US" sz="1600" b="0" i="1" smtClean="0">
                        <a:latin typeface="Cambria Math" panose="02040503050406030204" pitchFamily="18" charset="0"/>
                      </a:rPr>
                      <m:t>.93402</m:t>
                    </m:r>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615742" y="3429000"/>
                <a:ext cx="5114542" cy="379463"/>
              </a:xfrm>
              <a:prstGeom prst="rect">
                <a:avLst/>
              </a:prstGeom>
              <a:blipFill>
                <a:blip r:embed="rId5"/>
                <a:stretch>
                  <a:fillRect l="-954" t="-4839" r="-477"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800582" y="3810000"/>
                <a:ext cx="4478214" cy="5320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m:t>
                              </m:r>
                              <m:r>
                                <a:rPr lang="en-US" sz="1600" b="0" i="1" smtClean="0">
                                  <a:latin typeface="Cambria Math" panose="02040503050406030204" pitchFamily="18" charset="0"/>
                                </a:rPr>
                                <m:t>𝑗</m:t>
                              </m:r>
                            </m:sub>
                          </m:sSub>
                        </m:e>
                      </m:acc>
                      <m:r>
                        <a:rPr lang="en-US" sz="1600" b="0" i="1" smtClean="0">
                          <a:latin typeface="Cambria Math" panose="02040503050406030204" pitchFamily="18" charset="0"/>
                        </a:rPr>
                        <m:t>=</m:t>
                      </m:r>
                      <m:r>
                        <a:rPr lang="en-US" sz="1600" i="1">
                          <a:latin typeface="Cambria Math" panose="02040503050406030204" pitchFamily="18" charset="0"/>
                        </a:rPr>
                        <m:t>0.09530+</m:t>
                      </m:r>
                      <m:r>
                        <a:rPr lang="en-US" sz="1600" i="1">
                          <a:latin typeface="Cambria Math" panose="02040503050406030204" pitchFamily="18" charset="0"/>
                        </a:rPr>
                        <m:t>𝑗</m:t>
                      </m:r>
                      <m:r>
                        <a:rPr lang="en-US" sz="1600" i="1">
                          <a:latin typeface="Cambria Math" panose="02040503050406030204" pitchFamily="18" charset="0"/>
                        </a:rPr>
                        <m:t>0.12134(</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ln</m:t>
                          </m:r>
                        </m:fName>
                        <m:e>
                          <m:f>
                            <m:fPr>
                              <m:ctrlPr>
                                <a:rPr lang="en-US" sz="1600" i="1">
                                  <a:latin typeface="Cambria Math" panose="02040503050406030204" pitchFamily="18" charset="0"/>
                                </a:rPr>
                              </m:ctrlPr>
                            </m:fPr>
                            <m:num>
                              <m:r>
                                <a:rPr lang="en-US" sz="1600" i="1">
                                  <a:latin typeface="Cambria Math" panose="02040503050406030204" pitchFamily="18" charset="0"/>
                                </a:rPr>
                                <m:t>1</m:t>
                              </m:r>
                            </m:num>
                            <m:den>
                              <m:sSub>
                                <m:sSubPr>
                                  <m:ctrlPr>
                                    <a:rPr lang="en-US" sz="1600" i="1">
                                      <a:latin typeface="Cambria Math" panose="02040503050406030204" pitchFamily="18" charset="0"/>
                                    </a:rPr>
                                  </m:ctrlPr>
                                </m:sSubPr>
                                <m:e>
                                  <m:r>
                                    <a:rPr lang="en-US" sz="1600" b="0" i="1" smtClean="0">
                                      <a:latin typeface="Cambria Math" panose="02040503050406030204" pitchFamily="18" charset="0"/>
                                    </a:rPr>
                                    <m:t>𝐷</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𝑗</m:t>
                                  </m:r>
                                </m:sub>
                              </m:sSub>
                            </m:den>
                          </m:f>
                        </m:e>
                      </m:func>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rPr>
                        <m:t>7.93402</m:t>
                      </m:r>
                      <m:r>
                        <m:rPr>
                          <m:nor/>
                        </m:rPr>
                        <a:rPr lang="en-US" sz="1600" dirty="0"/>
                        <m:t>)</m:t>
                      </m:r>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m:oMathPara>
                </a14:m>
                <a:endParaRPr lang="en-US"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800582" y="3810000"/>
                <a:ext cx="4478214" cy="53206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761168" y="4296423"/>
                <a:ext cx="4527585" cy="5041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m:t>
                              </m:r>
                              <m:r>
                                <a:rPr lang="en-US" sz="1600" b="0" i="1" smtClean="0">
                                  <a:latin typeface="Cambria Math" panose="02040503050406030204" pitchFamily="18" charset="0"/>
                                </a:rPr>
                                <m:t>𝑛</m:t>
                              </m:r>
                            </m:sub>
                          </m:sSub>
                        </m:e>
                      </m:acc>
                      <m:r>
                        <a:rPr lang="en-US" sz="1600" b="0" i="1" smtClean="0">
                          <a:latin typeface="Cambria Math" panose="02040503050406030204" pitchFamily="18" charset="0"/>
                        </a:rPr>
                        <m:t>=</m:t>
                      </m:r>
                      <m:r>
                        <a:rPr lang="en-US" sz="1600" i="1">
                          <a:latin typeface="Cambria Math" panose="02040503050406030204" pitchFamily="18" charset="0"/>
                        </a:rPr>
                        <m:t>0.09530+</m:t>
                      </m:r>
                      <m:r>
                        <a:rPr lang="en-US" sz="1600" i="1">
                          <a:latin typeface="Cambria Math" panose="02040503050406030204" pitchFamily="18" charset="0"/>
                        </a:rPr>
                        <m:t>𝑗</m:t>
                      </m:r>
                      <m:r>
                        <a:rPr lang="en-US" sz="1600" i="1">
                          <a:latin typeface="Cambria Math" panose="02040503050406030204" pitchFamily="18" charset="0"/>
                        </a:rPr>
                        <m:t>0.12134(</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ln</m:t>
                          </m:r>
                        </m:fName>
                        <m:e>
                          <m:f>
                            <m:fPr>
                              <m:ctrlPr>
                                <a:rPr lang="en-US" sz="1600" i="1">
                                  <a:latin typeface="Cambria Math" panose="02040503050406030204" pitchFamily="18" charset="0"/>
                                </a:rPr>
                              </m:ctrlPr>
                            </m:fPr>
                            <m:num>
                              <m:r>
                                <a:rPr lang="en-US" sz="1600" i="1">
                                  <a:latin typeface="Cambria Math" panose="02040503050406030204" pitchFamily="18" charset="0"/>
                                </a:rPr>
                                <m:t>1</m:t>
                              </m:r>
                            </m:num>
                            <m:den>
                              <m:sSub>
                                <m:sSubPr>
                                  <m:ctrlPr>
                                    <a:rPr lang="en-US" sz="1600" i="1">
                                      <a:latin typeface="Cambria Math" panose="02040503050406030204" pitchFamily="18" charset="0"/>
                                    </a:rPr>
                                  </m:ctrlPr>
                                </m:sSubPr>
                                <m:e>
                                  <m:r>
                                    <a:rPr lang="en-US" sz="1600" b="0" i="1" smtClean="0">
                                      <a:latin typeface="Cambria Math" panose="02040503050406030204" pitchFamily="18" charset="0"/>
                                    </a:rPr>
                                    <m:t>𝐷</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𝑛</m:t>
                                  </m:r>
                                </m:sub>
                              </m:sSub>
                            </m:den>
                          </m:f>
                        </m:e>
                      </m:func>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rPr>
                        <m:t>7.93402</m:t>
                      </m:r>
                      <m:r>
                        <m:rPr>
                          <m:nor/>
                        </m:rPr>
                        <a:rPr lang="en-US" sz="1600" dirty="0"/>
                        <m:t>)</m:t>
                      </m:r>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m:oMathPara>
                </a14:m>
                <a:endParaRPr lang="en-US"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761168" y="4296423"/>
                <a:ext cx="4527585" cy="504177"/>
              </a:xfrm>
              <a:prstGeom prst="rect">
                <a:avLst/>
              </a:prstGeom>
              <a:blipFill>
                <a:blip r:embed="rId7"/>
                <a:stretch>
                  <a:fillRect/>
                </a:stretch>
              </a:blipFill>
            </p:spPr>
            <p:txBody>
              <a:bodyPr/>
              <a:lstStyle/>
              <a:p>
                <a:r>
                  <a:rPr lang="en-US">
                    <a:noFill/>
                  </a:rPr>
                  <a:t> </a:t>
                </a:r>
              </a:p>
            </p:txBody>
          </p:sp>
        </mc:Fallback>
      </mc:AlternateContent>
      <p:sp>
        <p:nvSpPr>
          <p:cNvPr id="14" name="TextBox 13"/>
          <p:cNvSpPr txBox="1"/>
          <p:nvPr/>
        </p:nvSpPr>
        <p:spPr>
          <a:xfrm>
            <a:off x="7508643" y="1110734"/>
            <a:ext cx="559769" cy="369332"/>
          </a:xfrm>
          <a:prstGeom prst="rect">
            <a:avLst/>
          </a:prstGeom>
          <a:noFill/>
        </p:spPr>
        <p:txBody>
          <a:bodyPr wrap="none" rtlCol="0">
            <a:spAutoFit/>
          </a:bodyPr>
          <a:lstStyle/>
          <a:p>
            <a:r>
              <a:rPr lang="en-US" dirty="0"/>
              <a:t>(30)</a:t>
            </a:r>
          </a:p>
        </p:txBody>
      </p:sp>
      <p:sp>
        <p:nvSpPr>
          <p:cNvPr id="15" name="TextBox 14"/>
          <p:cNvSpPr txBox="1"/>
          <p:nvPr/>
        </p:nvSpPr>
        <p:spPr>
          <a:xfrm>
            <a:off x="7508643" y="1611616"/>
            <a:ext cx="559769" cy="369332"/>
          </a:xfrm>
          <a:prstGeom prst="rect">
            <a:avLst/>
          </a:prstGeom>
          <a:noFill/>
        </p:spPr>
        <p:txBody>
          <a:bodyPr wrap="none" rtlCol="0">
            <a:spAutoFit/>
          </a:bodyPr>
          <a:lstStyle/>
          <a:p>
            <a:r>
              <a:rPr lang="en-US" dirty="0"/>
              <a:t>(31)</a:t>
            </a:r>
          </a:p>
        </p:txBody>
      </p:sp>
      <p:sp>
        <p:nvSpPr>
          <p:cNvPr id="16" name="TextBox 15"/>
          <p:cNvSpPr txBox="1"/>
          <p:nvPr/>
        </p:nvSpPr>
        <p:spPr>
          <a:xfrm>
            <a:off x="7542802" y="3021091"/>
            <a:ext cx="559769" cy="369332"/>
          </a:xfrm>
          <a:prstGeom prst="rect">
            <a:avLst/>
          </a:prstGeom>
          <a:noFill/>
        </p:spPr>
        <p:txBody>
          <a:bodyPr wrap="none" rtlCol="0">
            <a:spAutoFit/>
          </a:bodyPr>
          <a:lstStyle/>
          <a:p>
            <a:r>
              <a:rPr lang="en-US" dirty="0"/>
              <a:t>(64)</a:t>
            </a:r>
          </a:p>
        </p:txBody>
      </p:sp>
      <p:sp>
        <p:nvSpPr>
          <p:cNvPr id="17" name="TextBox 16"/>
          <p:cNvSpPr txBox="1"/>
          <p:nvPr/>
        </p:nvSpPr>
        <p:spPr>
          <a:xfrm>
            <a:off x="7574333" y="3429000"/>
            <a:ext cx="559769" cy="369332"/>
          </a:xfrm>
          <a:prstGeom prst="rect">
            <a:avLst/>
          </a:prstGeom>
          <a:noFill/>
        </p:spPr>
        <p:txBody>
          <a:bodyPr wrap="none" rtlCol="0">
            <a:spAutoFit/>
          </a:bodyPr>
          <a:lstStyle/>
          <a:p>
            <a:r>
              <a:rPr lang="en-US" dirty="0"/>
              <a:t>(65)</a:t>
            </a:r>
          </a:p>
        </p:txBody>
      </p:sp>
      <p:sp>
        <p:nvSpPr>
          <p:cNvPr id="18" name="TextBox 17"/>
          <p:cNvSpPr txBox="1"/>
          <p:nvPr/>
        </p:nvSpPr>
        <p:spPr>
          <a:xfrm>
            <a:off x="7548057" y="3886200"/>
            <a:ext cx="559769" cy="369332"/>
          </a:xfrm>
          <a:prstGeom prst="rect">
            <a:avLst/>
          </a:prstGeom>
          <a:noFill/>
        </p:spPr>
        <p:txBody>
          <a:bodyPr wrap="none" rtlCol="0">
            <a:spAutoFit/>
          </a:bodyPr>
          <a:lstStyle/>
          <a:p>
            <a:r>
              <a:rPr lang="en-US" dirty="0"/>
              <a:t>(66)</a:t>
            </a:r>
          </a:p>
        </p:txBody>
      </p:sp>
      <p:sp>
        <p:nvSpPr>
          <p:cNvPr id="19" name="TextBox 18"/>
          <p:cNvSpPr txBox="1"/>
          <p:nvPr/>
        </p:nvSpPr>
        <p:spPr>
          <a:xfrm>
            <a:off x="7545430" y="4343400"/>
            <a:ext cx="559769" cy="369332"/>
          </a:xfrm>
          <a:prstGeom prst="rect">
            <a:avLst/>
          </a:prstGeom>
          <a:noFill/>
        </p:spPr>
        <p:txBody>
          <a:bodyPr wrap="none" rtlCol="0">
            <a:spAutoFit/>
          </a:bodyPr>
          <a:lstStyle/>
          <a:p>
            <a:r>
              <a:rPr lang="en-US" dirty="0"/>
              <a:t>(67)</a:t>
            </a:r>
          </a:p>
        </p:txBody>
      </p:sp>
    </p:spTree>
    <p:extLst>
      <p:ext uri="{BB962C8B-B14F-4D97-AF65-F5344CB8AC3E}">
        <p14:creationId xmlns:p14="http://schemas.microsoft.com/office/powerpoint/2010/main" val="819300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905000"/>
            <a:ext cx="8534400" cy="1107996"/>
          </a:xfrm>
          <a:prstGeom prst="rect">
            <a:avLst/>
          </a:prstGeom>
        </p:spPr>
        <p:txBody>
          <a:bodyPr wrap="square">
            <a:spAutoFit/>
          </a:bodyPr>
          <a:lstStyle/>
          <a:p>
            <a:pPr algn="just"/>
            <a:r>
              <a:rPr lang="en-US" sz="2200" dirty="0">
                <a:solidFill>
                  <a:srgbClr val="000000"/>
                </a:solidFill>
              </a:rPr>
              <a:t>Application of the Kron reduction (Equation (42)) and the sequence impedance transformation (Equation (55)) lead to the following expressions for the zero, positive, and negative sequence impedances:</a:t>
            </a:r>
          </a:p>
        </p:txBody>
      </p:sp>
      <p:sp>
        <p:nvSpPr>
          <p:cNvPr id="7" name="Rectangle 6"/>
          <p:cNvSpPr/>
          <p:nvPr/>
        </p:nvSpPr>
        <p:spPr>
          <a:xfrm>
            <a:off x="381000" y="4495800"/>
            <a:ext cx="8534400" cy="1107996"/>
          </a:xfrm>
          <a:prstGeom prst="rect">
            <a:avLst/>
          </a:prstGeom>
        </p:spPr>
        <p:txBody>
          <a:bodyPr wrap="square">
            <a:spAutoFit/>
          </a:bodyPr>
          <a:lstStyle/>
          <a:p>
            <a:pPr algn="just"/>
            <a:r>
              <a:rPr lang="en-US" sz="2200" dirty="0">
                <a:solidFill>
                  <a:srgbClr val="000000"/>
                </a:solidFill>
              </a:rPr>
              <a:t>Equations (68) and (69) are recognized as the standard equations for the calculation of the line impedances when a balanced three-phase system and transposition are assumed.</a:t>
            </a:r>
          </a:p>
        </p:txBody>
      </p:sp>
      <mc:AlternateContent xmlns:mc="http://schemas.openxmlformats.org/markup-compatibility/2006" xmlns:a14="http://schemas.microsoft.com/office/drawing/2010/main">
        <mc:Choice Requires="a14">
          <p:sp>
            <p:nvSpPr>
              <p:cNvPr id="8" name="TextBox 7"/>
              <p:cNvSpPr txBox="1"/>
              <p:nvPr/>
            </p:nvSpPr>
            <p:spPr>
              <a:xfrm>
                <a:off x="2438400" y="838200"/>
                <a:ext cx="3303276" cy="2836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𝑎𝑏𝑐</m:t>
                              </m:r>
                            </m:sub>
                          </m:sSub>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𝑖𝑗</m:t>
                                  </m:r>
                                </m:sub>
                              </m:sSub>
                            </m:e>
                          </m:acc>
                        </m:e>
                      </m:d>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m:t>
                                      </m:r>
                                      <m:r>
                                        <a:rPr lang="en-US" sz="1600" b="0" i="1" smtClean="0">
                                          <a:latin typeface="Cambria Math" panose="02040503050406030204" pitchFamily="18" charset="0"/>
                                        </a:rPr>
                                        <m:t>𝑛</m:t>
                                      </m:r>
                                    </m:sub>
                                  </m:sSub>
                                </m:e>
                              </m:acc>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𝑛</m:t>
                                      </m:r>
                                      <m:r>
                                        <a:rPr lang="en-US" sz="1600" b="0" i="1" smtClean="0">
                                          <a:latin typeface="Cambria Math" panose="02040503050406030204" pitchFamily="18" charset="0"/>
                                        </a:rPr>
                                        <m:t>𝑛</m:t>
                                      </m:r>
                                    </m:sub>
                                  </m:sSub>
                                </m:e>
                              </m:acc>
                            </m:e>
                          </m:d>
                        </m:e>
                        <m:sup>
                          <m:r>
                            <a:rPr lang="en-US" sz="1600" b="0" i="1" smtClean="0">
                              <a:latin typeface="Cambria Math" panose="02040503050406030204" pitchFamily="18" charset="0"/>
                            </a:rPr>
                            <m:t>−1</m:t>
                          </m:r>
                        </m:sup>
                      </m:sSup>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b="0" i="1" smtClean="0">
                                      <a:latin typeface="Cambria Math" panose="02040503050406030204" pitchFamily="18" charset="0"/>
                                    </a:rPr>
                                    <m:t>𝑛𝑗</m:t>
                                  </m:r>
                                </m:sub>
                              </m:sSub>
                            </m:e>
                          </m:acc>
                        </m:e>
                      </m:d>
                    </m:oMath>
                  </m:oMathPara>
                </a14:m>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2438400" y="838200"/>
                <a:ext cx="3303276" cy="283667"/>
              </a:xfrm>
              <a:prstGeom prst="rect">
                <a:avLst/>
              </a:prstGeom>
              <a:blipFill>
                <a:blip r:embed="rId2"/>
                <a:stretch>
                  <a:fillRect t="-8696" r="-15314"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38400" y="3155205"/>
                <a:ext cx="3836115" cy="6547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00</m:t>
                          </m:r>
                        </m:sub>
                      </m:sSub>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𝑖𝑖</m:t>
                              </m:r>
                            </m:sub>
                          </m:sSub>
                        </m:e>
                      </m:acc>
                      <m:r>
                        <a:rPr lang="en-US" sz="1800" b="0" i="1" smtClean="0">
                          <a:latin typeface="Cambria Math" panose="02040503050406030204" pitchFamily="18" charset="0"/>
                        </a:rPr>
                        <m:t>+2∗</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e>
                      </m:acc>
                      <m:r>
                        <a:rPr lang="en-US" sz="1800" b="0" i="1" smtClean="0">
                          <a:latin typeface="Cambria Math" panose="02040503050406030204" pitchFamily="18" charset="0"/>
                        </a:rPr>
                        <m:t>−3∗</m:t>
                      </m:r>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𝑛</m:t>
                                          </m:r>
                                        </m:sub>
                                      </m:sSub>
                                    </m:e>
                                  </m:acc>
                                </m:e>
                                <m:sup>
                                  <m:r>
                                    <a:rPr lang="en-US" sz="1800" b="0" i="1" smtClean="0">
                                      <a:latin typeface="Cambria Math" panose="02040503050406030204" pitchFamily="18" charset="0"/>
                                    </a:rPr>
                                    <m:t>2</m:t>
                                  </m:r>
                                </m:sup>
                              </m:sSup>
                            </m:num>
                            <m:den>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𝑛𝑛</m:t>
                                      </m:r>
                                    </m:sub>
                                  </m:sSub>
                                </m:e>
                              </m:acc>
                            </m:den>
                          </m:f>
                        </m:e>
                      </m:d>
                      <m:r>
                        <m:rPr>
                          <m:sty m:val="p"/>
                        </m:rPr>
                        <a:rPr lang="el-GR" sz="1800" b="0" i="1" smtClean="0">
                          <a:latin typeface="Cambria Math" panose="02040503050406030204" pitchFamily="18" charset="0"/>
                          <a:ea typeface="Cambria Math" panose="02040503050406030204" pitchFamily="18" charset="0"/>
                        </a:rPr>
                        <m:t>Ω</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𝑚𝑖𝑙𝑒</m:t>
                      </m:r>
                    </m:oMath>
                  </m:oMathPara>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2438400" y="3155205"/>
                <a:ext cx="3836115" cy="65479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362200" y="3886200"/>
                <a:ext cx="4304640" cy="5733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11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22</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𝐺𝑀𝑅</m:t>
                                  </m:r>
                                </m:e>
                                <m:sub>
                                  <m:r>
                                    <a:rPr lang="en-US" sz="1800" i="1">
                                      <a:latin typeface="Cambria Math" panose="02040503050406030204" pitchFamily="18" charset="0"/>
                                      <a:ea typeface="Cambria Math" panose="02040503050406030204" pitchFamily="18" charset="0"/>
                                    </a:rPr>
                                    <m:t>𝑖</m:t>
                                  </m:r>
                                </m:sub>
                              </m:sSub>
                            </m:den>
                          </m:f>
                        </m:e>
                      </m:func>
                      <m:r>
                        <m:rPr>
                          <m:nor/>
                        </m:rPr>
                        <a:rPr lang="en-US" sz="1800" dirty="0"/>
                        <m:t>) </m:t>
                      </m:r>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m:oMathPara>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62200" y="3886200"/>
                <a:ext cx="4304640" cy="5733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148174" y="1192138"/>
                <a:ext cx="4411464" cy="789062"/>
              </a:xfrm>
              <a:prstGeom prst="rect">
                <a:avLst/>
              </a:prstGeom>
              <a:noFill/>
            </p:spPr>
            <p:txBody>
              <a:bodyPr wrap="none" lIns="0" tIns="0" rIns="0" bIns="0" rtlCol="0">
                <a:spAutoFit/>
              </a:bodyPr>
              <a:lstStyle/>
              <a:p>
                <a14:m>
                  <m:oMath xmlns:m="http://schemas.openxmlformats.org/officeDocument/2006/math">
                    <m:sSup>
                      <m:sSupPr>
                        <m:ctrlPr>
                          <a:rPr lang="en-US" sz="180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012</m:t>
                                </m:r>
                              </m:sub>
                            </m:sSub>
                          </m:e>
                        </m:d>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e>
                      <m:sup>
                        <m:r>
                          <a:rPr lang="en-US" sz="1800" b="0" i="1" smtClean="0">
                            <a:latin typeface="Cambria Math" panose="02040503050406030204" pitchFamily="18" charset="0"/>
                          </a:rPr>
                          <m:t>−1</m:t>
                        </m:r>
                      </m:sup>
                    </m:sSup>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𝑎𝑏𝑐</m:t>
                        </m:r>
                      </m:sub>
                    </m:sSub>
                    <m:r>
                      <a:rPr lang="en-US" sz="1800" i="1">
                        <a:latin typeface="Cambria Math" panose="02040503050406030204" pitchFamily="18" charset="0"/>
                      </a:rPr>
                      <m:t>]</m:t>
                    </m:r>
                  </m:oMath>
                </a14:m>
                <a:r>
                  <a:rPr lang="en-US" sz="1800" dirty="0"/>
                  <a:t> </a:t>
                </a:r>
                <a14:m>
                  <m:oMath xmlns:m="http://schemas.openxmlformats.org/officeDocument/2006/math">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𝑠</m:t>
                        </m:r>
                      </m:sub>
                    </m:sSub>
                    <m:r>
                      <a:rPr lang="en-US" sz="1800" i="1">
                        <a:latin typeface="Cambria Math" panose="02040503050406030204" pitchFamily="18" charset="0"/>
                      </a:rPr>
                      <m:t>] </m:t>
                    </m:r>
                  </m:oMath>
                </a14:m>
                <a:r>
                  <a:rPr lang="en-US" sz="1800" dirty="0"/>
                  <a:t>=</a:t>
                </a:r>
                <a14:m>
                  <m:oMath xmlns:m="http://schemas.openxmlformats.org/officeDocument/2006/math">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00</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r>
                                    <a:rPr lang="en-US" sz="1800" b="0" i="1" smtClean="0">
                                      <a:latin typeface="Cambria Math" panose="02040503050406030204" pitchFamily="18" charset="0"/>
                                    </a:rPr>
                                    <m:t>1</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r>
                                    <a:rPr lang="en-US" sz="1800" b="0" i="1" smtClean="0">
                                      <a:latin typeface="Cambria Math" panose="02040503050406030204" pitchFamily="18" charset="0"/>
                                    </a:rPr>
                                    <m:t>2</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1</m:t>
                                  </m:r>
                                  <m:r>
                                    <a:rPr lang="en-US" sz="1800" i="1">
                                      <a:latin typeface="Cambria Math" panose="02040503050406030204" pitchFamily="18" charset="0"/>
                                    </a:rPr>
                                    <m:t>0</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11</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12</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2</m:t>
                                  </m:r>
                                  <m:r>
                                    <a:rPr lang="en-US" sz="1800" i="1">
                                      <a:latin typeface="Cambria Math" panose="02040503050406030204" pitchFamily="18" charset="0"/>
                                    </a:rPr>
                                    <m:t>0</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21</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22</m:t>
                                  </m:r>
                                </m:sub>
                              </m:sSub>
                            </m:e>
                          </m:mr>
                        </m:m>
                      </m:e>
                    </m:d>
                  </m:oMath>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148174" y="1192138"/>
                <a:ext cx="4411464" cy="789062"/>
              </a:xfrm>
              <a:prstGeom prst="rect">
                <a:avLst/>
              </a:prstGeom>
              <a:blipFill>
                <a:blip r:embed="rId5"/>
                <a:stretch>
                  <a:fillRect/>
                </a:stretch>
              </a:blipFill>
            </p:spPr>
            <p:txBody>
              <a:bodyPr/>
              <a:lstStyle/>
              <a:p>
                <a:r>
                  <a:rPr lang="en-US">
                    <a:noFill/>
                  </a:rPr>
                  <a:t> </a:t>
                </a:r>
              </a:p>
            </p:txBody>
          </p:sp>
        </mc:Fallback>
      </mc:AlternateContent>
      <p:sp>
        <p:nvSpPr>
          <p:cNvPr id="12" name="TextBox 11"/>
          <p:cNvSpPr txBox="1"/>
          <p:nvPr/>
        </p:nvSpPr>
        <p:spPr>
          <a:xfrm>
            <a:off x="7685808" y="653534"/>
            <a:ext cx="559769" cy="369332"/>
          </a:xfrm>
          <a:prstGeom prst="rect">
            <a:avLst/>
          </a:prstGeom>
          <a:noFill/>
        </p:spPr>
        <p:txBody>
          <a:bodyPr wrap="none" rtlCol="0">
            <a:spAutoFit/>
          </a:bodyPr>
          <a:lstStyle/>
          <a:p>
            <a:r>
              <a:rPr lang="en-US" dirty="0"/>
              <a:t>(42)</a:t>
            </a:r>
          </a:p>
        </p:txBody>
      </p:sp>
      <p:sp>
        <p:nvSpPr>
          <p:cNvPr id="13" name="TextBox 12"/>
          <p:cNvSpPr txBox="1"/>
          <p:nvPr/>
        </p:nvSpPr>
        <p:spPr>
          <a:xfrm>
            <a:off x="7685807" y="1371600"/>
            <a:ext cx="559769" cy="369332"/>
          </a:xfrm>
          <a:prstGeom prst="rect">
            <a:avLst/>
          </a:prstGeom>
          <a:noFill/>
        </p:spPr>
        <p:txBody>
          <a:bodyPr wrap="none" rtlCol="0">
            <a:spAutoFit/>
          </a:bodyPr>
          <a:lstStyle/>
          <a:p>
            <a:r>
              <a:rPr lang="en-US" dirty="0"/>
              <a:t>(55)</a:t>
            </a:r>
          </a:p>
        </p:txBody>
      </p:sp>
      <p:sp>
        <p:nvSpPr>
          <p:cNvPr id="14" name="TextBox 13"/>
          <p:cNvSpPr txBox="1"/>
          <p:nvPr/>
        </p:nvSpPr>
        <p:spPr>
          <a:xfrm>
            <a:off x="7685806" y="3200400"/>
            <a:ext cx="559769" cy="369332"/>
          </a:xfrm>
          <a:prstGeom prst="rect">
            <a:avLst/>
          </a:prstGeom>
          <a:noFill/>
        </p:spPr>
        <p:txBody>
          <a:bodyPr wrap="none" rtlCol="0">
            <a:spAutoFit/>
          </a:bodyPr>
          <a:lstStyle/>
          <a:p>
            <a:r>
              <a:rPr lang="en-US" dirty="0"/>
              <a:t>(68)</a:t>
            </a:r>
          </a:p>
        </p:txBody>
      </p:sp>
      <p:sp>
        <p:nvSpPr>
          <p:cNvPr id="15" name="TextBox 14"/>
          <p:cNvSpPr txBox="1"/>
          <p:nvPr/>
        </p:nvSpPr>
        <p:spPr>
          <a:xfrm>
            <a:off x="7696200" y="3962400"/>
            <a:ext cx="559769" cy="369332"/>
          </a:xfrm>
          <a:prstGeom prst="rect">
            <a:avLst/>
          </a:prstGeom>
          <a:noFill/>
        </p:spPr>
        <p:txBody>
          <a:bodyPr wrap="none" rtlCol="0">
            <a:spAutoFit/>
          </a:bodyPr>
          <a:lstStyle/>
          <a:p>
            <a:r>
              <a:rPr lang="en-US" dirty="0"/>
              <a:t>(69)</a:t>
            </a:r>
          </a:p>
        </p:txBody>
      </p:sp>
    </p:spTree>
    <p:extLst>
      <p:ext uri="{BB962C8B-B14F-4D97-AF65-F5344CB8AC3E}">
        <p14:creationId xmlns:p14="http://schemas.microsoft.com/office/powerpoint/2010/main" val="30157962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914400"/>
          </a:xfrm>
        </p:spPr>
        <p:txBody>
          <a:bodyPr/>
          <a:lstStyle/>
          <a:p>
            <a:r>
              <a:rPr lang="en-US" sz="3200" dirty="0"/>
              <a:t>Example 1</a:t>
            </a:r>
          </a:p>
        </p:txBody>
      </p:sp>
      <p:sp>
        <p:nvSpPr>
          <p:cNvPr id="4" name="Slide Number Placeholder 3"/>
          <p:cNvSpPr>
            <a:spLocks noGrp="1"/>
          </p:cNvSpPr>
          <p:nvPr>
            <p:ph type="sldNum" sz="quarter" idx="4"/>
          </p:nvPr>
        </p:nvSpPr>
        <p:spPr/>
        <p:txBody>
          <a:bodyPr/>
          <a:lstStyle/>
          <a:p>
            <a:fld id="{179A9A4E-4C82-4D44-9372-C31BB3818094}" type="slidenum">
              <a:rPr lang="en-US" smtClean="0"/>
              <a:pPr/>
              <a:t>47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914400"/>
            <a:ext cx="8305800" cy="1446550"/>
          </a:xfrm>
          <a:prstGeom prst="rect">
            <a:avLst/>
          </a:prstGeom>
        </p:spPr>
        <p:txBody>
          <a:bodyPr wrap="square">
            <a:spAutoFit/>
          </a:bodyPr>
          <a:lstStyle/>
          <a:p>
            <a:pPr algn="just"/>
            <a:r>
              <a:rPr lang="en-US" sz="2200" dirty="0">
                <a:solidFill>
                  <a:srgbClr val="000000"/>
                </a:solidFill>
              </a:rPr>
              <a:t>An overhead three-phase distribution line is constructed as shown in Fig.7. Determine the phase impedance matrix and the positive and zero sequence of the line. The phase conductors are 336,400 26/7 ACSR (Linnet), and the neutral conductor is 4/0 6/1 ACSR.</a:t>
            </a:r>
          </a:p>
        </p:txBody>
      </p:sp>
      <p:pic>
        <p:nvPicPr>
          <p:cNvPr id="7" name="Picture 6"/>
          <p:cNvPicPr>
            <a:picLocks noChangeAspect="1"/>
          </p:cNvPicPr>
          <p:nvPr/>
        </p:nvPicPr>
        <p:blipFill>
          <a:blip r:embed="rId2"/>
          <a:stretch>
            <a:fillRect/>
          </a:stretch>
        </p:blipFill>
        <p:spPr>
          <a:xfrm>
            <a:off x="2514600" y="2362200"/>
            <a:ext cx="3962400" cy="3461471"/>
          </a:xfrm>
          <a:prstGeom prst="rect">
            <a:avLst/>
          </a:prstGeom>
        </p:spPr>
      </p:pic>
      <p:sp>
        <p:nvSpPr>
          <p:cNvPr id="8" name="TextBox 7"/>
          <p:cNvSpPr txBox="1"/>
          <p:nvPr/>
        </p:nvSpPr>
        <p:spPr>
          <a:xfrm>
            <a:off x="1905000" y="5715000"/>
            <a:ext cx="5374547" cy="369332"/>
          </a:xfrm>
          <a:prstGeom prst="rect">
            <a:avLst/>
          </a:prstGeom>
          <a:noFill/>
        </p:spPr>
        <p:txBody>
          <a:bodyPr wrap="square" rtlCol="0">
            <a:spAutoFit/>
          </a:bodyPr>
          <a:lstStyle/>
          <a:p>
            <a:pPr algn="ctr"/>
            <a:r>
              <a:rPr lang="en-US" sz="1800" dirty="0"/>
              <a:t>Fig.7 Three-phase distribution line spacing</a:t>
            </a:r>
          </a:p>
        </p:txBody>
      </p:sp>
    </p:spTree>
    <p:extLst>
      <p:ext uri="{BB962C8B-B14F-4D97-AF65-F5344CB8AC3E}">
        <p14:creationId xmlns:p14="http://schemas.microsoft.com/office/powerpoint/2010/main" val="27921757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1</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Rectangle 5"/>
              <p:cNvSpPr/>
              <p:nvPr/>
            </p:nvSpPr>
            <p:spPr>
              <a:xfrm>
                <a:off x="257174" y="914400"/>
                <a:ext cx="8810625" cy="1938992"/>
              </a:xfrm>
              <a:prstGeom prst="rect">
                <a:avLst/>
              </a:prstGeom>
            </p:spPr>
            <p:txBody>
              <a:bodyPr wrap="square">
                <a:spAutoFit/>
              </a:bodyPr>
              <a:lstStyle/>
              <a:p>
                <a:r>
                  <a:rPr lang="en-US" sz="2000" b="1" dirty="0">
                    <a:solidFill>
                      <a:srgbClr val="000000"/>
                    </a:solidFill>
                  </a:rPr>
                  <a:t>Solution</a:t>
                </a:r>
                <a:endParaRPr lang="en-US" sz="2000" dirty="0">
                  <a:solidFill>
                    <a:srgbClr val="000000"/>
                  </a:solidFill>
                </a:endParaRPr>
              </a:p>
              <a:p>
                <a:r>
                  <a:rPr lang="en-US" sz="2000" dirty="0">
                    <a:solidFill>
                      <a:srgbClr val="000000"/>
                    </a:solidFill>
                  </a:rPr>
                  <a:t>From the table of standard conductor data (Appendix A of </a:t>
                </a:r>
                <a:r>
                  <a:rPr lang="en-US" sz="2000" dirty="0" err="1">
                    <a:solidFill>
                      <a:srgbClr val="000000"/>
                    </a:solidFill>
                  </a:rPr>
                  <a:t>Kersting</a:t>
                </a:r>
                <a:r>
                  <a:rPr lang="en-US" sz="2000" dirty="0">
                    <a:solidFill>
                      <a:srgbClr val="000000"/>
                    </a:solidFill>
                  </a:rPr>
                  <a:t> Book), it is found that</a:t>
                </a:r>
              </a:p>
              <a:p>
                <a:endParaRPr lang="en-US" sz="2000" dirty="0">
                  <a:solidFill>
                    <a:srgbClr val="000000"/>
                  </a:solidFill>
                </a:endParaRPr>
              </a:p>
              <a:p>
                <a:r>
                  <a:rPr lang="en-US" sz="2000" dirty="0">
                    <a:solidFill>
                      <a:srgbClr val="000000"/>
                    </a:solidFill>
                  </a:rPr>
                  <a:t>336,400 26/7 ACSR: GMR=0.0244 </a:t>
                </a:r>
                <a:r>
                  <a:rPr lang="en-US" sz="2000" dirty="0" err="1">
                    <a:solidFill>
                      <a:srgbClr val="000000"/>
                    </a:solidFill>
                  </a:rPr>
                  <a:t>ft</a:t>
                </a:r>
                <a:r>
                  <a:rPr lang="en-US" sz="2000" dirty="0">
                    <a:solidFill>
                      <a:srgbClr val="000000"/>
                    </a:solidFill>
                  </a:rPr>
                  <a:t>, Resistance=0.306 </a:t>
                </a:r>
              </a:p>
              <a:p>
                <a:r>
                  <a:rPr lang="en-US" sz="2000" dirty="0">
                    <a:solidFill>
                      <a:srgbClr val="000000"/>
                    </a:solidFill>
                  </a:rPr>
                  <a:t>4/0 6/1 ACSR: GMR=0.00814 </a:t>
                </a:r>
                <a:r>
                  <a:rPr lang="en-US" sz="2000" dirty="0" err="1">
                    <a:solidFill>
                      <a:srgbClr val="000000"/>
                    </a:solidFill>
                  </a:rPr>
                  <a:t>ft</a:t>
                </a:r>
                <a:r>
                  <a:rPr lang="en-US" sz="2000" dirty="0">
                    <a:solidFill>
                      <a:srgbClr val="000000"/>
                    </a:solidFill>
                  </a:rPr>
                  <a:t>, Resistance=0.5920 </a:t>
                </a:r>
              </a:p>
            </p:txBody>
          </p:sp>
        </mc:Choice>
        <mc:Fallback xmlns="">
          <p:sp>
            <p:nvSpPr>
              <p:cNvPr id="6" name="Rectangle 5"/>
              <p:cNvSpPr>
                <a:spLocks noRot="1" noChangeAspect="1" noMove="1" noResize="1" noEditPoints="1" noAdjustHandles="1" noChangeArrowheads="1" noChangeShapeType="1" noTextEdit="1"/>
              </p:cNvSpPr>
              <p:nvPr/>
            </p:nvSpPr>
            <p:spPr>
              <a:xfrm>
                <a:off x="257174" y="914400"/>
                <a:ext cx="8810625" cy="1938992"/>
              </a:xfrm>
              <a:prstGeom prst="rect">
                <a:avLst/>
              </a:prstGeom>
              <a:blipFill rotWithShape="1">
                <a:blip r:embed="rId2"/>
                <a:stretch>
                  <a:fillRect/>
                </a:stretch>
              </a:blipFill>
            </p:spPr>
            <p:txBody>
              <a:bodyPr/>
              <a:lstStyle/>
              <a:p>
                <a:r>
                  <a:rPr lang="en-US">
                    <a:noFill/>
                  </a:rPr>
                  <a:t> </a:t>
                </a:r>
              </a:p>
            </p:txBody>
          </p:sp>
        </mc:Fallback>
      </mc:AlternateContent>
      <p:sp>
        <p:nvSpPr>
          <p:cNvPr id="8" name="Rectangle 7"/>
          <p:cNvSpPr/>
          <p:nvPr/>
        </p:nvSpPr>
        <p:spPr>
          <a:xfrm>
            <a:off x="228600" y="2861608"/>
            <a:ext cx="8686800" cy="1323439"/>
          </a:xfrm>
          <a:prstGeom prst="rect">
            <a:avLst/>
          </a:prstGeom>
        </p:spPr>
        <p:txBody>
          <a:bodyPr wrap="square">
            <a:spAutoFit/>
          </a:bodyPr>
          <a:lstStyle/>
          <a:p>
            <a:pPr algn="just"/>
            <a:r>
              <a:rPr lang="en-US" sz="2000" dirty="0">
                <a:solidFill>
                  <a:srgbClr val="000000"/>
                </a:solidFill>
              </a:rPr>
              <a:t>An effective way of computing the distance between all conductors is to specify each position on the pole in Cartesian coordinates using complex number notation. The ordinate will be selected as a point on the ground directly below the left most position. For the line in Fig.7, the positions are</a:t>
            </a:r>
          </a:p>
        </p:txBody>
      </p:sp>
      <p:sp>
        <p:nvSpPr>
          <p:cNvPr id="9" name="Rectangle 8"/>
          <p:cNvSpPr/>
          <p:nvPr/>
        </p:nvSpPr>
        <p:spPr>
          <a:xfrm>
            <a:off x="228600" y="4648200"/>
            <a:ext cx="8686800" cy="400110"/>
          </a:xfrm>
          <a:prstGeom prst="rect">
            <a:avLst/>
          </a:prstGeom>
        </p:spPr>
        <p:txBody>
          <a:bodyPr wrap="square">
            <a:spAutoFit/>
          </a:bodyPr>
          <a:lstStyle/>
          <a:p>
            <a:r>
              <a:rPr lang="en-US" sz="2000" dirty="0">
                <a:solidFill>
                  <a:srgbClr val="000000"/>
                </a:solidFill>
              </a:rPr>
              <a:t>The distances between the positions can be computed as</a:t>
            </a:r>
          </a:p>
        </p:txBody>
      </p:sp>
      <mc:AlternateContent xmlns:mc="http://schemas.openxmlformats.org/markup-compatibility/2006" xmlns:a14="http://schemas.microsoft.com/office/drawing/2010/main">
        <mc:Choice Requires="a14">
          <p:sp>
            <p:nvSpPr>
              <p:cNvPr id="10" name="Rectangle 9"/>
              <p:cNvSpPr/>
              <p:nvPr/>
            </p:nvSpPr>
            <p:spPr>
              <a:xfrm>
                <a:off x="1447800" y="4174374"/>
                <a:ext cx="61679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=0+</m:t>
                      </m:r>
                      <m:r>
                        <a:rPr lang="en-US" sz="1800" b="0" i="1" smtClean="0">
                          <a:latin typeface="Cambria Math" panose="02040503050406030204" pitchFamily="18" charset="0"/>
                        </a:rPr>
                        <m:t>𝑗</m:t>
                      </m:r>
                      <m:r>
                        <a:rPr lang="en-US" sz="1800" b="0" i="1" smtClean="0">
                          <a:latin typeface="Cambria Math" panose="02040503050406030204" pitchFamily="18" charset="0"/>
                        </a:rPr>
                        <m:t>29, </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2</m:t>
                          </m:r>
                        </m:sub>
                      </m:sSub>
                      <m:r>
                        <a:rPr lang="en-US" sz="1800" i="1">
                          <a:latin typeface="Cambria Math" panose="02040503050406030204" pitchFamily="18" charset="0"/>
                        </a:rPr>
                        <m:t>=</m:t>
                      </m:r>
                      <m:r>
                        <a:rPr lang="en-US" sz="1800" b="0" i="1" smtClean="0">
                          <a:latin typeface="Cambria Math" panose="02040503050406030204" pitchFamily="18" charset="0"/>
                        </a:rPr>
                        <m:t>2.5</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29, </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3</m:t>
                          </m:r>
                        </m:sub>
                      </m:sSub>
                      <m:r>
                        <a:rPr lang="en-US" sz="1800" i="1">
                          <a:latin typeface="Cambria Math" panose="02040503050406030204" pitchFamily="18" charset="0"/>
                        </a:rPr>
                        <m:t>=</m:t>
                      </m:r>
                      <m:r>
                        <a:rPr lang="en-US" sz="1800" b="0" i="1" smtClean="0">
                          <a:latin typeface="Cambria Math" panose="02040503050406030204" pitchFamily="18" charset="0"/>
                        </a:rPr>
                        <m:t>7.</m:t>
                      </m:r>
                      <m:r>
                        <a:rPr lang="en-US" sz="1800" i="1">
                          <a:latin typeface="Cambria Math" panose="02040503050406030204" pitchFamily="18" charset="0"/>
                        </a:rPr>
                        <m:t>0+</m:t>
                      </m:r>
                      <m:r>
                        <a:rPr lang="en-US" sz="1800" i="1">
                          <a:latin typeface="Cambria Math" panose="02040503050406030204" pitchFamily="18" charset="0"/>
                        </a:rPr>
                        <m:t>𝑗</m:t>
                      </m:r>
                      <m:r>
                        <a:rPr lang="en-US" sz="1800" i="1">
                          <a:latin typeface="Cambria Math" panose="02040503050406030204" pitchFamily="18" charset="0"/>
                        </a:rPr>
                        <m:t>29, </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4</m:t>
                          </m:r>
                        </m:sub>
                      </m:sSub>
                      <m:r>
                        <a:rPr lang="en-US" sz="1800" i="1">
                          <a:latin typeface="Cambria Math" panose="02040503050406030204" pitchFamily="18" charset="0"/>
                        </a:rPr>
                        <m:t>=</m:t>
                      </m:r>
                      <m:r>
                        <a:rPr lang="en-US" sz="1800" b="0" i="1" smtClean="0">
                          <a:latin typeface="Cambria Math" panose="02040503050406030204" pitchFamily="18" charset="0"/>
                        </a:rPr>
                        <m:t>4.0</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25</m:t>
                      </m:r>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1447800" y="4174374"/>
                <a:ext cx="6167907" cy="369332"/>
              </a:xfrm>
              <a:prstGeom prst="rect">
                <a:avLst/>
              </a:prstGeom>
              <a:blipFill>
                <a:blip r:embed="rId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81200" y="5149495"/>
                <a:ext cx="5066965"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12</m:t>
                        </m:r>
                      </m:sub>
                    </m:sSub>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2</m:t>
                            </m:r>
                          </m:sub>
                        </m:sSub>
                      </m:e>
                    </m:d>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23</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2</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3</m:t>
                            </m:r>
                          </m:sub>
                        </m:sSub>
                      </m:e>
                    </m:d>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3</m:t>
                        </m:r>
                        <m:r>
                          <a:rPr lang="en-US" sz="1800" i="1">
                            <a:latin typeface="Cambria Math" panose="02040503050406030204" pitchFamily="18" charset="0"/>
                          </a:rPr>
                          <m:t>1</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3</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1</m:t>
                            </m:r>
                          </m:sub>
                        </m:sSub>
                      </m:e>
                    </m:d>
                  </m:oMath>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1981200" y="5149495"/>
                <a:ext cx="5066965" cy="369332"/>
              </a:xfrm>
              <a:prstGeom prst="rect">
                <a:avLst/>
              </a:prstGeom>
              <a:blipFill>
                <a:blip r:embed="rId4"/>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981200" y="5562600"/>
                <a:ext cx="5072286"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14</m:t>
                        </m:r>
                      </m:sub>
                    </m:sSub>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4</m:t>
                            </m:r>
                          </m:sub>
                        </m:sSub>
                      </m:e>
                    </m:d>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24</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2</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4</m:t>
                            </m:r>
                          </m:sub>
                        </m:sSub>
                      </m:e>
                    </m:d>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34</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3</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4</m:t>
                            </m:r>
                          </m:sub>
                        </m:sSub>
                      </m:e>
                    </m:d>
                  </m:oMath>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1981200" y="5562600"/>
                <a:ext cx="5072286" cy="369332"/>
              </a:xfrm>
              <a:prstGeom prst="rect">
                <a:avLst/>
              </a:prstGeom>
              <a:blipFill>
                <a:blip r:embed="rId5"/>
                <a:stretch>
                  <a:fillRect t="-10000" b="-25000"/>
                </a:stretch>
              </a:blipFill>
            </p:spPr>
            <p:txBody>
              <a:bodyPr/>
              <a:lstStyle/>
              <a:p>
                <a:r>
                  <a:rPr lang="en-US">
                    <a:noFill/>
                  </a:rPr>
                  <a:t> </a:t>
                </a:r>
              </a:p>
            </p:txBody>
          </p:sp>
        </mc:Fallback>
      </mc:AlternateContent>
    </p:spTree>
    <p:extLst>
      <p:ext uri="{BB962C8B-B14F-4D97-AF65-F5344CB8AC3E}">
        <p14:creationId xmlns:p14="http://schemas.microsoft.com/office/powerpoint/2010/main" val="23955758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itle 6"/>
          <p:cNvSpPr>
            <a:spLocks noGrp="1"/>
          </p:cNvSpPr>
          <p:nvPr>
            <p:ph type="title"/>
          </p:nvPr>
        </p:nvSpPr>
        <p:spPr>
          <a:xfrm>
            <a:off x="457200" y="431513"/>
            <a:ext cx="2121093" cy="584775"/>
          </a:xfrm>
          <a:prstGeom prst="rect">
            <a:avLst/>
          </a:prstGeom>
        </p:spPr>
        <p:txBody>
          <a:bodyPr wrap="none">
            <a:spAutoFit/>
          </a:bodyPr>
          <a:lstStyle/>
          <a:p>
            <a:r>
              <a:rPr lang="en-US" sz="3200" dirty="0"/>
              <a:t>Example 1</a:t>
            </a:r>
          </a:p>
        </p:txBody>
      </p:sp>
      <p:sp>
        <p:nvSpPr>
          <p:cNvPr id="9" name="Rectangle 8"/>
          <p:cNvSpPr/>
          <p:nvPr/>
        </p:nvSpPr>
        <p:spPr>
          <a:xfrm>
            <a:off x="304800" y="1143000"/>
            <a:ext cx="8382000" cy="707886"/>
          </a:xfrm>
          <a:prstGeom prst="rect">
            <a:avLst/>
          </a:prstGeom>
        </p:spPr>
        <p:txBody>
          <a:bodyPr wrap="square">
            <a:spAutoFit/>
          </a:bodyPr>
          <a:lstStyle/>
          <a:p>
            <a:r>
              <a:rPr lang="en-US" sz="2000" dirty="0"/>
              <a:t>For this example, phase </a:t>
            </a:r>
            <a:r>
              <a:rPr lang="en-US" sz="2000" i="1" dirty="0"/>
              <a:t>a</a:t>
            </a:r>
            <a:r>
              <a:rPr lang="en-US" sz="2000" dirty="0"/>
              <a:t> is in position 1, phase </a:t>
            </a:r>
            <a:r>
              <a:rPr lang="en-US" sz="2000" i="1" dirty="0"/>
              <a:t>b</a:t>
            </a:r>
            <a:r>
              <a:rPr lang="en-US" sz="2000" dirty="0"/>
              <a:t> in position 2, phase </a:t>
            </a:r>
            <a:r>
              <a:rPr lang="en-US" sz="2000" i="1" dirty="0"/>
              <a:t>c</a:t>
            </a:r>
            <a:r>
              <a:rPr lang="en-US" sz="2000" dirty="0"/>
              <a:t> in position 3, and the neutral in position 4:</a:t>
            </a:r>
          </a:p>
        </p:txBody>
      </p:sp>
      <p:sp>
        <p:nvSpPr>
          <p:cNvPr id="10" name="Rectangle 9"/>
          <p:cNvSpPr/>
          <p:nvPr/>
        </p:nvSpPr>
        <p:spPr>
          <a:xfrm>
            <a:off x="304800" y="2667000"/>
            <a:ext cx="8458200" cy="707886"/>
          </a:xfrm>
          <a:prstGeom prst="rect">
            <a:avLst/>
          </a:prstGeom>
        </p:spPr>
        <p:txBody>
          <a:bodyPr wrap="square">
            <a:spAutoFit/>
          </a:bodyPr>
          <a:lstStyle/>
          <a:p>
            <a:r>
              <a:rPr lang="en-US" sz="2000" dirty="0"/>
              <a:t>The diagonal terms of the distance matrix are the GMRs of the phase and neutral conductors:</a:t>
            </a:r>
          </a:p>
        </p:txBody>
      </p:sp>
      <p:sp>
        <p:nvSpPr>
          <p:cNvPr id="11" name="Rectangle 10"/>
          <p:cNvSpPr/>
          <p:nvPr/>
        </p:nvSpPr>
        <p:spPr>
          <a:xfrm>
            <a:off x="304800" y="3886200"/>
            <a:ext cx="8382000" cy="707886"/>
          </a:xfrm>
          <a:prstGeom prst="rect">
            <a:avLst/>
          </a:prstGeom>
        </p:spPr>
        <p:txBody>
          <a:bodyPr wrap="square">
            <a:spAutoFit/>
          </a:bodyPr>
          <a:lstStyle/>
          <a:p>
            <a:r>
              <a:rPr lang="en-US" sz="2000" dirty="0">
                <a:solidFill>
                  <a:srgbClr val="000000"/>
                </a:solidFill>
              </a:rPr>
              <a:t>Applying the modified Carson's equation for self-impedance (Equation (28)), the self-impedance for phase </a:t>
            </a:r>
            <a:r>
              <a:rPr lang="en-US" sz="2000" i="1" dirty="0">
                <a:solidFill>
                  <a:srgbClr val="000000"/>
                </a:solidFill>
              </a:rPr>
              <a:t>a</a:t>
            </a:r>
            <a:r>
              <a:rPr lang="en-US" sz="2000" dirty="0">
                <a:solidFill>
                  <a:srgbClr val="000000"/>
                </a:solidFill>
              </a:rPr>
              <a:t> is</a:t>
            </a:r>
          </a:p>
        </p:txBody>
      </p:sp>
      <p:sp>
        <p:nvSpPr>
          <p:cNvPr id="12" name="Rectangle 11"/>
          <p:cNvSpPr/>
          <p:nvPr/>
        </p:nvSpPr>
        <p:spPr>
          <a:xfrm>
            <a:off x="325876" y="5029200"/>
            <a:ext cx="8818124" cy="400110"/>
          </a:xfrm>
          <a:prstGeom prst="rect">
            <a:avLst/>
          </a:prstGeom>
        </p:spPr>
        <p:txBody>
          <a:bodyPr wrap="square">
            <a:spAutoFit/>
          </a:bodyPr>
          <a:lstStyle/>
          <a:p>
            <a:r>
              <a:rPr lang="en-US" sz="2000" dirty="0">
                <a:solidFill>
                  <a:srgbClr val="000000"/>
                </a:solidFill>
              </a:rPr>
              <a:t>Applying Equation (29) for the mutual impedance between phases </a:t>
            </a:r>
            <a:r>
              <a:rPr lang="en-US" sz="2000" i="1" dirty="0">
                <a:solidFill>
                  <a:srgbClr val="000000"/>
                </a:solidFill>
              </a:rPr>
              <a:t>a</a:t>
            </a:r>
            <a:r>
              <a:rPr lang="en-US" sz="2000" dirty="0">
                <a:solidFill>
                  <a:srgbClr val="000000"/>
                </a:solidFill>
              </a:rPr>
              <a:t> and </a:t>
            </a:r>
            <a:r>
              <a:rPr lang="en-US" sz="2000" i="1" dirty="0">
                <a:solidFill>
                  <a:srgbClr val="000000"/>
                </a:solidFill>
              </a:rPr>
              <a:t>b</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2590800" y="3364468"/>
                <a:ext cx="4455963"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𝑎𝑎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𝑏𝑏</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𝑐𝑐</m:t>
                        </m:r>
                      </m:sub>
                    </m:sSub>
                    <m:r>
                      <a:rPr lang="en-US" sz="1800" b="0" i="1" smtClean="0">
                        <a:latin typeface="Cambria Math" panose="02040503050406030204" pitchFamily="18" charset="0"/>
                      </a:rPr>
                      <m:t>=0.0244</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𝑛𝑛</m:t>
                        </m:r>
                      </m:sub>
                    </m:sSub>
                    <m:r>
                      <a:rPr lang="en-US" sz="1800" i="1">
                        <a:latin typeface="Cambria Math" panose="02040503050406030204" pitchFamily="18" charset="0"/>
                      </a:rPr>
                      <m:t>=</m:t>
                    </m:r>
                    <m:r>
                      <a:rPr lang="en-US" sz="1800" b="0" i="1" smtClean="0">
                        <a:latin typeface="Cambria Math" panose="02040503050406030204" pitchFamily="18" charset="0"/>
                      </a:rPr>
                      <m:t>0.00814</m:t>
                    </m:r>
                  </m:oMath>
                </a14:m>
                <a:endParaRPr lang="en-US" sz="1800" dirty="0"/>
              </a:p>
            </p:txBody>
          </p:sp>
        </mc:Choice>
        <mc:Fallback xmlns="">
          <p:sp>
            <p:nvSpPr>
              <p:cNvPr id="13" name="Rectangle 12"/>
              <p:cNvSpPr>
                <a:spLocks noRot="1" noChangeAspect="1" noMove="1" noResize="1" noEditPoints="1" noAdjustHandles="1" noChangeArrowheads="1" noChangeShapeType="1" noTextEdit="1"/>
              </p:cNvSpPr>
              <p:nvPr/>
            </p:nvSpPr>
            <p:spPr>
              <a:xfrm>
                <a:off x="2590800" y="3364468"/>
                <a:ext cx="4455963" cy="369332"/>
              </a:xfrm>
              <a:prstGeom prst="rect">
                <a:avLst/>
              </a:prstGeom>
              <a:blipFill>
                <a:blip r:embed="rId2"/>
                <a:stretch>
                  <a:fillRect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590800" y="1821358"/>
                <a:ext cx="4124527"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𝑎𝑏</m:t>
                        </m:r>
                      </m:sub>
                    </m:sSub>
                    <m:r>
                      <a:rPr lang="en-US" sz="1800" b="0" i="1" smtClean="0">
                        <a:latin typeface="Cambria Math" panose="02040503050406030204" pitchFamily="18" charset="0"/>
                      </a:rPr>
                      <m:t>=</m:t>
                    </m:r>
                    <m:r>
                      <a:rPr lang="en-US" sz="1800" i="1" smtClean="0">
                        <a:latin typeface="Cambria Math" panose="02040503050406030204" pitchFamily="18" charset="0"/>
                      </a:rPr>
                      <m:t>2</m:t>
                    </m:r>
                    <m:r>
                      <a:rPr lang="en-US" sz="1800" b="0" i="1" smtClean="0">
                        <a:latin typeface="Cambria Math" panose="02040503050406030204" pitchFamily="18" charset="0"/>
                      </a:rPr>
                      <m:t>.5 </m:t>
                    </m:r>
                    <m:r>
                      <a:rPr lang="en-US" sz="1800" b="0" i="1" smtClean="0">
                        <a:latin typeface="Cambria Math" panose="02040503050406030204" pitchFamily="18" charset="0"/>
                      </a:rPr>
                      <m:t>𝑓𝑡</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𝑏𝑐</m:t>
                        </m:r>
                      </m:sub>
                    </m:sSub>
                    <m:r>
                      <a:rPr lang="en-US" sz="1800" i="1">
                        <a:latin typeface="Cambria Math" panose="02040503050406030204" pitchFamily="18" charset="0"/>
                      </a:rPr>
                      <m:t>=</m:t>
                    </m:r>
                    <m:r>
                      <a:rPr lang="en-US" sz="1800" b="0" i="1" smtClean="0">
                        <a:latin typeface="Cambria Math" panose="02040503050406030204" pitchFamily="18" charset="0"/>
                      </a:rPr>
                      <m:t>4</m:t>
                    </m:r>
                    <m:r>
                      <a:rPr lang="en-US" sz="1800" i="1">
                        <a:latin typeface="Cambria Math" panose="02040503050406030204" pitchFamily="18" charset="0"/>
                      </a:rPr>
                      <m:t>.5 </m:t>
                    </m:r>
                    <m:r>
                      <a:rPr lang="en-US" sz="1800" i="1">
                        <a:latin typeface="Cambria Math" panose="02040503050406030204" pitchFamily="18" charset="0"/>
                      </a:rPr>
                      <m:t>𝑓𝑡</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𝑐𝑎</m:t>
                        </m:r>
                      </m:sub>
                    </m:sSub>
                    <m:r>
                      <a:rPr lang="en-US" sz="1800" i="1">
                        <a:latin typeface="Cambria Math" panose="02040503050406030204" pitchFamily="18" charset="0"/>
                      </a:rPr>
                      <m:t>=</m:t>
                    </m:r>
                    <m:r>
                      <a:rPr lang="en-US" sz="1800" b="0" i="1" smtClean="0">
                        <a:latin typeface="Cambria Math" panose="02040503050406030204" pitchFamily="18" charset="0"/>
                      </a:rPr>
                      <m:t>7.0</m:t>
                    </m:r>
                    <m:r>
                      <a:rPr lang="en-US" sz="1800" i="1">
                        <a:latin typeface="Cambria Math" panose="02040503050406030204" pitchFamily="18" charset="0"/>
                      </a:rPr>
                      <m:t> </m:t>
                    </m:r>
                    <m:r>
                      <a:rPr lang="en-US" sz="1800" i="1">
                        <a:latin typeface="Cambria Math" panose="02040503050406030204" pitchFamily="18" charset="0"/>
                      </a:rPr>
                      <m:t>𝑓𝑡</m:t>
                    </m:r>
                  </m:oMath>
                </a14:m>
                <a:endParaRPr lang="en-US" sz="1800" dirty="0"/>
              </a:p>
            </p:txBody>
          </p:sp>
        </mc:Choice>
        <mc:Fallback xmlns="">
          <p:sp>
            <p:nvSpPr>
              <p:cNvPr id="14" name="Rectangle 13"/>
              <p:cNvSpPr>
                <a:spLocks noRot="1" noChangeAspect="1" noMove="1" noResize="1" noEditPoints="1" noAdjustHandles="1" noChangeArrowheads="1" noChangeShapeType="1" noTextEdit="1"/>
              </p:cNvSpPr>
              <p:nvPr/>
            </p:nvSpPr>
            <p:spPr>
              <a:xfrm>
                <a:off x="2590800" y="1821358"/>
                <a:ext cx="4124527" cy="369332"/>
              </a:xfrm>
              <a:prstGeom prst="rect">
                <a:avLst/>
              </a:prstGeom>
              <a:blipFill>
                <a:blip r:embed="rId3"/>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327195" y="2208312"/>
                <a:ext cx="4795736"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𝑎𝑛</m:t>
                        </m:r>
                      </m:sub>
                    </m:sSub>
                    <m:r>
                      <a:rPr lang="en-US" sz="1800" b="0" i="1" smtClean="0">
                        <a:latin typeface="Cambria Math" panose="02040503050406030204" pitchFamily="18" charset="0"/>
                      </a:rPr>
                      <m:t>=</m:t>
                    </m:r>
                    <m:r>
                      <a:rPr lang="en-US" sz="1800" i="1" smtClean="0">
                        <a:latin typeface="Cambria Math" panose="02040503050406030204" pitchFamily="18" charset="0"/>
                      </a:rPr>
                      <m:t>5</m:t>
                    </m:r>
                    <m:r>
                      <a:rPr lang="en-US" sz="1800" b="0" i="1" smtClean="0">
                        <a:latin typeface="Cambria Math" panose="02040503050406030204" pitchFamily="18" charset="0"/>
                      </a:rPr>
                      <m:t>.6569 </m:t>
                    </m:r>
                    <m:r>
                      <a:rPr lang="en-US" sz="1800" b="0" i="1" smtClean="0">
                        <a:latin typeface="Cambria Math" panose="02040503050406030204" pitchFamily="18" charset="0"/>
                      </a:rPr>
                      <m:t>𝑓𝑡</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𝑏𝑛</m:t>
                        </m:r>
                      </m:sub>
                    </m:sSub>
                    <m:r>
                      <a:rPr lang="en-US" sz="1800" i="1">
                        <a:latin typeface="Cambria Math" panose="02040503050406030204" pitchFamily="18" charset="0"/>
                      </a:rPr>
                      <m:t>=</m:t>
                    </m:r>
                    <m:r>
                      <a:rPr lang="en-US" sz="1800" b="0" i="1" smtClean="0">
                        <a:latin typeface="Cambria Math" panose="02040503050406030204" pitchFamily="18" charset="0"/>
                      </a:rPr>
                      <m:t>4.272</m:t>
                    </m:r>
                    <m:r>
                      <a:rPr lang="en-US" sz="1800" i="1">
                        <a:latin typeface="Cambria Math" panose="02040503050406030204" pitchFamily="18" charset="0"/>
                      </a:rPr>
                      <m:t> </m:t>
                    </m:r>
                    <m:r>
                      <a:rPr lang="en-US" sz="1800" i="1">
                        <a:latin typeface="Cambria Math" panose="02040503050406030204" pitchFamily="18" charset="0"/>
                      </a:rPr>
                      <m:t>𝑓𝑡</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𝑐𝑛</m:t>
                        </m:r>
                      </m:sub>
                    </m:sSub>
                    <m:r>
                      <a:rPr lang="en-US" sz="1800" i="1">
                        <a:latin typeface="Cambria Math" panose="02040503050406030204" pitchFamily="18" charset="0"/>
                      </a:rPr>
                      <m:t>=</m:t>
                    </m:r>
                    <m:r>
                      <a:rPr lang="en-US" sz="1800" b="0" i="1" smtClean="0">
                        <a:latin typeface="Cambria Math" panose="02040503050406030204" pitchFamily="18" charset="0"/>
                      </a:rPr>
                      <m:t>5.0</m:t>
                    </m:r>
                    <m:r>
                      <a:rPr lang="en-US" sz="1800" i="1">
                        <a:latin typeface="Cambria Math" panose="02040503050406030204" pitchFamily="18" charset="0"/>
                      </a:rPr>
                      <m:t> </m:t>
                    </m:r>
                    <m:r>
                      <a:rPr lang="en-US" sz="1800" i="1">
                        <a:latin typeface="Cambria Math" panose="02040503050406030204" pitchFamily="18" charset="0"/>
                      </a:rPr>
                      <m:t>𝑓𝑡</m:t>
                    </m:r>
                  </m:oMath>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2327195" y="2208312"/>
                <a:ext cx="4795736" cy="369332"/>
              </a:xfrm>
              <a:prstGeom prst="rect">
                <a:avLst/>
              </a:prstGeom>
              <a:blipFill>
                <a:blip r:embed="rId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57958" y="4560933"/>
                <a:ext cx="7638309"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𝑎𝑎</m:t>
                            </m:r>
                          </m:sub>
                        </m:sSub>
                      </m:e>
                    </m:acc>
                    <m:r>
                      <a:rPr lang="en-US" sz="1800" b="0" i="1" smtClean="0">
                        <a:latin typeface="Cambria Math" panose="02040503050406030204" pitchFamily="18" charset="0"/>
                      </a:rPr>
                      <m:t>=0.0953+0.306</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0.0244</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)=0.4013+j1.4133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57958" y="4560933"/>
                <a:ext cx="7638309" cy="392864"/>
              </a:xfrm>
              <a:prstGeom prst="rect">
                <a:avLst/>
              </a:prstGeom>
              <a:blipFill>
                <a:blip r:embed="rId5"/>
                <a:stretch>
                  <a:fillRect l="-798" t="-6154" r="-31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38760" y="5486400"/>
                <a:ext cx="7202676"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smtClean="0">
                                  <a:latin typeface="Cambria Math" panose="02040503050406030204" pitchFamily="18" charset="0"/>
                                </a:rPr>
                                <m:t>𝑎</m:t>
                              </m:r>
                              <m:r>
                                <a:rPr lang="en-US" sz="1800" b="0" i="1" smtClean="0">
                                  <a:latin typeface="Cambria Math" panose="02040503050406030204" pitchFamily="18" charset="0"/>
                                </a:rPr>
                                <m:t>𝑏</m:t>
                              </m:r>
                            </m:sub>
                          </m:sSub>
                        </m:e>
                      </m:acc>
                      <m:r>
                        <a:rPr lang="en-US" sz="1800" b="0" i="1" smtClean="0">
                          <a:latin typeface="Cambria Math" panose="02040503050406030204" pitchFamily="18" charset="0"/>
                        </a:rPr>
                        <m:t>=</m:t>
                      </m:r>
                      <m:r>
                        <a:rPr lang="en-US" sz="1800" i="1">
                          <a:latin typeface="Cambria Math" panose="02040503050406030204" pitchFamily="18" charset="0"/>
                        </a:rPr>
                        <m:t>0.09530+</m:t>
                      </m:r>
                      <m:r>
                        <a:rPr lang="en-US" sz="1800" i="1">
                          <a:latin typeface="Cambria Math" panose="02040503050406030204" pitchFamily="18" charset="0"/>
                        </a:rPr>
                        <m:t>𝑗</m:t>
                      </m:r>
                      <m:r>
                        <a:rPr lang="en-US" sz="1800" i="1">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smtClean="0">
                                  <a:latin typeface="Cambria Math" panose="02040503050406030204" pitchFamily="18" charset="0"/>
                                </a:rPr>
                                <m:t>2</m:t>
                              </m:r>
                              <m:r>
                                <a:rPr lang="en-US" sz="1800" b="0" i="1" smtClean="0">
                                  <a:latin typeface="Cambria Math" panose="02040503050406030204" pitchFamily="18" charset="0"/>
                                </a:rPr>
                                <m:t>.5</m:t>
                              </m:r>
                            </m:den>
                          </m:f>
                        </m:e>
                      </m:func>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7.93402</m:t>
                      </m:r>
                      <m:r>
                        <m:rPr>
                          <m:nor/>
                        </m:rPr>
                        <a:rPr lang="en-US" sz="1800" dirty="0"/>
                        <m:t>)</m:t>
                      </m:r>
                      <m:r>
                        <a:rPr lang="en-US" sz="1800" b="0" i="1" dirty="0" smtClean="0">
                          <a:latin typeface="Cambria Math" panose="02040503050406030204" pitchFamily="18" charset="0"/>
                        </a:rPr>
                        <m:t>=0.0953+</m:t>
                      </m:r>
                      <m:r>
                        <a:rPr lang="en-US" sz="1800" b="0" i="1" dirty="0" smtClean="0">
                          <a:latin typeface="Cambria Math" panose="02040503050406030204" pitchFamily="18" charset="0"/>
                        </a:rPr>
                        <m:t>𝑗</m:t>
                      </m:r>
                      <m:r>
                        <a:rPr lang="en-US" sz="1800" b="0" i="1" dirty="0" smtClean="0">
                          <a:latin typeface="Cambria Math" panose="02040503050406030204" pitchFamily="18" charset="0"/>
                        </a:rPr>
                        <m:t>0.8515 </m:t>
                      </m:r>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m:oMathPara>
                </a14:m>
                <a:endParaRPr lang="en-US" sz="1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138760" y="5486400"/>
                <a:ext cx="7202676" cy="52046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62815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 – Why Carston’s equation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25" name="图片 24">
            <a:extLst>
              <a:ext uri="{FF2B5EF4-FFF2-40B4-BE49-F238E27FC236}">
                <a16:creationId xmlns:a16="http://schemas.microsoft.com/office/drawing/2014/main" id="{97F10888-F706-494A-82E2-63B17A2F5D2C}"/>
              </a:ext>
            </a:extLst>
          </p:cNvPr>
          <p:cNvPicPr>
            <a:picLocks noChangeAspect="1"/>
          </p:cNvPicPr>
          <p:nvPr/>
        </p:nvPicPr>
        <p:blipFill>
          <a:blip r:embed="rId2"/>
          <a:stretch>
            <a:fillRect/>
          </a:stretch>
        </p:blipFill>
        <p:spPr>
          <a:xfrm>
            <a:off x="439387" y="986272"/>
            <a:ext cx="8169025" cy="5075463"/>
          </a:xfrm>
          <a:prstGeom prst="rect">
            <a:avLst/>
          </a:prstGeom>
        </p:spPr>
      </p:pic>
    </p:spTree>
    <p:extLst>
      <p:ext uri="{BB962C8B-B14F-4D97-AF65-F5344CB8AC3E}">
        <p14:creationId xmlns:p14="http://schemas.microsoft.com/office/powerpoint/2010/main" val="3383364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1</a:t>
            </a: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1143000"/>
            <a:ext cx="8305800" cy="830997"/>
          </a:xfrm>
          <a:prstGeom prst="rect">
            <a:avLst/>
          </a:prstGeom>
        </p:spPr>
        <p:txBody>
          <a:bodyPr wrap="square">
            <a:spAutoFit/>
          </a:bodyPr>
          <a:lstStyle/>
          <a:p>
            <a:r>
              <a:rPr lang="en-US" dirty="0"/>
              <a:t>Applying the equations for the other self- and mutual impedance terms results in the primitive impedance matrix:</a:t>
            </a:r>
          </a:p>
        </p:txBody>
      </p:sp>
      <p:sp>
        <p:nvSpPr>
          <p:cNvPr id="7" name="Rectangle 6"/>
          <p:cNvSpPr/>
          <p:nvPr/>
        </p:nvSpPr>
        <p:spPr>
          <a:xfrm>
            <a:off x="457200" y="3013502"/>
            <a:ext cx="8229600" cy="461665"/>
          </a:xfrm>
          <a:prstGeom prst="rect">
            <a:avLst/>
          </a:prstGeom>
        </p:spPr>
        <p:txBody>
          <a:bodyPr wrap="square">
            <a:spAutoFit/>
          </a:bodyPr>
          <a:lstStyle/>
          <a:p>
            <a:r>
              <a:rPr lang="en-US" dirty="0">
                <a:solidFill>
                  <a:srgbClr val="000000"/>
                </a:solidFill>
              </a:rPr>
              <a:t>The primitive impedance matrix in partitioned form is</a:t>
            </a:r>
          </a:p>
        </p:txBody>
      </p:sp>
      <mc:AlternateContent xmlns:mc="http://schemas.openxmlformats.org/markup-compatibility/2006" xmlns:a14="http://schemas.microsoft.com/office/drawing/2010/main">
        <mc:Choice Requires="a14">
          <p:sp>
            <p:nvSpPr>
              <p:cNvPr id="8" name="TextBox 7"/>
              <p:cNvSpPr txBox="1"/>
              <p:nvPr/>
            </p:nvSpPr>
            <p:spPr>
              <a:xfrm>
                <a:off x="1152731" y="3505200"/>
                <a:ext cx="7329122" cy="1157368"/>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𝑖𝑗</m:t>
                                </m:r>
                              </m:sub>
                            </m:sSub>
                          </m:e>
                        </m:acc>
                      </m:e>
                    </m:d>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0.4013+</m:t>
                              </m:r>
                              <m:r>
                                <a:rPr lang="en-US" sz="1800" b="0" i="1" smtClean="0">
                                  <a:latin typeface="Cambria Math" panose="02040503050406030204" pitchFamily="18" charset="0"/>
                                </a:rPr>
                                <m:t>𝑗</m:t>
                              </m:r>
                              <m:r>
                                <a:rPr lang="en-US" sz="1800" b="0" i="1" smtClean="0">
                                  <a:latin typeface="Cambria Math" panose="02040503050406030204" pitchFamily="18" charset="0"/>
                                </a:rPr>
                                <m:t>1.4133</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8515</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7266</m:t>
                              </m:r>
                            </m:e>
                          </m:mr>
                          <m:mr>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0.8515</m:t>
                              </m:r>
                            </m:e>
                            <m:e>
                              <m:r>
                                <a:rPr lang="en-US" sz="1800" b="0" i="1" smtClean="0">
                                  <a:latin typeface="Cambria Math" panose="02040503050406030204" pitchFamily="18" charset="0"/>
                                </a:rPr>
                                <m:t>0.4013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1.4133</m:t>
                              </m:r>
                            </m:e>
                            <m:e>
                              <m:r>
                                <a:rPr lang="en-US" sz="1800" i="1">
                                  <a:latin typeface="Cambria Math" panose="02040503050406030204" pitchFamily="18" charset="0"/>
                                </a:rPr>
                                <m:t>0.</m:t>
                              </m:r>
                              <m:r>
                                <a:rPr lang="en-US" sz="1800" b="0" i="1" smtClean="0">
                                  <a:latin typeface="Cambria Math" panose="02040503050406030204" pitchFamily="18" charset="0"/>
                                </a:rPr>
                                <m:t>0943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0.7865</m:t>
                              </m:r>
                            </m:e>
                          </m:mr>
                          <m:mr>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0.7266</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7802</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i="1" smtClean="0">
                                  <a:latin typeface="Cambria Math" panose="02040503050406030204" pitchFamily="18" charset="0"/>
                                </a:rPr>
                                <m:t>4</m:t>
                              </m:r>
                              <m:r>
                                <a:rPr lang="en-US" sz="1800" b="0" i="1" smtClean="0">
                                  <a:latin typeface="Cambria Math" panose="02040503050406030204" pitchFamily="18" charset="0"/>
                                </a:rPr>
                                <m:t>013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1.4133</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8" name="TextBox 7"/>
              <p:cNvSpPr txBox="1">
                <a:spLocks noRot="1" noChangeAspect="1" noMove="1" noResize="1" noEditPoints="1" noAdjustHandles="1" noChangeArrowheads="1" noChangeShapeType="1" noTextEdit="1"/>
              </p:cNvSpPr>
              <p:nvPr/>
            </p:nvSpPr>
            <p:spPr>
              <a:xfrm>
                <a:off x="1152731" y="3505200"/>
                <a:ext cx="7329122" cy="115736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13029" y="4419600"/>
                <a:ext cx="3417026" cy="1157368"/>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𝑖𝑛</m:t>
                                </m:r>
                              </m:sub>
                            </m:sSub>
                          </m:e>
                        </m:acc>
                      </m:e>
                    </m:d>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r>
                              <a:rPr lang="en-US" sz="1800" i="1">
                                <a:latin typeface="Cambria Math" panose="02040503050406030204" pitchFamily="18" charset="0"/>
                              </a:rPr>
                              <m:t>0.0953+</m:t>
                            </m:r>
                            <m:r>
                              <a:rPr lang="en-US" sz="1800" i="1">
                                <a:latin typeface="Cambria Math" panose="02040503050406030204" pitchFamily="18" charset="0"/>
                              </a:rPr>
                              <m:t>𝑗</m:t>
                            </m:r>
                            <m:r>
                              <a:rPr lang="en-US" sz="1800" i="1">
                                <a:latin typeface="Cambria Math" panose="02040503050406030204" pitchFamily="18" charset="0"/>
                              </a:rPr>
                              <m:t>0.7524</m:t>
                            </m:r>
                          </m:e>
                          <m:e>
                            <m:r>
                              <a:rPr lang="en-US" sz="1800" i="1">
                                <a:latin typeface="Cambria Math" panose="02040503050406030204" pitchFamily="18" charset="0"/>
                              </a:rPr>
                              <m:t>0.0953+</m:t>
                            </m:r>
                            <m:r>
                              <a:rPr lang="en-US" sz="1800" i="1">
                                <a:latin typeface="Cambria Math" panose="02040503050406030204" pitchFamily="18" charset="0"/>
                              </a:rPr>
                              <m:t>𝑗</m:t>
                            </m:r>
                            <m:r>
                              <a:rPr lang="en-US" sz="1800" i="1">
                                <a:latin typeface="Cambria Math" panose="02040503050406030204" pitchFamily="18" charset="0"/>
                              </a:rPr>
                              <m:t>0.7865</m:t>
                            </m:r>
                          </m:e>
                          <m:e>
                            <m:r>
                              <a:rPr lang="en-US" sz="1800" i="1">
                                <a:latin typeface="Cambria Math" panose="02040503050406030204" pitchFamily="18" charset="0"/>
                              </a:rPr>
                              <m:t>0.0953+</m:t>
                            </m:r>
                            <m:r>
                              <a:rPr lang="en-US" sz="1800" i="1">
                                <a:latin typeface="Cambria Math" panose="02040503050406030204" pitchFamily="18" charset="0"/>
                              </a:rPr>
                              <m:t>𝑗</m:t>
                            </m:r>
                            <m:r>
                              <a:rPr lang="en-US" sz="1800" i="1">
                                <a:latin typeface="Cambria Math" panose="02040503050406030204" pitchFamily="18" charset="0"/>
                              </a:rPr>
                              <m:t>0.7674</m:t>
                            </m:r>
                          </m:e>
                        </m:eqArr>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3013029" y="4419600"/>
                <a:ext cx="3417026" cy="11573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01648" y="5486400"/>
                <a:ext cx="3439788" cy="553998"/>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𝑛𝑛</m:t>
                                </m:r>
                              </m:sub>
                            </m:sSub>
                          </m:e>
                        </m:acc>
                      </m:e>
                    </m:d>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0</m:t>
                        </m:r>
                        <m:r>
                          <a:rPr lang="en-US" sz="1800" b="0" i="1" smtClean="0">
                            <a:latin typeface="Cambria Math" panose="02040503050406030204" pitchFamily="18" charset="0"/>
                          </a:rPr>
                          <m:t>.6873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5465</m:t>
                        </m:r>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001648" y="5486400"/>
                <a:ext cx="3439788" cy="553998"/>
              </a:xfrm>
              <a:prstGeom prst="rect">
                <a:avLst/>
              </a:prstGeom>
              <a:blipFill>
                <a:blip r:embed="rId4"/>
                <a:stretch>
                  <a:fillRect t="-10989" r="-1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6523" y="1972450"/>
                <a:ext cx="9047477" cy="1378006"/>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𝑧</m:t>
                            </m:r>
                          </m:e>
                        </m:acc>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m>
                          <m:mPr>
                            <m:mcs>
                              <m:mc>
                                <m:mcPr>
                                  <m:count m:val="3"/>
                                  <m:mcJc m:val="center"/>
                                </m:mcPr>
                              </m:mc>
                            </m:mcs>
                            <m:ctrlPr>
                              <a:rPr lang="en-US" sz="1800" i="1" smtClean="0">
                                <a:latin typeface="Cambria Math" panose="02040503050406030204" pitchFamily="18" charset="0"/>
                              </a:rPr>
                            </m:ctrlPr>
                          </m:mPr>
                          <m:mr>
                            <m:e>
                              <m:eqArr>
                                <m:eqArrPr>
                                  <m:ctrlPr>
                                    <a:rPr lang="en-US" sz="1800" i="1" smtClean="0">
                                      <a:latin typeface="Cambria Math" panose="02040503050406030204" pitchFamily="18" charset="0"/>
                                    </a:rPr>
                                  </m:ctrlPr>
                                </m:eqArrPr>
                                <m:e>
                                  <m:r>
                                    <a:rPr lang="en-US" sz="1800" b="0" i="1" smtClean="0">
                                      <a:latin typeface="Cambria Math" panose="02040503050406030204" pitchFamily="18" charset="0"/>
                                    </a:rPr>
                                    <m:t>0.4013+</m:t>
                                  </m:r>
                                  <m:r>
                                    <a:rPr lang="en-US" sz="1800" b="0" i="1" smtClean="0">
                                      <a:latin typeface="Cambria Math" panose="02040503050406030204" pitchFamily="18" charset="0"/>
                                    </a:rPr>
                                    <m:t>𝑗</m:t>
                                  </m:r>
                                  <m:r>
                                    <a:rPr lang="en-US" sz="1800" b="0" i="1" smtClean="0">
                                      <a:latin typeface="Cambria Math" panose="02040503050406030204" pitchFamily="18" charset="0"/>
                                    </a:rPr>
                                    <m:t>1.4133</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8515</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7266</m:t>
                                  </m:r>
                                </m:e>
                                <m:e>
                                  <m:r>
                                    <a:rPr lang="en-US" sz="1800" i="1">
                                      <a:latin typeface="Cambria Math" panose="02040503050406030204" pitchFamily="18" charset="0"/>
                                    </a:rPr>
                                    <m:t>0.</m:t>
                                  </m:r>
                                  <m:r>
                                    <a:rPr lang="en-US" sz="1800" b="0" i="1" smtClean="0">
                                      <a:latin typeface="Cambria Math" panose="02040503050406030204" pitchFamily="18" charset="0"/>
                                    </a:rPr>
                                    <m:t>095</m:t>
                                  </m:r>
                                  <m:r>
                                    <a:rPr lang="en-US" sz="1800" i="1">
                                      <a:latin typeface="Cambria Math" panose="02040503050406030204" pitchFamily="18" charset="0"/>
                                    </a:rPr>
                                    <m:t>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7524</m:t>
                                  </m:r>
                                </m:e>
                              </m:eqArr>
                            </m:e>
                            <m:e>
                              <m:eqArr>
                                <m:eqArrPr>
                                  <m:ctrlPr>
                                    <a:rPr lang="en-US" sz="1800" i="1" smtClean="0">
                                      <a:latin typeface="Cambria Math" panose="02040503050406030204" pitchFamily="18" charset="0"/>
                                    </a:rPr>
                                  </m:ctrlPr>
                                </m:eqArrPr>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8515</m:t>
                                  </m:r>
                                </m:e>
                                <m:e>
                                  <m:r>
                                    <a:rPr lang="en-US" sz="1800" i="1">
                                      <a:latin typeface="Cambria Math" panose="02040503050406030204" pitchFamily="18" charset="0"/>
                                    </a:rPr>
                                    <m:t>0.4013+</m:t>
                                  </m:r>
                                  <m:r>
                                    <a:rPr lang="en-US" sz="1800" i="1">
                                      <a:latin typeface="Cambria Math" panose="02040503050406030204" pitchFamily="18" charset="0"/>
                                    </a:rPr>
                                    <m:t>𝑗</m:t>
                                  </m:r>
                                  <m:r>
                                    <a:rPr lang="en-US" sz="1800" i="1">
                                      <a:latin typeface="Cambria Math" panose="02040503050406030204" pitchFamily="18" charset="0"/>
                                    </a:rPr>
                                    <m:t>1.4133</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7802</m:t>
                                  </m:r>
                                </m:e>
                                <m:e>
                                  <m:r>
                                    <a:rPr lang="en-US" sz="1800" i="1">
                                      <a:latin typeface="Cambria Math" panose="02040503050406030204" pitchFamily="18" charset="0"/>
                                    </a:rPr>
                                    <m:t>0.</m:t>
                                  </m:r>
                                  <m:r>
                                    <a:rPr lang="en-US" sz="1800" b="0" i="1" smtClean="0">
                                      <a:latin typeface="Cambria Math" panose="02040503050406030204" pitchFamily="18" charset="0"/>
                                    </a:rPr>
                                    <m:t>095</m:t>
                                  </m:r>
                                  <m:r>
                                    <a:rPr lang="en-US" sz="1800" i="1">
                                      <a:latin typeface="Cambria Math" panose="02040503050406030204" pitchFamily="18" charset="0"/>
                                    </a:rPr>
                                    <m:t>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7865</m:t>
                                  </m:r>
                                </m:e>
                              </m:eqArr>
                              <m:r>
                                <a:rPr lang="en-US" sz="1800" b="0" i="1" smtClean="0">
                                  <a:latin typeface="Cambria Math" panose="02040503050406030204" pitchFamily="18" charset="0"/>
                                </a:rPr>
                                <m:t>    </m:t>
                              </m:r>
                              <m:eqArr>
                                <m:eqArrPr>
                                  <m:ctrlPr>
                                    <a:rPr lang="en-US" sz="1800" i="1">
                                      <a:latin typeface="Cambria Math" panose="02040503050406030204" pitchFamily="18" charset="0"/>
                                    </a:rPr>
                                  </m:ctrlPr>
                                </m:eqArrPr>
                                <m:e>
                                  <m:r>
                                    <a:rPr lang="en-US" sz="1800" i="1">
                                      <a:latin typeface="Cambria Math" panose="02040503050406030204" pitchFamily="18" charset="0"/>
                                    </a:rPr>
                                    <m:t>0.</m:t>
                                  </m:r>
                                  <m:r>
                                    <a:rPr lang="en-US" sz="1800" b="0" i="1" smtClean="0">
                                      <a:latin typeface="Cambria Math" panose="02040503050406030204" pitchFamily="18" charset="0"/>
                                    </a:rPr>
                                    <m:t>095</m:t>
                                  </m:r>
                                  <m:r>
                                    <a:rPr lang="en-US" sz="1800" i="1">
                                      <a:latin typeface="Cambria Math" panose="02040503050406030204" pitchFamily="18" charset="0"/>
                                    </a:rPr>
                                    <m:t>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7266</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7802</m:t>
                                  </m:r>
                                </m:e>
                                <m:e>
                                  <m:r>
                                    <a:rPr lang="en-US" sz="1800" i="1">
                                      <a:latin typeface="Cambria Math" panose="02040503050406030204" pitchFamily="18" charset="0"/>
                                    </a:rPr>
                                    <m:t>0.4013+</m:t>
                                  </m:r>
                                  <m:r>
                                    <a:rPr lang="en-US" sz="1800" i="1">
                                      <a:latin typeface="Cambria Math" panose="02040503050406030204" pitchFamily="18" charset="0"/>
                                    </a:rPr>
                                    <m:t>𝑗</m:t>
                                  </m:r>
                                  <m:r>
                                    <a:rPr lang="en-US" sz="1800" i="1">
                                      <a:latin typeface="Cambria Math" panose="02040503050406030204" pitchFamily="18" charset="0"/>
                                    </a:rPr>
                                    <m:t>1.4133</m:t>
                                  </m:r>
                                </m:e>
                                <m:e>
                                  <m:r>
                                    <a:rPr lang="en-US" sz="1800" i="1">
                                      <a:latin typeface="Cambria Math" panose="02040503050406030204" pitchFamily="18" charset="0"/>
                                    </a:rPr>
                                    <m:t>0.</m:t>
                                  </m:r>
                                  <m:r>
                                    <a:rPr lang="en-US" sz="1800" b="0" i="1" smtClean="0">
                                      <a:latin typeface="Cambria Math" panose="02040503050406030204" pitchFamily="18" charset="0"/>
                                    </a:rPr>
                                    <m:t>095</m:t>
                                  </m:r>
                                  <m:r>
                                    <a:rPr lang="en-US" sz="1800" i="1">
                                      <a:latin typeface="Cambria Math" panose="02040503050406030204" pitchFamily="18" charset="0"/>
                                    </a:rPr>
                                    <m:t>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7674</m:t>
                                  </m:r>
                                </m:e>
                              </m:eqArr>
                            </m:e>
                            <m:e>
                              <m:eqArr>
                                <m:eqArrPr>
                                  <m:ctrlPr>
                                    <a:rPr lang="en-US" sz="1800" i="1" smtClean="0">
                                      <a:latin typeface="Cambria Math" panose="02040503050406030204" pitchFamily="18" charset="0"/>
                                    </a:rPr>
                                  </m:ctrlPr>
                                </m:eqArrPr>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smtClean="0">
                                      <a:latin typeface="Cambria Math" panose="02040503050406030204" pitchFamily="18" charset="0"/>
                                    </a:rPr>
                                    <m:t>.</m:t>
                                  </m:r>
                                  <m:r>
                                    <a:rPr lang="en-US" sz="1800" b="0" i="1" smtClean="0">
                                      <a:latin typeface="Cambria Math" panose="02040503050406030204" pitchFamily="18" charset="0"/>
                                    </a:rPr>
                                    <m:t>7524</m:t>
                                  </m:r>
                                </m:e>
                                <m:e>
                                  <m:r>
                                    <a:rPr lang="en-US" sz="1800" i="1">
                                      <a:latin typeface="Cambria Math" panose="02040503050406030204" pitchFamily="18" charset="0"/>
                                    </a:rPr>
                                    <m:t>0.</m:t>
                                  </m:r>
                                  <m:r>
                                    <a:rPr lang="en-US" sz="1800" b="0" i="1" smtClean="0">
                                      <a:latin typeface="Cambria Math" panose="02040503050406030204" pitchFamily="18" charset="0"/>
                                    </a:rPr>
                                    <m:t>095</m:t>
                                  </m:r>
                                  <m:r>
                                    <a:rPr lang="en-US" sz="1800" i="1">
                                      <a:latin typeface="Cambria Math" panose="02040503050406030204" pitchFamily="18" charset="0"/>
                                    </a:rPr>
                                    <m:t>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7865</m:t>
                                  </m:r>
                                </m:e>
                                <m:e>
                                  <m:r>
                                    <a:rPr lang="en-US" sz="1800" i="1">
                                      <a:latin typeface="Cambria Math" panose="02040503050406030204" pitchFamily="18" charset="0"/>
                                    </a:rPr>
                                    <m:t>0.</m:t>
                                  </m:r>
                                  <m:r>
                                    <a:rPr lang="en-US" sz="1800" b="0" i="1" smtClean="0">
                                      <a:latin typeface="Cambria Math" panose="02040503050406030204" pitchFamily="18" charset="0"/>
                                    </a:rPr>
                                    <m:t>095</m:t>
                                  </m:r>
                                  <m:r>
                                    <a:rPr lang="en-US" sz="1800" i="1">
                                      <a:latin typeface="Cambria Math" panose="02040503050406030204" pitchFamily="18" charset="0"/>
                                    </a:rPr>
                                    <m:t>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7674</m:t>
                                  </m:r>
                                </m:e>
                                <m:e>
                                  <m:r>
                                    <a:rPr lang="en-US" sz="1800" i="1">
                                      <a:latin typeface="Cambria Math" panose="02040503050406030204" pitchFamily="18" charset="0"/>
                                    </a:rPr>
                                    <m:t>0.</m:t>
                                  </m:r>
                                  <m:r>
                                    <a:rPr lang="en-US" sz="1800" b="0" i="1" smtClean="0">
                                      <a:latin typeface="Cambria Math" panose="02040503050406030204" pitchFamily="18" charset="0"/>
                                    </a:rPr>
                                    <m:t>6873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1.5465</m:t>
                                  </m:r>
                                </m:e>
                              </m:eqAr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96523" y="1972450"/>
                <a:ext cx="9047477" cy="137800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17592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1</a:t>
            </a:r>
          </a:p>
        </p:txBody>
      </p:sp>
      <p:sp>
        <p:nvSpPr>
          <p:cNvPr id="4" name="Slide Number Placeholder 3"/>
          <p:cNvSpPr>
            <a:spLocks noGrp="1"/>
          </p:cNvSpPr>
          <p:nvPr>
            <p:ph type="sldNum" sz="quarter" idx="4"/>
          </p:nvPr>
        </p:nvSpPr>
        <p:spPr/>
        <p:txBody>
          <a:bodyPr/>
          <a:lstStyle/>
          <a:p>
            <a:fld id="{179A9A4E-4C82-4D44-9372-C31BB3818094}" type="slidenum">
              <a:rPr lang="en-US" smtClean="0"/>
              <a:pPr/>
              <a:t>51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457200" y="1349514"/>
            <a:ext cx="8229600" cy="707886"/>
          </a:xfrm>
          <a:prstGeom prst="rect">
            <a:avLst/>
          </a:prstGeom>
        </p:spPr>
        <p:txBody>
          <a:bodyPr wrap="square">
            <a:spAutoFit/>
          </a:bodyPr>
          <a:lstStyle/>
          <a:p>
            <a:pPr algn="just"/>
            <a:r>
              <a:rPr lang="en-US" sz="2000" dirty="0"/>
              <a:t>The “Kron” reduction of Equation (42) results in the “phase impedance matrix”:</a:t>
            </a:r>
          </a:p>
        </p:txBody>
      </p:sp>
      <p:sp>
        <p:nvSpPr>
          <p:cNvPr id="7" name="Rectangle 6"/>
          <p:cNvSpPr/>
          <p:nvPr/>
        </p:nvSpPr>
        <p:spPr>
          <a:xfrm>
            <a:off x="457200" y="3562290"/>
            <a:ext cx="8305800" cy="400110"/>
          </a:xfrm>
          <a:prstGeom prst="rect">
            <a:avLst/>
          </a:prstGeom>
        </p:spPr>
        <p:txBody>
          <a:bodyPr wrap="square">
            <a:spAutoFit/>
          </a:bodyPr>
          <a:lstStyle/>
          <a:p>
            <a:r>
              <a:rPr lang="en-US" sz="2000" dirty="0">
                <a:solidFill>
                  <a:srgbClr val="000000"/>
                </a:solidFill>
              </a:rPr>
              <a:t>The neutral transformation matrix given by Equation (39) is</a:t>
            </a:r>
          </a:p>
        </p:txBody>
      </p:sp>
      <p:sp>
        <p:nvSpPr>
          <p:cNvPr id="8" name="Rectangle 7"/>
          <p:cNvSpPr/>
          <p:nvPr/>
        </p:nvSpPr>
        <p:spPr>
          <a:xfrm>
            <a:off x="457200" y="4267200"/>
            <a:ext cx="8229600" cy="707886"/>
          </a:xfrm>
          <a:prstGeom prst="rect">
            <a:avLst/>
          </a:prstGeom>
        </p:spPr>
        <p:txBody>
          <a:bodyPr wrap="square">
            <a:spAutoFit/>
          </a:bodyPr>
          <a:lstStyle/>
          <a:p>
            <a:r>
              <a:rPr lang="en-US" sz="2000" dirty="0">
                <a:solidFill>
                  <a:srgbClr val="000000"/>
                </a:solidFill>
              </a:rPr>
              <a:t>The phase impedance matrix can be transformed into the “sequence impedance matrix” with the application of Equation (53):</a:t>
            </a:r>
          </a:p>
        </p:txBody>
      </p:sp>
      <mc:AlternateContent xmlns:mc="http://schemas.openxmlformats.org/markup-compatibility/2006" xmlns:a14="http://schemas.microsoft.com/office/drawing/2010/main">
        <mc:Choice Requires="a14">
          <p:sp>
            <p:nvSpPr>
              <p:cNvPr id="9" name="TextBox 8"/>
              <p:cNvSpPr txBox="1"/>
              <p:nvPr/>
            </p:nvSpPr>
            <p:spPr>
              <a:xfrm>
                <a:off x="2209800" y="990600"/>
                <a:ext cx="3713581" cy="3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𝑎𝑏𝑐</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𝑖𝑗</m:t>
                                  </m:r>
                                </m:sub>
                              </m:sSub>
                            </m:e>
                          </m:acc>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𝑛</m:t>
                                      </m:r>
                                    </m:sub>
                                  </m:sSub>
                                </m:e>
                              </m:acc>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m:t>
                                      </m:r>
                                      <m:r>
                                        <a:rPr lang="en-US" sz="1800" b="0" i="1" smtClean="0">
                                          <a:latin typeface="Cambria Math" panose="02040503050406030204" pitchFamily="18" charset="0"/>
                                        </a:rPr>
                                        <m:t>𝑛</m:t>
                                      </m:r>
                                    </m:sub>
                                  </m:sSub>
                                </m:e>
                              </m:acc>
                            </m:e>
                          </m:d>
                        </m:e>
                        <m:sup>
                          <m:r>
                            <a:rPr lang="en-US" sz="1800" b="0" i="1" smtClean="0">
                              <a:latin typeface="Cambria Math" panose="02040503050406030204" pitchFamily="18" charset="0"/>
                            </a:rPr>
                            <m:t>−1</m:t>
                          </m:r>
                        </m:sup>
                      </m:sSup>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𝑛𝑗</m:t>
                                  </m:r>
                                </m:sub>
                              </m:sSub>
                            </m:e>
                          </m:acc>
                        </m:e>
                      </m:d>
                    </m:oMath>
                  </m:oMathPara>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2209800" y="990600"/>
                <a:ext cx="3713581" cy="319062"/>
              </a:xfrm>
              <a:prstGeom prst="rect">
                <a:avLst/>
              </a:prstGeom>
              <a:blipFill>
                <a:blip r:embed="rId2"/>
                <a:stretch>
                  <a:fillRect t="-15385" r="-15599"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352800" y="3276600"/>
                <a:ext cx="2104679" cy="3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𝑛</m:t>
                              </m:r>
                            </m:sub>
                          </m:sSub>
                        </m:e>
                      </m:d>
                      <m:r>
                        <a:rPr lang="en-US" sz="1800" b="0" i="1" smtClean="0">
                          <a:latin typeface="Cambria Math" panose="02040503050406030204" pitchFamily="18" charset="0"/>
                        </a:rPr>
                        <m:t>=</m:t>
                      </m:r>
                      <m:r>
                        <a:rPr lang="en-US" sz="1800" i="1">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m:t>
                                      </m:r>
                                      <m:r>
                                        <a:rPr lang="en-US" sz="1800" b="0" i="1" smtClean="0">
                                          <a:latin typeface="Cambria Math" panose="02040503050406030204" pitchFamily="18" charset="0"/>
                                        </a:rPr>
                                        <m:t>𝑛</m:t>
                                      </m:r>
                                    </m:sub>
                                  </m:sSub>
                                </m:e>
                              </m:acc>
                            </m:e>
                          </m:d>
                        </m:e>
                        <m:sup>
                          <m:r>
                            <a:rPr lang="en-US" sz="1800" i="1">
                              <a:latin typeface="Cambria Math" panose="02040503050406030204" pitchFamily="18" charset="0"/>
                            </a:rPr>
                            <m:t>−1</m:t>
                          </m:r>
                        </m:sup>
                      </m:sSup>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𝑛𝑗</m:t>
                                  </m:r>
                                </m:sub>
                              </m:sSub>
                            </m:e>
                          </m:acc>
                        </m:e>
                      </m:d>
                    </m:oMath>
                  </m:oMathPara>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352800" y="3276600"/>
                <a:ext cx="2104679" cy="319062"/>
              </a:xfrm>
              <a:prstGeom prst="rect">
                <a:avLst/>
              </a:prstGeom>
              <a:blipFill>
                <a:blip r:embed="rId3"/>
                <a:stretch>
                  <a:fillRect t="-15385" r="-27826"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595171" y="3983533"/>
                <a:ext cx="6851171" cy="319062"/>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𝑛</m:t>
                            </m:r>
                          </m:sub>
                        </m:sSub>
                      </m:e>
                    </m:d>
                    <m:r>
                      <a:rPr lang="en-US" sz="1800" b="0" i="1" smtClean="0">
                        <a:latin typeface="Cambria Math" panose="02040503050406030204" pitchFamily="18" charset="0"/>
                      </a:rPr>
                      <m:t>=</m:t>
                    </m:r>
                    <m:r>
                      <a:rPr lang="en-US" sz="1800" i="1">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m:t>
                                    </m:r>
                                    <m:r>
                                      <a:rPr lang="en-US" sz="1800" b="0" i="1" smtClean="0">
                                        <a:latin typeface="Cambria Math" panose="02040503050406030204" pitchFamily="18" charset="0"/>
                                      </a:rPr>
                                      <m:t>𝑛</m:t>
                                    </m:r>
                                  </m:sub>
                                </m:sSub>
                              </m:e>
                            </m:acc>
                          </m:e>
                        </m:d>
                      </m:e>
                      <m:sup>
                        <m:r>
                          <a:rPr lang="en-US" sz="1800" i="1">
                            <a:latin typeface="Cambria Math" panose="02040503050406030204" pitchFamily="18" charset="0"/>
                          </a:rPr>
                          <m:t>−1</m:t>
                        </m:r>
                      </m:sup>
                    </m:sSup>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𝑛𝑗</m:t>
                                </m:r>
                              </m:sub>
                            </m:sSub>
                          </m:e>
                        </m:acc>
                      </m:e>
                    </m:d>
                  </m:oMath>
                </a14:m>
                <a:r>
                  <a:rPr lang="en-US" sz="1800" dirty="0"/>
                  <a:t>=[-0.4292-j0.1291  -0.4476-j0.1373  -0.4373-j1327]</a:t>
                </a:r>
              </a:p>
            </p:txBody>
          </p:sp>
        </mc:Choice>
        <mc:Fallback xmlns="">
          <p:sp>
            <p:nvSpPr>
              <p:cNvPr id="11" name="TextBox 10"/>
              <p:cNvSpPr txBox="1">
                <a:spLocks noRot="1" noChangeAspect="1" noMove="1" noResize="1" noEditPoints="1" noAdjustHandles="1" noChangeArrowheads="1" noChangeShapeType="1" noTextEdit="1"/>
              </p:cNvSpPr>
              <p:nvPr/>
            </p:nvSpPr>
            <p:spPr>
              <a:xfrm>
                <a:off x="1595171" y="3983533"/>
                <a:ext cx="6851171" cy="319062"/>
              </a:xfrm>
              <a:prstGeom prst="rect">
                <a:avLst/>
              </a:prstGeom>
              <a:blipFill>
                <a:blip r:embed="rId4"/>
                <a:stretch>
                  <a:fillRect t="-18868" r="-1335"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47176" y="4953000"/>
                <a:ext cx="7187224" cy="14343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012</m:t>
                              </m:r>
                            </m:sub>
                          </m:sSub>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𝑠</m:t>
                                  </m:r>
                                </m:sub>
                              </m:sSub>
                            </m:e>
                          </m:d>
                        </m:e>
                        <m:sup>
                          <m:r>
                            <a:rPr lang="en-US" sz="1800" b="0" i="1" smtClean="0">
                              <a:latin typeface="Cambria Math" panose="02040503050406030204" pitchFamily="18" charset="0"/>
                            </a:rPr>
                            <m:t>−1</m:t>
                          </m:r>
                        </m:sup>
                      </m:sSup>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𝑎𝑏𝑐</m:t>
                              </m:r>
                            </m:sub>
                          </m:sSub>
                        </m:e>
                      </m:d>
                      <m:d>
                        <m:dPr>
                          <m:begChr m:val="["/>
                          <m:endChr m:val="]"/>
                          <m:ctrlPr>
                            <a:rPr lang="en-US" sz="1800" i="1">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𝑠</m:t>
                              </m:r>
                            </m:sub>
                          </m:sSub>
                        </m:e>
                      </m:d>
                    </m:oMath>
                  </m:oMathPara>
                </a14:m>
                <a:endParaRPr lang="en-US" sz="1800" i="1" dirty="0">
                  <a:latin typeface="Cambria Math" panose="02040503050406030204" pitchFamily="18" charset="0"/>
                </a:endParaRPr>
              </a:p>
              <a:p>
                <a14:m>
                  <m:oMath xmlns:m="http://schemas.openxmlformats.org/officeDocument/2006/math">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i="1" smtClean="0">
                                  <a:latin typeface="Cambria Math" panose="02040503050406030204" pitchFamily="18" charset="0"/>
                                </a:rPr>
                                <m:t>0</m:t>
                              </m:r>
                              <m:r>
                                <a:rPr lang="en-US" sz="1800" b="0" i="1" smtClean="0">
                                  <a:latin typeface="Cambria Math" panose="02040503050406030204" pitchFamily="18" charset="0"/>
                                </a:rPr>
                                <m:t>.7735+</m:t>
                              </m:r>
                              <m:r>
                                <a:rPr lang="en-US" sz="1800" b="0" i="1" smtClean="0">
                                  <a:latin typeface="Cambria Math" panose="02040503050406030204" pitchFamily="18" charset="0"/>
                                </a:rPr>
                                <m:t>𝑗</m:t>
                              </m:r>
                              <m:r>
                                <a:rPr lang="en-US" sz="1800" b="0" i="1" smtClean="0">
                                  <a:latin typeface="Cambria Math" panose="02040503050406030204" pitchFamily="18" charset="0"/>
                                </a:rPr>
                                <m:t>1.9373</m:t>
                              </m:r>
                            </m:e>
                            <m:e>
                              <m:r>
                                <a:rPr lang="en-US" sz="1800" i="1">
                                  <a:latin typeface="Cambria Math" panose="02040503050406030204" pitchFamily="18" charset="0"/>
                                </a:rPr>
                                <m:t>0.</m:t>
                              </m:r>
                              <m:r>
                                <a:rPr lang="en-US" sz="1800" b="0" i="1" smtClean="0">
                                  <a:latin typeface="Cambria Math" panose="02040503050406030204" pitchFamily="18" charset="0"/>
                                </a:rPr>
                                <m:t>0256</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0115</m:t>
                              </m:r>
                            </m:e>
                            <m:e>
                              <m:r>
                                <a:rPr lang="en-US" sz="1800" b="0" i="1" smtClean="0">
                                  <a:latin typeface="Cambria Math" panose="02040503050406030204" pitchFamily="18" charset="0"/>
                                </a:rPr>
                                <m:t>−</m:t>
                              </m:r>
                              <m:r>
                                <a:rPr lang="en-US" sz="1800" i="1">
                                  <a:latin typeface="Cambria Math" panose="02040503050406030204" pitchFamily="18" charset="0"/>
                                </a:rPr>
                                <m:t>0.</m:t>
                              </m:r>
                              <m:r>
                                <a:rPr lang="en-US" sz="1800" b="0" i="1" smtClean="0">
                                  <a:latin typeface="Cambria Math" panose="02040503050406030204" pitchFamily="18" charset="0"/>
                                </a:rPr>
                                <m:t>0321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0.0159</m:t>
                              </m:r>
                            </m:e>
                          </m:mr>
                          <m:mr>
                            <m:e>
                              <m:r>
                                <a:rPr lang="en-US" sz="1800" b="0" i="1" smtClean="0">
                                  <a:latin typeface="Cambria Math" panose="02040503050406030204" pitchFamily="18" charset="0"/>
                                </a:rPr>
                                <m:t>−</m:t>
                              </m:r>
                              <m:r>
                                <a:rPr lang="en-US" sz="1800" i="1">
                                  <a:latin typeface="Cambria Math" panose="02040503050406030204" pitchFamily="18" charset="0"/>
                                </a:rPr>
                                <m:t>0.</m:t>
                              </m:r>
                              <m:r>
                                <a:rPr lang="en-US" sz="1800" b="0" i="1" smtClean="0">
                                  <a:latin typeface="Cambria Math" panose="02040503050406030204" pitchFamily="18" charset="0"/>
                                </a:rPr>
                                <m:t>0321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0.0159</m:t>
                              </m:r>
                            </m:e>
                            <m:e>
                              <m:r>
                                <a:rPr lang="en-US" sz="1800" i="1">
                                  <a:latin typeface="Cambria Math" panose="02040503050406030204" pitchFamily="18" charset="0"/>
                                </a:rPr>
                                <m:t>0.</m:t>
                              </m:r>
                              <m:r>
                                <a:rPr lang="en-US" sz="1800" i="1" smtClean="0">
                                  <a:latin typeface="Cambria Math" panose="02040503050406030204" pitchFamily="18" charset="0"/>
                                </a:rPr>
                                <m:t>3</m:t>
                              </m:r>
                              <m:r>
                                <a:rPr lang="en-US" sz="1800" b="0" i="1" smtClean="0">
                                  <a:latin typeface="Cambria Math" panose="02040503050406030204" pitchFamily="18" charset="0"/>
                                </a:rPr>
                                <m:t>061</m:t>
                              </m:r>
                              <m:r>
                                <a:rPr lang="en-US" sz="1800" i="1">
                                  <a:latin typeface="Cambria Math" panose="02040503050406030204" pitchFamily="18" charset="0"/>
                                </a:rPr>
                                <m:t>+</m:t>
                              </m:r>
                              <m:r>
                                <a:rPr lang="en-US" sz="1800" i="1">
                                  <a:latin typeface="Cambria Math" panose="02040503050406030204" pitchFamily="18" charset="0"/>
                                </a:rPr>
                                <m:t>𝑗</m:t>
                              </m:r>
                              <m:r>
                                <a:rPr lang="en-US" sz="1800" i="1" smtClean="0">
                                  <a:latin typeface="Cambria Math" panose="02040503050406030204" pitchFamily="18" charset="0"/>
                                </a:rPr>
                                <m:t>0</m:t>
                              </m:r>
                              <m:r>
                                <a:rPr lang="en-US" sz="1800" b="0" i="1" smtClean="0">
                                  <a:latin typeface="Cambria Math" panose="02040503050406030204" pitchFamily="18" charset="0"/>
                                </a:rPr>
                                <m:t>.6270</m:t>
                              </m:r>
                            </m:e>
                            <m:e>
                              <m:r>
                                <a:rPr lang="en-US" sz="1800" b="0" i="1" smtClean="0">
                                  <a:latin typeface="Cambria Math" panose="02040503050406030204" pitchFamily="18" charset="0"/>
                                </a:rPr>
                                <m:t>−</m:t>
                              </m:r>
                              <m:r>
                                <a:rPr lang="en-US" sz="1800" i="1">
                                  <a:latin typeface="Cambria Math" panose="02040503050406030204" pitchFamily="18" charset="0"/>
                                </a:rPr>
                                <m:t>0.</m:t>
                              </m:r>
                              <m:r>
                                <a:rPr lang="en-US" sz="1800" b="0" i="1" smtClean="0">
                                  <a:latin typeface="Cambria Math" panose="02040503050406030204" pitchFamily="18" charset="0"/>
                                </a:rPr>
                                <m:t>0723−</m:t>
                              </m:r>
                              <m:r>
                                <a:rPr lang="en-US" sz="1800" i="1">
                                  <a:latin typeface="Cambria Math" panose="02040503050406030204" pitchFamily="18" charset="0"/>
                                </a:rPr>
                                <m:t>𝑗</m:t>
                              </m:r>
                              <m:r>
                                <a:rPr lang="en-US" sz="1800" b="0" i="1" smtClean="0">
                                  <a:latin typeface="Cambria Math" panose="02040503050406030204" pitchFamily="18" charset="0"/>
                                </a:rPr>
                                <m:t>0.0060</m:t>
                              </m:r>
                            </m:e>
                          </m:mr>
                          <m:mr>
                            <m:e>
                              <m:r>
                                <a:rPr lang="en-US" sz="1800" i="1">
                                  <a:latin typeface="Cambria Math" panose="02040503050406030204" pitchFamily="18" charset="0"/>
                                </a:rPr>
                                <m:t>0.</m:t>
                              </m:r>
                              <m:r>
                                <a:rPr lang="en-US" sz="1800" b="0" i="1" smtClean="0">
                                  <a:latin typeface="Cambria Math" panose="02040503050406030204" pitchFamily="18" charset="0"/>
                                </a:rPr>
                                <m:t>0256</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0.0115</m:t>
                              </m:r>
                            </m:e>
                            <m:e>
                              <m:r>
                                <a:rPr lang="en-US" sz="1800" i="1">
                                  <a:latin typeface="Cambria Math" panose="02040503050406030204" pitchFamily="18" charset="0"/>
                                </a:rPr>
                                <m:t>0.</m:t>
                              </m:r>
                              <m:r>
                                <a:rPr lang="en-US" sz="1800" b="0" i="1" smtClean="0">
                                  <a:latin typeface="Cambria Math" panose="02040503050406030204" pitchFamily="18" charset="0"/>
                                </a:rPr>
                                <m:t>0723−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0059</m:t>
                              </m:r>
                            </m:e>
                            <m:e>
                              <m:r>
                                <a:rPr lang="en-US" sz="1800" i="1">
                                  <a:latin typeface="Cambria Math" panose="02040503050406030204" pitchFamily="18" charset="0"/>
                                </a:rPr>
                                <m:t>0.</m:t>
                              </m:r>
                              <m:r>
                                <a:rPr lang="en-US" sz="1800" i="1" smtClean="0">
                                  <a:latin typeface="Cambria Math" panose="02040503050406030204" pitchFamily="18" charset="0"/>
                                </a:rPr>
                                <m:t>3</m:t>
                              </m:r>
                              <m:r>
                                <a:rPr lang="en-US" sz="1800" b="0" i="1" smtClean="0">
                                  <a:latin typeface="Cambria Math" panose="02040503050406030204" pitchFamily="18" charset="0"/>
                                </a:rPr>
                                <m:t>061</m:t>
                              </m:r>
                              <m:r>
                                <a:rPr lang="en-US" sz="1800" i="1">
                                  <a:latin typeface="Cambria Math" panose="02040503050406030204" pitchFamily="18" charset="0"/>
                                </a:rPr>
                                <m:t>+</m:t>
                              </m:r>
                              <m:r>
                                <a:rPr lang="en-US" sz="1800" i="1">
                                  <a:latin typeface="Cambria Math" panose="02040503050406030204" pitchFamily="18" charset="0"/>
                                </a:rPr>
                                <m:t>𝑗</m:t>
                              </m:r>
                              <m:r>
                                <a:rPr lang="en-US" sz="1800" i="1" smtClean="0">
                                  <a:latin typeface="Cambria Math" panose="02040503050406030204" pitchFamily="18" charset="0"/>
                                </a:rPr>
                                <m:t>0</m:t>
                              </m:r>
                              <m:r>
                                <a:rPr lang="en-US" sz="1800" b="0" i="1" smtClean="0">
                                  <a:latin typeface="Cambria Math" panose="02040503050406030204" pitchFamily="18" charset="0"/>
                                </a:rPr>
                                <m:t>.6270</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47176" y="4953000"/>
                <a:ext cx="7187224" cy="1434367"/>
              </a:xfrm>
              <a:prstGeom prst="rect">
                <a:avLst/>
              </a:prstGeom>
              <a:blipFill>
                <a:blip r:embed="rId5"/>
                <a:stretch>
                  <a:fillRect t="-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595557" y="1981200"/>
                <a:ext cx="6840975" cy="1476430"/>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𝑎𝑏𝑐</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𝑖𝑗</m:t>
                                </m:r>
                              </m:sub>
                            </m:sSub>
                          </m:e>
                        </m:acc>
                      </m:e>
                    </m:d>
                    <m:r>
                      <a:rPr lang="en-US" sz="1800" i="1">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𝑖𝑛</m:t>
                                    </m:r>
                                  </m:sub>
                                </m:sSub>
                              </m:e>
                            </m:acc>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𝑛𝑛</m:t>
                                    </m:r>
                                  </m:sub>
                                </m:sSub>
                              </m:e>
                            </m:acc>
                          </m:e>
                        </m:d>
                      </m:e>
                      <m:sup>
                        <m:r>
                          <a:rPr lang="en-US" sz="1800" i="1">
                            <a:latin typeface="Cambria Math" panose="02040503050406030204" pitchFamily="18" charset="0"/>
                          </a:rPr>
                          <m:t>−1</m:t>
                        </m:r>
                      </m:sup>
                    </m:sSup>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𝑛𝑗</m:t>
                                </m:r>
                              </m:sub>
                            </m:sSub>
                          </m:e>
                        </m:acc>
                      </m:e>
                    </m:d>
                  </m:oMath>
                </a14:m>
                <a:r>
                  <a:rPr lang="en-US" sz="1800" dirty="0"/>
                  <a:t> </a:t>
                </a:r>
                <a:endParaRPr lang="en-US" sz="1800" i="1" dirty="0">
                  <a:latin typeface="Cambria Math" panose="02040503050406030204" pitchFamily="18" charset="0"/>
                </a:endParaRPr>
              </a:p>
              <a:p>
                <a14:m>
                  <m:oMath xmlns:m="http://schemas.openxmlformats.org/officeDocument/2006/math">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i="1" smtClean="0">
                                  <a:latin typeface="Cambria Math" panose="02040503050406030204" pitchFamily="18" charset="0"/>
                                </a:rPr>
                                <m:t>0</m:t>
                              </m:r>
                              <m:r>
                                <a:rPr lang="en-US" sz="1800" b="0" i="1" smtClean="0">
                                  <a:latin typeface="Cambria Math" panose="02040503050406030204" pitchFamily="18" charset="0"/>
                                </a:rPr>
                                <m:t>.4576+</m:t>
                              </m:r>
                              <m:r>
                                <a:rPr lang="en-US" sz="1800" b="0" i="1" smtClean="0">
                                  <a:latin typeface="Cambria Math" panose="02040503050406030204" pitchFamily="18" charset="0"/>
                                </a:rPr>
                                <m:t>𝑗</m:t>
                              </m:r>
                              <m:r>
                                <a:rPr lang="en-US" sz="1800" b="0" i="1" smtClean="0">
                                  <a:latin typeface="Cambria Math" panose="02040503050406030204" pitchFamily="18" charset="0"/>
                                </a:rPr>
                                <m:t>1.0780</m:t>
                              </m:r>
                            </m:e>
                            <m:e>
                              <m:r>
                                <a:rPr lang="en-US" sz="1800" i="1">
                                  <a:latin typeface="Cambria Math" panose="02040503050406030204" pitchFamily="18" charset="0"/>
                                </a:rPr>
                                <m:t>0.</m:t>
                              </m:r>
                              <m:r>
                                <a:rPr lang="en-US" sz="1800" b="0" i="1" smtClean="0">
                                  <a:latin typeface="Cambria Math" panose="02040503050406030204" pitchFamily="18" charset="0"/>
                                </a:rPr>
                                <m:t>1560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5017</m:t>
                              </m:r>
                            </m:e>
                            <m:e>
                              <m:r>
                                <a:rPr lang="en-US" sz="1800" i="1">
                                  <a:latin typeface="Cambria Math" panose="02040503050406030204" pitchFamily="18" charset="0"/>
                                </a:rPr>
                                <m:t>0.</m:t>
                              </m:r>
                              <m:r>
                                <a:rPr lang="en-US" sz="1800" b="0" i="1" smtClean="0">
                                  <a:latin typeface="Cambria Math" panose="02040503050406030204" pitchFamily="18" charset="0"/>
                                </a:rPr>
                                <m:t>1535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3849</m:t>
                              </m:r>
                            </m:e>
                          </m:mr>
                          <m:mr>
                            <m:e>
                              <m:r>
                                <a:rPr lang="en-US" sz="1800" i="1">
                                  <a:latin typeface="Cambria Math" panose="02040503050406030204" pitchFamily="18" charset="0"/>
                                </a:rPr>
                                <m:t>0.</m:t>
                              </m:r>
                              <m:r>
                                <a:rPr lang="en-US" sz="1800" b="0" i="1" smtClean="0">
                                  <a:latin typeface="Cambria Math" panose="02040503050406030204" pitchFamily="18" charset="0"/>
                                </a:rPr>
                                <m:t>1560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0.5017</m:t>
                              </m:r>
                            </m:e>
                            <m:e>
                              <m:r>
                                <a:rPr lang="en-US" sz="1800" i="1">
                                  <a:latin typeface="Cambria Math" panose="02040503050406030204" pitchFamily="18" charset="0"/>
                                </a:rPr>
                                <m:t>0.4</m:t>
                              </m:r>
                              <m:r>
                                <a:rPr lang="en-US" sz="1800" b="0" i="1" smtClean="0">
                                  <a:latin typeface="Cambria Math" panose="02040503050406030204" pitchFamily="18" charset="0"/>
                                </a:rPr>
                                <m:t>666</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1.0482</m:t>
                              </m:r>
                            </m:e>
                            <m:e>
                              <m:r>
                                <a:rPr lang="en-US" sz="1800" i="1">
                                  <a:latin typeface="Cambria Math" panose="02040503050406030204" pitchFamily="18" charset="0"/>
                                </a:rPr>
                                <m:t>0.</m:t>
                              </m:r>
                              <m:r>
                                <a:rPr lang="en-US" sz="1800" b="0" i="1" smtClean="0">
                                  <a:latin typeface="Cambria Math" panose="02040503050406030204" pitchFamily="18" charset="0"/>
                                </a:rPr>
                                <m:t>1580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0.4236</m:t>
                              </m:r>
                            </m:e>
                          </m:mr>
                          <m:mr>
                            <m:e>
                              <m:r>
                                <a:rPr lang="en-US" sz="1800" i="1">
                                  <a:latin typeface="Cambria Math" panose="02040503050406030204" pitchFamily="18" charset="0"/>
                                </a:rPr>
                                <m:t>0.</m:t>
                              </m:r>
                              <m:r>
                                <a:rPr lang="en-US" sz="1800" b="0" i="1" smtClean="0">
                                  <a:latin typeface="Cambria Math" panose="02040503050406030204" pitchFamily="18" charset="0"/>
                                </a:rPr>
                                <m:t>1535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0.3849</m:t>
                              </m:r>
                            </m:e>
                            <m:e>
                              <m:r>
                                <a:rPr lang="en-US" sz="1800" i="1">
                                  <a:latin typeface="Cambria Math" panose="02040503050406030204" pitchFamily="18" charset="0"/>
                                </a:rPr>
                                <m:t>0.</m:t>
                              </m:r>
                              <m:r>
                                <a:rPr lang="en-US" sz="1800" b="0" i="1" smtClean="0">
                                  <a:latin typeface="Cambria Math" panose="02040503050406030204" pitchFamily="18" charset="0"/>
                                </a:rPr>
                                <m:t>1580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4236</m:t>
                              </m:r>
                            </m:e>
                            <m:e>
                              <m:r>
                                <a:rPr lang="en-US" sz="1800" i="1">
                                  <a:latin typeface="Cambria Math" panose="02040503050406030204" pitchFamily="18" charset="0"/>
                                </a:rPr>
                                <m:t>0.4</m:t>
                              </m:r>
                              <m:r>
                                <a:rPr lang="en-US" sz="1800" b="0" i="1" smtClean="0">
                                  <a:latin typeface="Cambria Math" panose="02040503050406030204" pitchFamily="18" charset="0"/>
                                </a:rPr>
                                <m:t>615</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1.0651</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595557" y="1981200"/>
                <a:ext cx="6840975" cy="1476430"/>
              </a:xfrm>
              <a:prstGeom prst="rect">
                <a:avLst/>
              </a:prstGeom>
              <a:blipFill>
                <a:blip r:embed="rId6"/>
                <a:stretch>
                  <a:fillRect t="-2893"/>
                </a:stretch>
              </a:blipFill>
            </p:spPr>
            <p:txBody>
              <a:bodyPr/>
              <a:lstStyle/>
              <a:p>
                <a:r>
                  <a:rPr lang="en-US">
                    <a:noFill/>
                  </a:rPr>
                  <a:t> </a:t>
                </a:r>
              </a:p>
            </p:txBody>
          </p:sp>
        </mc:Fallback>
      </mc:AlternateContent>
    </p:spTree>
    <p:extLst>
      <p:ext uri="{BB962C8B-B14F-4D97-AF65-F5344CB8AC3E}">
        <p14:creationId xmlns:p14="http://schemas.microsoft.com/office/powerpoint/2010/main" val="1828459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1</a:t>
            </a:r>
          </a:p>
        </p:txBody>
      </p:sp>
      <p:sp>
        <p:nvSpPr>
          <p:cNvPr id="3" name="Content Placeholder 2"/>
          <p:cNvSpPr>
            <a:spLocks noGrp="1"/>
          </p:cNvSpPr>
          <p:nvPr>
            <p:ph idx="1"/>
          </p:nvPr>
        </p:nvSpPr>
        <p:spPr>
          <a:xfrm>
            <a:off x="381000" y="1066800"/>
            <a:ext cx="8305800" cy="4114800"/>
          </a:xfrm>
        </p:spPr>
        <p:txBody>
          <a:bodyPr/>
          <a:lstStyle/>
          <a:p>
            <a:pPr algn="just">
              <a:buClrTx/>
              <a:buFont typeface="Arial" panose="020B0604020202020204" pitchFamily="34" charset="0"/>
              <a:buChar char="•"/>
            </a:pPr>
            <a:r>
              <a:rPr lang="en-US" sz="1800" dirty="0">
                <a:solidFill>
                  <a:srgbClr val="000000"/>
                </a:solidFill>
              </a:rPr>
              <a:t>In the sequence impedance matrix, the 1,1 term is the zero sequence impedance, the 2,2 term is the positive sequence impedance, and the 3,3 term is the negative sequence impedance. The 2,2 and 3,3 terms are equal, which demonstrates that for line segments, the positive and negative sequence impedances are equal. </a:t>
            </a:r>
          </a:p>
          <a:p>
            <a:pPr algn="just">
              <a:buClrTx/>
              <a:buFont typeface="Arial" panose="020B0604020202020204" pitchFamily="34" charset="0"/>
              <a:buChar char="•"/>
            </a:pPr>
            <a:r>
              <a:rPr lang="en-US" sz="1800" dirty="0">
                <a:solidFill>
                  <a:srgbClr val="000000"/>
                </a:solidFill>
              </a:rPr>
              <a:t>Note that the off-diagonal terms are not zero. This implies that there is mutual coupling between sequences. This is a result of the nonsymmetrical spacing between phases. With the off-diagonal terms being nonzero, the three sequence networks representing the line will not be independent. However, it is noted that the off-diagonal terms are small relative to the diagonal terms.</a:t>
            </a:r>
          </a:p>
          <a:p>
            <a:pPr algn="just">
              <a:buClrTx/>
              <a:buFont typeface="Arial" panose="020B0604020202020204" pitchFamily="34" charset="0"/>
              <a:buChar char="•"/>
            </a:pPr>
            <a:r>
              <a:rPr lang="en-US" sz="1800" dirty="0">
                <a:solidFill>
                  <a:srgbClr val="000000"/>
                </a:solidFill>
              </a:rPr>
              <a:t>In high-voltage transmission lines, it is usually assumed that the lines are transposed and that the phase currents represent a balanced three-phase set. The transposition can be simulated in Example 1 by replacing the diagonal terms of the phase impedance matrix with the average value of the diagonal terms (0.4619 + </a:t>
            </a:r>
            <a:r>
              <a:rPr lang="en-US" sz="1800" i="1" dirty="0">
                <a:solidFill>
                  <a:srgbClr val="000000"/>
                </a:solidFill>
              </a:rPr>
              <a:t>j</a:t>
            </a:r>
            <a:r>
              <a:rPr lang="en-US" sz="1800" dirty="0">
                <a:solidFill>
                  <a:srgbClr val="000000"/>
                </a:solidFill>
              </a:rPr>
              <a:t>1.0638) and replacing each off-diagonal term with the average of the off-diagonal terms (0.1558 + </a:t>
            </a:r>
            <a:r>
              <a:rPr lang="en-US" sz="1800" i="1" dirty="0">
                <a:solidFill>
                  <a:srgbClr val="000000"/>
                </a:solidFill>
              </a:rPr>
              <a:t>j</a:t>
            </a:r>
            <a:r>
              <a:rPr lang="en-US" sz="1800" dirty="0">
                <a:solidFill>
                  <a:srgbClr val="000000"/>
                </a:solidFill>
              </a:rPr>
              <a:t>0.4368).</a:t>
            </a:r>
          </a:p>
          <a:p>
            <a:endParaRPr lang="en-US" sz="1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Tree>
    <p:extLst>
      <p:ext uri="{BB962C8B-B14F-4D97-AF65-F5344CB8AC3E}">
        <p14:creationId xmlns:p14="http://schemas.microsoft.com/office/powerpoint/2010/main" val="10844558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1</a:t>
            </a:r>
          </a:p>
        </p:txBody>
      </p:sp>
      <p:sp>
        <p:nvSpPr>
          <p:cNvPr id="4" name="Slide Number Placeholder 3"/>
          <p:cNvSpPr>
            <a:spLocks noGrp="1"/>
          </p:cNvSpPr>
          <p:nvPr>
            <p:ph type="sldNum" sz="quarter" idx="4"/>
          </p:nvPr>
        </p:nvSpPr>
        <p:spPr/>
        <p:txBody>
          <a:bodyPr/>
          <a:lstStyle/>
          <a:p>
            <a:fld id="{179A9A4E-4C82-4D44-9372-C31BB3818094}" type="slidenum">
              <a:rPr lang="en-US" smtClean="0"/>
              <a:pPr/>
              <a:t>53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895290"/>
            <a:ext cx="6324600" cy="400110"/>
          </a:xfrm>
          <a:prstGeom prst="rect">
            <a:avLst/>
          </a:prstGeom>
        </p:spPr>
        <p:txBody>
          <a:bodyPr wrap="square">
            <a:spAutoFit/>
          </a:bodyPr>
          <a:lstStyle/>
          <a:p>
            <a:r>
              <a:rPr lang="en-US" sz="2000" dirty="0">
                <a:solidFill>
                  <a:srgbClr val="000000"/>
                </a:solidFill>
              </a:rPr>
              <a:t>This modified phase impedance matrix becomes</a:t>
            </a:r>
          </a:p>
        </p:txBody>
      </p:sp>
      <p:sp>
        <p:nvSpPr>
          <p:cNvPr id="7" name="Rectangle 6"/>
          <p:cNvSpPr/>
          <p:nvPr/>
        </p:nvSpPr>
        <p:spPr>
          <a:xfrm>
            <a:off x="381000" y="3465255"/>
            <a:ext cx="8153400" cy="2554545"/>
          </a:xfrm>
          <a:prstGeom prst="rect">
            <a:avLst/>
          </a:prstGeom>
        </p:spPr>
        <p:txBody>
          <a:bodyPr wrap="square">
            <a:spAutoFit/>
          </a:bodyPr>
          <a:lstStyle/>
          <a:p>
            <a:pPr algn="just"/>
            <a:r>
              <a:rPr lang="en-US" sz="2000" dirty="0">
                <a:solidFill>
                  <a:srgbClr val="000000"/>
                </a:solidFill>
              </a:rPr>
              <a:t>Note now that the off-diagonal terms are all equal to zero, meaning that there is no mutual coupling between sequence networks. It should also be noted that the modified zero, positive, and negative sequence impedances are exactly equal to the exact sequence impedances that were first computed.</a:t>
            </a:r>
          </a:p>
          <a:p>
            <a:pPr algn="just"/>
            <a:r>
              <a:rPr lang="en-US" sz="2000" dirty="0">
                <a:solidFill>
                  <a:srgbClr val="FF0000"/>
                </a:solidFill>
              </a:rPr>
              <a:t>The results of this example should not be interpreted to mean that a three-phase distribution line can be assumed to have been transposed. The original phase impedance matrix must be used if the correct effect of the mutual coupling between phases is to be modeled.</a:t>
            </a:r>
          </a:p>
        </p:txBody>
      </p:sp>
      <mc:AlternateContent xmlns:mc="http://schemas.openxmlformats.org/markup-compatibility/2006" xmlns:a14="http://schemas.microsoft.com/office/drawing/2010/main">
        <mc:Choice Requires="a14">
          <p:sp>
            <p:nvSpPr>
              <p:cNvPr id="8" name="TextBox 7"/>
              <p:cNvSpPr txBox="1"/>
              <p:nvPr/>
            </p:nvSpPr>
            <p:spPr>
              <a:xfrm>
                <a:off x="1080076" y="1241317"/>
                <a:ext cx="6755247" cy="1028808"/>
              </a:xfrm>
              <a:prstGeom prst="rect">
                <a:avLst/>
              </a:prstGeom>
              <a:noFill/>
            </p:spPr>
            <p:txBody>
              <a:bodyPr wrap="none" lIns="0" tIns="0" rIns="0" bIns="0" rtlCol="0">
                <a:spAutoFit/>
              </a:bodyPr>
              <a:lstStyle/>
              <a:p>
                <a14:m>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𝑧</m:t>
                            </m:r>
                            <m:r>
                              <a:rPr lang="en-US" sz="1600" b="0" i="1" smtClean="0">
                                <a:latin typeface="Cambria Math" panose="02040503050406030204" pitchFamily="18" charset="0"/>
                              </a:rPr>
                              <m:t>1</m:t>
                            </m:r>
                          </m:e>
                          <m:sub>
                            <m:r>
                              <a:rPr lang="en-US" sz="1600" i="1">
                                <a:latin typeface="Cambria Math" panose="02040503050406030204" pitchFamily="18" charset="0"/>
                              </a:rPr>
                              <m:t>𝑎𝑏𝑐</m:t>
                            </m:r>
                          </m:sub>
                        </m:sSub>
                      </m:e>
                    </m:d>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r>
                                <a:rPr lang="en-US" sz="1600" i="1" smtClean="0">
                                  <a:latin typeface="Cambria Math" panose="02040503050406030204" pitchFamily="18" charset="0"/>
                                </a:rPr>
                                <m:t>0</m:t>
                              </m:r>
                              <m:r>
                                <a:rPr lang="en-US" sz="1600" b="0" i="1" smtClean="0">
                                  <a:latin typeface="Cambria Math" panose="02040503050406030204" pitchFamily="18" charset="0"/>
                                </a:rPr>
                                <m:t>.4619+</m:t>
                              </m:r>
                              <m:r>
                                <a:rPr lang="en-US" sz="1600" b="0" i="1" smtClean="0">
                                  <a:latin typeface="Cambria Math" panose="02040503050406030204" pitchFamily="18" charset="0"/>
                                </a:rPr>
                                <m:t>𝑗</m:t>
                              </m:r>
                              <m:r>
                                <a:rPr lang="en-US" sz="1600" b="0" i="1" smtClean="0">
                                  <a:latin typeface="Cambria Math" panose="02040503050406030204" pitchFamily="18" charset="0"/>
                                </a:rPr>
                                <m:t>1.0638</m:t>
                              </m:r>
                            </m:e>
                            <m:e>
                              <m:r>
                                <a:rPr lang="en-US" sz="1600" i="1">
                                  <a:latin typeface="Cambria Math" panose="02040503050406030204" pitchFamily="18" charset="0"/>
                                </a:rPr>
                                <m:t>0.</m:t>
                              </m:r>
                              <m:r>
                                <a:rPr lang="en-US" sz="1600" b="0" i="1" smtClean="0">
                                  <a:latin typeface="Cambria Math" panose="02040503050406030204" pitchFamily="18" charset="0"/>
                                </a:rPr>
                                <m:t>1558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4368</m:t>
                              </m:r>
                            </m:e>
                            <m:e>
                              <m:r>
                                <a:rPr lang="en-US" sz="1600" i="1">
                                  <a:latin typeface="Cambria Math" panose="02040503050406030204" pitchFamily="18" charset="0"/>
                                </a:rPr>
                                <m:t>0.</m:t>
                              </m:r>
                              <m:r>
                                <a:rPr lang="en-US" sz="1600" b="0" i="1" smtClean="0">
                                  <a:latin typeface="Cambria Math" panose="02040503050406030204" pitchFamily="18" charset="0"/>
                                </a:rPr>
                                <m:t>1558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4368</m:t>
                              </m:r>
                            </m:e>
                          </m:mr>
                          <m:mr>
                            <m:e>
                              <m:r>
                                <a:rPr lang="en-US" sz="1600" i="1">
                                  <a:latin typeface="Cambria Math" panose="02040503050406030204" pitchFamily="18" charset="0"/>
                                </a:rPr>
                                <m:t>0.</m:t>
                              </m:r>
                              <m:r>
                                <a:rPr lang="en-US" sz="1600" b="0" i="1" smtClean="0">
                                  <a:latin typeface="Cambria Math" panose="02040503050406030204" pitchFamily="18" charset="0"/>
                                </a:rPr>
                                <m:t>1558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0.4368</m:t>
                              </m:r>
                            </m:e>
                            <m:e>
                              <m:r>
                                <a:rPr lang="en-US" sz="1600" i="1">
                                  <a:latin typeface="Cambria Math" panose="02040503050406030204" pitchFamily="18" charset="0"/>
                                </a:rPr>
                                <m:t>0.4</m:t>
                              </m:r>
                              <m:r>
                                <a:rPr lang="en-US" sz="1600" b="0" i="1" smtClean="0">
                                  <a:latin typeface="Cambria Math" panose="02040503050406030204" pitchFamily="18" charset="0"/>
                                </a:rPr>
                                <m:t>619</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1.0638</m:t>
                              </m:r>
                            </m:e>
                            <m:e>
                              <m:r>
                                <a:rPr lang="en-US" sz="1600" i="1">
                                  <a:latin typeface="Cambria Math" panose="02040503050406030204" pitchFamily="18" charset="0"/>
                                </a:rPr>
                                <m:t>0.</m:t>
                              </m:r>
                              <m:r>
                                <a:rPr lang="en-US" sz="1600" b="0" i="1" smtClean="0">
                                  <a:latin typeface="Cambria Math" panose="02040503050406030204" pitchFamily="18" charset="0"/>
                                </a:rPr>
                                <m:t>1558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0.4368</m:t>
                              </m:r>
                            </m:e>
                          </m:mr>
                          <m:mr>
                            <m:e>
                              <m:r>
                                <a:rPr lang="en-US" sz="1600" i="1">
                                  <a:latin typeface="Cambria Math" panose="02040503050406030204" pitchFamily="18" charset="0"/>
                                </a:rPr>
                                <m:t>0.</m:t>
                              </m:r>
                              <m:r>
                                <a:rPr lang="en-US" sz="1600" b="0" i="1" smtClean="0">
                                  <a:latin typeface="Cambria Math" panose="02040503050406030204" pitchFamily="18" charset="0"/>
                                </a:rPr>
                                <m:t>1558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0.4368</m:t>
                              </m:r>
                            </m:e>
                            <m:e>
                              <m:r>
                                <a:rPr lang="en-US" sz="1600" i="1">
                                  <a:latin typeface="Cambria Math" panose="02040503050406030204" pitchFamily="18" charset="0"/>
                                </a:rPr>
                                <m:t>0.</m:t>
                              </m:r>
                              <m:r>
                                <a:rPr lang="en-US" sz="1600" b="0" i="1" smtClean="0">
                                  <a:latin typeface="Cambria Math" panose="02040503050406030204" pitchFamily="18" charset="0"/>
                                </a:rPr>
                                <m:t>1580</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4268</m:t>
                              </m:r>
                            </m:e>
                            <m:e>
                              <m:r>
                                <a:rPr lang="en-US" sz="1600" i="1">
                                  <a:latin typeface="Cambria Math" panose="02040503050406030204" pitchFamily="18" charset="0"/>
                                </a:rPr>
                                <m:t>0.4</m:t>
                              </m:r>
                              <m:r>
                                <a:rPr lang="en-US" sz="1600" b="0" i="1" smtClean="0">
                                  <a:latin typeface="Cambria Math" panose="02040503050406030204" pitchFamily="18" charset="0"/>
                                </a:rPr>
                                <m:t>619</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1.0638</m:t>
                              </m:r>
                            </m:e>
                          </m:mr>
                        </m:m>
                      </m:e>
                    </m:d>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a:p>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080076" y="1241317"/>
                <a:ext cx="6755247" cy="102880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43000" y="2743200"/>
                <a:ext cx="6752105" cy="1028808"/>
              </a:xfrm>
              <a:prstGeom prst="rect">
                <a:avLst/>
              </a:prstGeom>
              <a:noFill/>
            </p:spPr>
            <p:txBody>
              <a:bodyPr wrap="none" lIns="0" tIns="0" rIns="0" bIns="0" rtlCol="0">
                <a:spAutoFit/>
              </a:bodyPr>
              <a:lstStyle/>
              <a:p>
                <a14:m>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𝑧</m:t>
                            </m:r>
                            <m:r>
                              <a:rPr lang="en-US" sz="1600" b="0" i="1" smtClean="0">
                                <a:latin typeface="Cambria Math" panose="02040503050406030204" pitchFamily="18" charset="0"/>
                              </a:rPr>
                              <m:t>1</m:t>
                            </m:r>
                          </m:e>
                          <m:sub>
                            <m:r>
                              <a:rPr lang="en-US" sz="1600" b="0" i="1" smtClean="0">
                                <a:latin typeface="Cambria Math" panose="02040503050406030204" pitchFamily="18" charset="0"/>
                              </a:rPr>
                              <m:t>012</m:t>
                            </m:r>
                          </m:sub>
                        </m:sSub>
                      </m:e>
                    </m:d>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r>
                                <a:rPr lang="en-US" sz="1600" i="1" smtClean="0">
                                  <a:latin typeface="Cambria Math" panose="02040503050406030204" pitchFamily="18" charset="0"/>
                                </a:rPr>
                                <m:t>0</m:t>
                              </m:r>
                              <m:r>
                                <a:rPr lang="en-US" sz="1600" b="0" i="1" smtClean="0">
                                  <a:latin typeface="Cambria Math" panose="02040503050406030204" pitchFamily="18" charset="0"/>
                                </a:rPr>
                                <m:t>.7735+</m:t>
                              </m:r>
                              <m:r>
                                <a:rPr lang="en-US" sz="1600" b="0" i="1" smtClean="0">
                                  <a:latin typeface="Cambria Math" panose="02040503050406030204" pitchFamily="18" charset="0"/>
                                </a:rPr>
                                <m:t>𝑗</m:t>
                              </m:r>
                              <m:r>
                                <a:rPr lang="en-US" sz="1600" b="0" i="1" smtClean="0">
                                  <a:latin typeface="Cambria Math" panose="02040503050406030204" pitchFamily="18" charset="0"/>
                                </a:rPr>
                                <m:t>1.9373</m:t>
                              </m:r>
                            </m:e>
                            <m:e>
                              <m:r>
                                <a:rPr lang="en-US" sz="1600" i="1" smtClean="0">
                                  <a:latin typeface="Cambria Math" panose="02040503050406030204" pitchFamily="18" charset="0"/>
                                </a:rPr>
                                <m:t>0</m:t>
                              </m:r>
                            </m:e>
                            <m:e>
                              <m:r>
                                <a:rPr lang="en-US" sz="1600" i="1" smtClean="0">
                                  <a:latin typeface="Cambria Math" panose="02040503050406030204" pitchFamily="18" charset="0"/>
                                </a:rPr>
                                <m:t>0</m:t>
                              </m:r>
                            </m:e>
                          </m:mr>
                          <m:mr>
                            <m:e>
                              <m:r>
                                <a:rPr lang="en-US" sz="1600" i="1" smtClean="0">
                                  <a:latin typeface="Cambria Math" panose="02040503050406030204" pitchFamily="18" charset="0"/>
                                </a:rPr>
                                <m:t>0</m:t>
                              </m:r>
                            </m:e>
                            <m:e>
                              <m:r>
                                <a:rPr lang="en-US" sz="1600" i="1">
                                  <a:latin typeface="Cambria Math" panose="02040503050406030204" pitchFamily="18" charset="0"/>
                                </a:rPr>
                                <m:t>0.</m:t>
                              </m:r>
                              <m:r>
                                <a:rPr lang="en-US" sz="1600" i="1" smtClean="0">
                                  <a:latin typeface="Cambria Math" panose="02040503050406030204" pitchFamily="18" charset="0"/>
                                </a:rPr>
                                <m:t>3</m:t>
                              </m:r>
                              <m:r>
                                <a:rPr lang="en-US" sz="1600" b="0" i="1" smtClean="0">
                                  <a:latin typeface="Cambria Math" panose="02040503050406030204" pitchFamily="18" charset="0"/>
                                </a:rPr>
                                <m:t>061</m:t>
                              </m:r>
                              <m:r>
                                <a:rPr lang="en-US" sz="1600" i="1">
                                  <a:latin typeface="Cambria Math" panose="02040503050406030204" pitchFamily="18" charset="0"/>
                                </a:rPr>
                                <m:t>+</m:t>
                              </m:r>
                              <m:r>
                                <a:rPr lang="en-US" sz="1600" i="1">
                                  <a:latin typeface="Cambria Math" panose="02040503050406030204" pitchFamily="18" charset="0"/>
                                </a:rPr>
                                <m:t>𝑗</m:t>
                              </m:r>
                              <m:r>
                                <a:rPr lang="en-US" sz="1600" i="1" smtClean="0">
                                  <a:latin typeface="Cambria Math" panose="02040503050406030204" pitchFamily="18" charset="0"/>
                                </a:rPr>
                                <m:t>0</m:t>
                              </m:r>
                              <m:r>
                                <a:rPr lang="en-US" sz="1600" b="0" i="1" smtClean="0">
                                  <a:latin typeface="Cambria Math" panose="02040503050406030204" pitchFamily="18" charset="0"/>
                                </a:rPr>
                                <m:t>.6270</m:t>
                              </m:r>
                            </m:e>
                            <m:e>
                              <m:r>
                                <a:rPr lang="en-US" sz="1600" i="1" smtClean="0">
                                  <a:latin typeface="Cambria Math" panose="02040503050406030204" pitchFamily="18" charset="0"/>
                                </a:rPr>
                                <m:t>0</m:t>
                              </m:r>
                            </m:e>
                          </m:mr>
                          <m:mr>
                            <m:e>
                              <m:r>
                                <a:rPr lang="en-US" sz="1600" i="1" smtClean="0">
                                  <a:latin typeface="Cambria Math" panose="02040503050406030204" pitchFamily="18" charset="0"/>
                                </a:rPr>
                                <m:t>0</m:t>
                              </m:r>
                            </m:e>
                            <m:e>
                              <m:r>
                                <a:rPr lang="en-US" sz="1600" i="1" smtClean="0">
                                  <a:latin typeface="Cambria Math" panose="02040503050406030204" pitchFamily="18" charset="0"/>
                                </a:rPr>
                                <m:t>0</m:t>
                              </m:r>
                            </m:e>
                            <m:e>
                              <m:r>
                                <a:rPr lang="en-US" sz="1600" i="1">
                                  <a:latin typeface="Cambria Math" panose="02040503050406030204" pitchFamily="18" charset="0"/>
                                </a:rPr>
                                <m:t>0.</m:t>
                              </m:r>
                              <m:r>
                                <a:rPr lang="en-US" sz="1600" i="1" smtClean="0">
                                  <a:latin typeface="Cambria Math" panose="02040503050406030204" pitchFamily="18" charset="0"/>
                                </a:rPr>
                                <m:t>3</m:t>
                              </m:r>
                              <m:r>
                                <a:rPr lang="en-US" sz="1600" b="0" i="1" smtClean="0">
                                  <a:latin typeface="Cambria Math" panose="02040503050406030204" pitchFamily="18" charset="0"/>
                                </a:rPr>
                                <m:t>061</m:t>
                              </m:r>
                              <m:r>
                                <a:rPr lang="en-US" sz="1600" i="1">
                                  <a:latin typeface="Cambria Math" panose="02040503050406030204" pitchFamily="18" charset="0"/>
                                </a:rPr>
                                <m:t>+</m:t>
                              </m:r>
                              <m:r>
                                <a:rPr lang="en-US" sz="1600" i="1">
                                  <a:latin typeface="Cambria Math" panose="02040503050406030204" pitchFamily="18" charset="0"/>
                                </a:rPr>
                                <m:t>𝑗</m:t>
                              </m:r>
                              <m:r>
                                <a:rPr lang="en-US" sz="1600" i="1" smtClean="0">
                                  <a:latin typeface="Cambria Math" panose="02040503050406030204" pitchFamily="18" charset="0"/>
                                </a:rPr>
                                <m:t>0</m:t>
                              </m:r>
                              <m:r>
                                <a:rPr lang="en-US" sz="1600" b="0" i="1" smtClean="0">
                                  <a:latin typeface="Cambria Math" panose="02040503050406030204" pitchFamily="18" charset="0"/>
                                </a:rPr>
                                <m:t>.6270</m:t>
                              </m:r>
                            </m:e>
                          </m:mr>
                        </m:m>
                      </m:e>
                    </m:d>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a:p>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1143000" y="2743200"/>
                <a:ext cx="6752105" cy="1028808"/>
              </a:xfrm>
              <a:prstGeom prst="rect">
                <a:avLst/>
              </a:prstGeom>
              <a:blipFill>
                <a:blip r:embed="rId3"/>
                <a:stretch>
                  <a:fillRect/>
                </a:stretch>
              </a:blipFill>
            </p:spPr>
            <p:txBody>
              <a:bodyPr/>
              <a:lstStyle/>
              <a:p>
                <a:r>
                  <a:rPr lang="en-US">
                    <a:noFill/>
                  </a:rPr>
                  <a:t> </a:t>
                </a:r>
              </a:p>
            </p:txBody>
          </p:sp>
        </mc:Fallback>
      </mc:AlternateContent>
      <p:sp>
        <p:nvSpPr>
          <p:cNvPr id="10" name="Rectangle 9"/>
          <p:cNvSpPr/>
          <p:nvPr/>
        </p:nvSpPr>
        <p:spPr>
          <a:xfrm>
            <a:off x="142875" y="1981200"/>
            <a:ext cx="8867775" cy="707886"/>
          </a:xfrm>
          <a:prstGeom prst="rect">
            <a:avLst/>
          </a:prstGeom>
        </p:spPr>
        <p:txBody>
          <a:bodyPr wrap="square">
            <a:spAutoFit/>
          </a:bodyPr>
          <a:lstStyle/>
          <a:p>
            <a:pPr algn="just" eaLnBrk="1" fontAlgn="auto" hangingPunct="1">
              <a:spcBef>
                <a:spcPts val="0"/>
              </a:spcBef>
              <a:spcAft>
                <a:spcPts val="0"/>
              </a:spcAft>
            </a:pPr>
            <a:r>
              <a:rPr lang="en-US" sz="2000" dirty="0">
                <a:solidFill>
                  <a:srgbClr val="000000"/>
                </a:solidFill>
                <a:latin typeface="Times New Roman" panose="02020603050405020304" pitchFamily="18" charset="0"/>
                <a:cs typeface="Times New Roman" panose="02020603050405020304" pitchFamily="18" charset="0"/>
              </a:rPr>
              <a:t>Using this modified phase impedance matrix in the symmetrical component transformation equation results in the modified sequence impedance matrix:</a:t>
            </a:r>
          </a:p>
        </p:txBody>
      </p:sp>
    </p:spTree>
    <p:extLst>
      <p:ext uri="{BB962C8B-B14F-4D97-AF65-F5344CB8AC3E}">
        <p14:creationId xmlns:p14="http://schemas.microsoft.com/office/powerpoint/2010/main" val="3747019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Parallel Overhead Distribution Lines</a:t>
            </a:r>
            <a:br>
              <a:rPr lang="en-US" sz="3200" dirty="0"/>
            </a:br>
            <a:endParaRPr lang="en-US" sz="3200" dirty="0"/>
          </a:p>
        </p:txBody>
      </p:sp>
      <p:sp>
        <p:nvSpPr>
          <p:cNvPr id="3" name="Content Placeholder 2"/>
          <p:cNvSpPr>
            <a:spLocks noGrp="1"/>
          </p:cNvSpPr>
          <p:nvPr>
            <p:ph idx="1"/>
          </p:nvPr>
        </p:nvSpPr>
        <p:spPr>
          <a:xfrm>
            <a:off x="228600" y="990600"/>
            <a:ext cx="8458200" cy="4114800"/>
          </a:xfrm>
        </p:spPr>
        <p:txBody>
          <a:bodyPr/>
          <a:lstStyle/>
          <a:p>
            <a:pPr algn="just">
              <a:buClrTx/>
              <a:buFont typeface="Arial" panose="020B0604020202020204" pitchFamily="34" charset="0"/>
              <a:buChar char="•"/>
            </a:pPr>
            <a:r>
              <a:rPr lang="en-US" sz="2400" dirty="0">
                <a:solidFill>
                  <a:srgbClr val="000000"/>
                </a:solidFill>
                <a:latin typeface="Times"/>
                <a:cs typeface="Times"/>
              </a:rPr>
              <a:t>It is fairly common in a distribution system to find instances where two distribution lines are “physically” parallel. The parallel combination may have both distribution lines constructed on the same pole or the two lines may run in parallel on separate poles but on the same right-of-way. </a:t>
            </a:r>
          </a:p>
          <a:p>
            <a:pPr algn="just">
              <a:buClrTx/>
              <a:buFont typeface="Arial" panose="020B0604020202020204" pitchFamily="34" charset="0"/>
              <a:buChar char="•"/>
            </a:pPr>
            <a:r>
              <a:rPr lang="en-US" sz="2400" dirty="0">
                <a:solidFill>
                  <a:srgbClr val="000000"/>
                </a:solidFill>
                <a:latin typeface="Times"/>
                <a:cs typeface="Times"/>
              </a:rPr>
              <a:t>For example, two different feeders leaving a substation may share a common pole or right-of-way before they branch out to their own service areas. It is also possible that two feeders may converge and run in parallel until again they branch out into their own service areas. The lines could also be underground circuits sharing a common trench. </a:t>
            </a:r>
          </a:p>
          <a:p>
            <a:pPr algn="just">
              <a:buClrTx/>
              <a:buFont typeface="Arial" panose="020B0604020202020204" pitchFamily="34" charset="0"/>
              <a:buChar char="•"/>
            </a:pPr>
            <a:r>
              <a:rPr lang="en-US" sz="2400" dirty="0">
                <a:solidFill>
                  <a:srgbClr val="000000"/>
                </a:solidFill>
                <a:latin typeface="Times"/>
                <a:cs typeface="Times"/>
              </a:rPr>
              <a:t>In all of the cases, the question becomes, How should the parallel lines be modeled and analyzed?</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Tree>
    <p:extLst>
      <p:ext uri="{BB962C8B-B14F-4D97-AF65-F5344CB8AC3E}">
        <p14:creationId xmlns:p14="http://schemas.microsoft.com/office/powerpoint/2010/main" val="16497623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Parallel Overhead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914400"/>
            <a:ext cx="8229600" cy="830997"/>
          </a:xfrm>
          <a:prstGeom prst="rect">
            <a:avLst/>
          </a:prstGeom>
        </p:spPr>
        <p:txBody>
          <a:bodyPr wrap="square">
            <a:spAutoFit/>
          </a:bodyPr>
          <a:lstStyle/>
          <a:p>
            <a:r>
              <a:rPr lang="en-US" dirty="0"/>
              <a:t>Two parallel overhead lines on one pole are shown in Fig.8. Note in Fig.8 the phasing of the two lines.</a:t>
            </a:r>
          </a:p>
        </p:txBody>
      </p:sp>
      <p:pic>
        <p:nvPicPr>
          <p:cNvPr id="7" name="Picture 6"/>
          <p:cNvPicPr>
            <a:picLocks noChangeAspect="1"/>
          </p:cNvPicPr>
          <p:nvPr/>
        </p:nvPicPr>
        <p:blipFill>
          <a:blip r:embed="rId2"/>
          <a:stretch>
            <a:fillRect/>
          </a:stretch>
        </p:blipFill>
        <p:spPr>
          <a:xfrm>
            <a:off x="1676400" y="1676400"/>
            <a:ext cx="5410200" cy="4099008"/>
          </a:xfrm>
          <a:prstGeom prst="rect">
            <a:avLst/>
          </a:prstGeom>
        </p:spPr>
      </p:pic>
      <p:sp>
        <p:nvSpPr>
          <p:cNvPr id="8" name="TextBox 7"/>
          <p:cNvSpPr txBox="1"/>
          <p:nvPr/>
        </p:nvSpPr>
        <p:spPr>
          <a:xfrm>
            <a:off x="2057400" y="5715000"/>
            <a:ext cx="5374547" cy="400110"/>
          </a:xfrm>
          <a:prstGeom prst="rect">
            <a:avLst/>
          </a:prstGeom>
          <a:noFill/>
        </p:spPr>
        <p:txBody>
          <a:bodyPr wrap="square" rtlCol="0">
            <a:spAutoFit/>
          </a:bodyPr>
          <a:lstStyle/>
          <a:p>
            <a:pPr algn="ctr"/>
            <a:r>
              <a:rPr lang="en-US" sz="2000" dirty="0"/>
              <a:t>Fig.8 Parallel overhead line</a:t>
            </a:r>
          </a:p>
        </p:txBody>
      </p:sp>
    </p:spTree>
    <p:extLst>
      <p:ext uri="{BB962C8B-B14F-4D97-AF65-F5344CB8AC3E}">
        <p14:creationId xmlns:p14="http://schemas.microsoft.com/office/powerpoint/2010/main" val="15490910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Parallel Overhead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914400"/>
            <a:ext cx="8305800" cy="1015663"/>
          </a:xfrm>
          <a:prstGeom prst="rect">
            <a:avLst/>
          </a:prstGeom>
        </p:spPr>
        <p:txBody>
          <a:bodyPr wrap="square">
            <a:spAutoFit/>
          </a:bodyPr>
          <a:lstStyle/>
          <a:p>
            <a:pPr algn="just"/>
            <a:r>
              <a:rPr lang="en-US" sz="2000" dirty="0"/>
              <a:t>The phase impedance matrix for the parallel distribution lines is computed by the application of Carson's equations and the Kron reduction method. The first step is to number the phase positions as follows:</a:t>
            </a:r>
          </a:p>
        </p:txBody>
      </p:sp>
      <p:graphicFrame>
        <p:nvGraphicFramePr>
          <p:cNvPr id="8" name="Table 7"/>
          <p:cNvGraphicFramePr>
            <a:graphicFrameLocks noGrp="1"/>
          </p:cNvGraphicFramePr>
          <p:nvPr>
            <p:extLst>
              <p:ext uri="{D42A27DB-BD31-4B8C-83A1-F6EECF244321}">
                <p14:modId xmlns:p14="http://schemas.microsoft.com/office/powerpoint/2010/main" val="2798934104"/>
              </p:ext>
            </p:extLst>
          </p:nvPr>
        </p:nvGraphicFramePr>
        <p:xfrm>
          <a:off x="838200" y="2438400"/>
          <a:ext cx="7424358" cy="969094"/>
        </p:xfrm>
        <a:graphic>
          <a:graphicData uri="http://schemas.openxmlformats.org/drawingml/2006/table">
            <a:tbl>
              <a:tblPr firstRow="1" bandRow="1">
                <a:tableStyleId>{5C22544A-7EE6-4342-B048-85BDC9FD1C3A}</a:tableStyleId>
              </a:tblPr>
              <a:tblGrid>
                <a:gridCol w="1396658">
                  <a:extLst>
                    <a:ext uri="{9D8B030D-6E8A-4147-A177-3AD203B41FA5}">
                      <a16:colId xmlns:a16="http://schemas.microsoft.com/office/drawing/2014/main" val="2597637374"/>
                    </a:ext>
                  </a:extLst>
                </a:gridCol>
                <a:gridCol w="739408">
                  <a:extLst>
                    <a:ext uri="{9D8B030D-6E8A-4147-A177-3AD203B41FA5}">
                      <a16:colId xmlns:a16="http://schemas.microsoft.com/office/drawing/2014/main" val="1349708712"/>
                    </a:ext>
                  </a:extLst>
                </a:gridCol>
                <a:gridCol w="759534">
                  <a:extLst>
                    <a:ext uri="{9D8B030D-6E8A-4147-A177-3AD203B41FA5}">
                      <a16:colId xmlns:a16="http://schemas.microsoft.com/office/drawing/2014/main" val="3198685434"/>
                    </a:ext>
                  </a:extLst>
                </a:gridCol>
                <a:gridCol w="936325">
                  <a:extLst>
                    <a:ext uri="{9D8B030D-6E8A-4147-A177-3AD203B41FA5}">
                      <a16:colId xmlns:a16="http://schemas.microsoft.com/office/drawing/2014/main" val="2872171279"/>
                    </a:ext>
                  </a:extLst>
                </a:gridCol>
                <a:gridCol w="878150">
                  <a:extLst>
                    <a:ext uri="{9D8B030D-6E8A-4147-A177-3AD203B41FA5}">
                      <a16:colId xmlns:a16="http://schemas.microsoft.com/office/drawing/2014/main" val="1630949225"/>
                    </a:ext>
                  </a:extLst>
                </a:gridCol>
                <a:gridCol w="957982">
                  <a:extLst>
                    <a:ext uri="{9D8B030D-6E8A-4147-A177-3AD203B41FA5}">
                      <a16:colId xmlns:a16="http://schemas.microsoft.com/office/drawing/2014/main" val="1169318663"/>
                    </a:ext>
                  </a:extLst>
                </a:gridCol>
                <a:gridCol w="798318">
                  <a:extLst>
                    <a:ext uri="{9D8B030D-6E8A-4147-A177-3AD203B41FA5}">
                      <a16:colId xmlns:a16="http://schemas.microsoft.com/office/drawing/2014/main" val="1940393117"/>
                    </a:ext>
                  </a:extLst>
                </a:gridCol>
                <a:gridCol w="957983">
                  <a:extLst>
                    <a:ext uri="{9D8B030D-6E8A-4147-A177-3AD203B41FA5}">
                      <a16:colId xmlns:a16="http://schemas.microsoft.com/office/drawing/2014/main" val="3731222160"/>
                    </a:ext>
                  </a:extLst>
                </a:gridCol>
              </a:tblGrid>
              <a:tr h="484547">
                <a:tc>
                  <a:txBody>
                    <a:bodyPr/>
                    <a:lstStyle/>
                    <a:p>
                      <a:pPr algn="ctr"/>
                      <a:r>
                        <a:rPr lang="en-US" dirty="0">
                          <a:solidFill>
                            <a:srgbClr val="224B50"/>
                          </a:solidFill>
                        </a:rPr>
                        <a:t>Position</a:t>
                      </a:r>
                    </a:p>
                  </a:txBody>
                  <a:tcPr/>
                </a:tc>
                <a:tc>
                  <a:txBody>
                    <a:bodyPr/>
                    <a:lstStyle/>
                    <a:p>
                      <a:pPr algn="ctr"/>
                      <a:r>
                        <a:rPr lang="en-US" dirty="0">
                          <a:solidFill>
                            <a:srgbClr val="224B50"/>
                          </a:solidFill>
                        </a:rPr>
                        <a:t>1</a:t>
                      </a:r>
                    </a:p>
                  </a:txBody>
                  <a:tcPr/>
                </a:tc>
                <a:tc>
                  <a:txBody>
                    <a:bodyPr/>
                    <a:lstStyle/>
                    <a:p>
                      <a:pPr algn="ctr"/>
                      <a:r>
                        <a:rPr lang="en-US" dirty="0">
                          <a:solidFill>
                            <a:srgbClr val="224B50"/>
                          </a:solidFill>
                        </a:rPr>
                        <a:t>2</a:t>
                      </a:r>
                    </a:p>
                  </a:txBody>
                  <a:tcPr/>
                </a:tc>
                <a:tc>
                  <a:txBody>
                    <a:bodyPr/>
                    <a:lstStyle/>
                    <a:p>
                      <a:pPr algn="ctr"/>
                      <a:r>
                        <a:rPr lang="en-US" dirty="0">
                          <a:solidFill>
                            <a:srgbClr val="224B50"/>
                          </a:solidFill>
                        </a:rPr>
                        <a:t>3</a:t>
                      </a:r>
                    </a:p>
                  </a:txBody>
                  <a:tcPr/>
                </a:tc>
                <a:tc>
                  <a:txBody>
                    <a:bodyPr/>
                    <a:lstStyle/>
                    <a:p>
                      <a:pPr algn="ctr"/>
                      <a:r>
                        <a:rPr lang="en-US" dirty="0">
                          <a:solidFill>
                            <a:srgbClr val="224B50"/>
                          </a:solidFill>
                        </a:rPr>
                        <a:t>4</a:t>
                      </a:r>
                    </a:p>
                  </a:txBody>
                  <a:tcPr/>
                </a:tc>
                <a:tc>
                  <a:txBody>
                    <a:bodyPr/>
                    <a:lstStyle/>
                    <a:p>
                      <a:pPr algn="ctr"/>
                      <a:r>
                        <a:rPr lang="en-US" dirty="0">
                          <a:solidFill>
                            <a:srgbClr val="224B50"/>
                          </a:solidFill>
                        </a:rPr>
                        <a:t>5</a:t>
                      </a:r>
                    </a:p>
                  </a:txBody>
                  <a:tcPr/>
                </a:tc>
                <a:tc>
                  <a:txBody>
                    <a:bodyPr/>
                    <a:lstStyle/>
                    <a:p>
                      <a:pPr algn="ctr"/>
                      <a:r>
                        <a:rPr lang="en-US" dirty="0">
                          <a:solidFill>
                            <a:srgbClr val="224B50"/>
                          </a:solidFill>
                        </a:rPr>
                        <a:t>6</a:t>
                      </a:r>
                    </a:p>
                  </a:txBody>
                  <a:tcPr/>
                </a:tc>
                <a:tc>
                  <a:txBody>
                    <a:bodyPr/>
                    <a:lstStyle/>
                    <a:p>
                      <a:pPr algn="ctr"/>
                      <a:r>
                        <a:rPr lang="en-US" dirty="0">
                          <a:solidFill>
                            <a:srgbClr val="224B50"/>
                          </a:solidFill>
                        </a:rPr>
                        <a:t>7</a:t>
                      </a:r>
                    </a:p>
                  </a:txBody>
                  <a:tcPr/>
                </a:tc>
                <a:extLst>
                  <a:ext uri="{0D108BD9-81ED-4DB2-BD59-A6C34878D82A}">
                    <a16:rowId xmlns:a16="http://schemas.microsoft.com/office/drawing/2014/main" val="2504530673"/>
                  </a:ext>
                </a:extLst>
              </a:tr>
              <a:tr h="484547">
                <a:tc>
                  <a:txBody>
                    <a:bodyPr/>
                    <a:lstStyle/>
                    <a:p>
                      <a:pPr algn="ctr"/>
                      <a:r>
                        <a:rPr lang="en-US" dirty="0"/>
                        <a:t>Line phase</a:t>
                      </a:r>
                    </a:p>
                  </a:txBody>
                  <a:tcPr/>
                </a:tc>
                <a:tc>
                  <a:txBody>
                    <a:bodyPr/>
                    <a:lstStyle/>
                    <a:p>
                      <a:pPr algn="ctr"/>
                      <a:r>
                        <a:rPr lang="en-US" dirty="0"/>
                        <a:t>1-a</a:t>
                      </a:r>
                    </a:p>
                  </a:txBody>
                  <a:tcPr/>
                </a:tc>
                <a:tc>
                  <a:txBody>
                    <a:bodyPr/>
                    <a:lstStyle/>
                    <a:p>
                      <a:pPr algn="ctr"/>
                      <a:r>
                        <a:rPr lang="en-US" dirty="0"/>
                        <a:t>1-b</a:t>
                      </a:r>
                    </a:p>
                  </a:txBody>
                  <a:tcPr/>
                </a:tc>
                <a:tc>
                  <a:txBody>
                    <a:bodyPr/>
                    <a:lstStyle/>
                    <a:p>
                      <a:pPr algn="ctr"/>
                      <a:r>
                        <a:rPr lang="en-US" dirty="0"/>
                        <a:t>1-c</a:t>
                      </a:r>
                    </a:p>
                  </a:txBody>
                  <a:tcPr/>
                </a:tc>
                <a:tc>
                  <a:txBody>
                    <a:bodyPr/>
                    <a:lstStyle/>
                    <a:p>
                      <a:pPr algn="ctr"/>
                      <a:r>
                        <a:rPr lang="en-US" dirty="0"/>
                        <a:t>2-a</a:t>
                      </a:r>
                    </a:p>
                  </a:txBody>
                  <a:tcPr/>
                </a:tc>
                <a:tc>
                  <a:txBody>
                    <a:bodyPr/>
                    <a:lstStyle/>
                    <a:p>
                      <a:pPr algn="ctr"/>
                      <a:r>
                        <a:rPr lang="en-US" dirty="0"/>
                        <a:t>2-b</a:t>
                      </a:r>
                    </a:p>
                  </a:txBody>
                  <a:tcPr/>
                </a:tc>
                <a:tc>
                  <a:txBody>
                    <a:bodyPr/>
                    <a:lstStyle/>
                    <a:p>
                      <a:pPr algn="ctr"/>
                      <a:r>
                        <a:rPr lang="en-US" dirty="0"/>
                        <a:t>2-c</a:t>
                      </a:r>
                    </a:p>
                  </a:txBody>
                  <a:tcPr/>
                </a:tc>
                <a:tc>
                  <a:txBody>
                    <a:bodyPr/>
                    <a:lstStyle/>
                    <a:p>
                      <a:pPr algn="ctr"/>
                      <a:r>
                        <a:rPr lang="en-US" dirty="0"/>
                        <a:t>Neutral</a:t>
                      </a:r>
                    </a:p>
                  </a:txBody>
                  <a:tcPr/>
                </a:tc>
                <a:extLst>
                  <a:ext uri="{0D108BD9-81ED-4DB2-BD59-A6C34878D82A}">
                    <a16:rowId xmlns:a16="http://schemas.microsoft.com/office/drawing/2014/main" val="2967729264"/>
                  </a:ext>
                </a:extLst>
              </a:tr>
            </a:tbl>
          </a:graphicData>
        </a:graphic>
      </p:graphicFrame>
      <p:sp>
        <p:nvSpPr>
          <p:cNvPr id="9" name="Rectangle 8"/>
          <p:cNvSpPr/>
          <p:nvPr/>
        </p:nvSpPr>
        <p:spPr>
          <a:xfrm>
            <a:off x="457200" y="3733800"/>
            <a:ext cx="8382000" cy="1938992"/>
          </a:xfrm>
          <a:prstGeom prst="rect">
            <a:avLst/>
          </a:prstGeom>
        </p:spPr>
        <p:txBody>
          <a:bodyPr wrap="square">
            <a:spAutoFit/>
          </a:bodyPr>
          <a:lstStyle/>
          <a:p>
            <a:pPr algn="just"/>
            <a:r>
              <a:rPr lang="en-US" sz="2000" dirty="0">
                <a:solidFill>
                  <a:srgbClr val="000000"/>
                </a:solidFill>
              </a:rPr>
              <a:t>With the phases numbered, the 7 × 7 primitive impedance matrix for 1 mile can be computed using the modified Carson's equations</a:t>
            </a:r>
            <a:r>
              <a:rPr lang="en-US" sz="2000">
                <a:solidFill>
                  <a:srgbClr val="000000"/>
                </a:solidFill>
              </a:rPr>
              <a:t>. </a:t>
            </a:r>
            <a:endParaRPr lang="en-US" sz="2000" smtClean="0">
              <a:solidFill>
                <a:srgbClr val="000000"/>
              </a:solidFill>
            </a:endParaRPr>
          </a:p>
          <a:p>
            <a:pPr algn="just"/>
            <a:r>
              <a:rPr lang="en-US" sz="2000" smtClean="0">
                <a:solidFill>
                  <a:srgbClr val="000000"/>
                </a:solidFill>
              </a:rPr>
              <a:t>It </a:t>
            </a:r>
            <a:r>
              <a:rPr lang="en-US" sz="2000" dirty="0">
                <a:solidFill>
                  <a:srgbClr val="000000"/>
                </a:solidFill>
              </a:rPr>
              <a:t>should be pointed out that if the two parallel lines are on different poles, most likely each pole will have a grounded neutral conductor. In this case, there will be eight positions, and position 8 will correspond to the neutral on line 2. An 8 × 8 primitive impedance matrix will be developed for this case. </a:t>
            </a:r>
          </a:p>
        </p:txBody>
      </p:sp>
    </p:spTree>
    <p:extLst>
      <p:ext uri="{BB962C8B-B14F-4D97-AF65-F5344CB8AC3E}">
        <p14:creationId xmlns:p14="http://schemas.microsoft.com/office/powerpoint/2010/main" val="8321463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Parallel Overhead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838200"/>
            <a:ext cx="8382000" cy="707886"/>
          </a:xfrm>
          <a:prstGeom prst="rect">
            <a:avLst/>
          </a:prstGeom>
        </p:spPr>
        <p:txBody>
          <a:bodyPr wrap="square">
            <a:spAutoFit/>
          </a:bodyPr>
          <a:lstStyle/>
          <a:p>
            <a:pPr algn="just"/>
            <a:r>
              <a:rPr lang="en-US" sz="2000" dirty="0">
                <a:solidFill>
                  <a:srgbClr val="000000"/>
                </a:solidFill>
              </a:rPr>
              <a:t>The Kron reduction will reduce the matrix to a 6 × 6 phase impedance matrix. With reference to Fig.8, the voltage drops in the two lines are given by</a:t>
            </a:r>
          </a:p>
        </p:txBody>
      </p:sp>
      <p:graphicFrame>
        <p:nvGraphicFramePr>
          <p:cNvPr id="7" name="Object 6"/>
          <p:cNvGraphicFramePr>
            <a:graphicFrameLocks noChangeAspect="1"/>
          </p:cNvGraphicFramePr>
          <p:nvPr>
            <p:extLst>
              <p:ext uri="{D42A27DB-BD31-4B8C-83A1-F6EECF244321}">
                <p14:modId xmlns:p14="http://schemas.microsoft.com/office/powerpoint/2010/main" val="323103505"/>
              </p:ext>
            </p:extLst>
          </p:nvPr>
        </p:nvGraphicFramePr>
        <p:xfrm>
          <a:off x="1752600" y="1828800"/>
          <a:ext cx="5650614" cy="2065009"/>
        </p:xfrm>
        <a:graphic>
          <a:graphicData uri="http://schemas.openxmlformats.org/presentationml/2006/ole">
            <mc:AlternateContent xmlns:mc="http://schemas.openxmlformats.org/markup-compatibility/2006">
              <mc:Choice xmlns:v="urn:schemas-microsoft-com:vml" Requires="v">
                <p:oleObj spid="_x0000_s1127" name="Equation" r:id="rId3" imgW="3822480" imgH="1396800" progId="Equation.3">
                  <p:embed/>
                </p:oleObj>
              </mc:Choice>
              <mc:Fallback>
                <p:oleObj name="Equation" r:id="rId3" imgW="3822480" imgH="1396800" progId="Equation.3">
                  <p:embed/>
                  <p:pic>
                    <p:nvPicPr>
                      <p:cNvPr id="0" name=""/>
                      <p:cNvPicPr/>
                      <p:nvPr/>
                    </p:nvPicPr>
                    <p:blipFill>
                      <a:blip r:embed="rId4"/>
                      <a:stretch>
                        <a:fillRect/>
                      </a:stretch>
                    </p:blipFill>
                    <p:spPr>
                      <a:xfrm>
                        <a:off x="1752600" y="1828800"/>
                        <a:ext cx="5650614" cy="2065009"/>
                      </a:xfrm>
                      <a:prstGeom prst="rect">
                        <a:avLst/>
                      </a:prstGeom>
                    </p:spPr>
                  </p:pic>
                </p:oleObj>
              </mc:Fallback>
            </mc:AlternateContent>
          </a:graphicData>
        </a:graphic>
      </p:graphicFrame>
      <p:sp>
        <p:nvSpPr>
          <p:cNvPr id="9" name="TextBox 8"/>
          <p:cNvSpPr txBox="1"/>
          <p:nvPr/>
        </p:nvSpPr>
        <p:spPr>
          <a:xfrm>
            <a:off x="7924800" y="2743200"/>
            <a:ext cx="559769" cy="369332"/>
          </a:xfrm>
          <a:prstGeom prst="rect">
            <a:avLst/>
          </a:prstGeom>
          <a:noFill/>
        </p:spPr>
        <p:txBody>
          <a:bodyPr wrap="none" rtlCol="0">
            <a:spAutoFit/>
          </a:bodyPr>
          <a:lstStyle/>
          <a:p>
            <a:r>
              <a:rPr lang="en-US" dirty="0"/>
              <a:t>(70)</a:t>
            </a:r>
          </a:p>
        </p:txBody>
      </p:sp>
      <p:sp>
        <p:nvSpPr>
          <p:cNvPr id="10" name="Rectangle 9"/>
          <p:cNvSpPr/>
          <p:nvPr/>
        </p:nvSpPr>
        <p:spPr>
          <a:xfrm>
            <a:off x="228600" y="4114800"/>
            <a:ext cx="8534400" cy="707886"/>
          </a:xfrm>
          <a:prstGeom prst="rect">
            <a:avLst/>
          </a:prstGeom>
        </p:spPr>
        <p:txBody>
          <a:bodyPr wrap="square">
            <a:spAutoFit/>
          </a:bodyPr>
          <a:lstStyle/>
          <a:p>
            <a:r>
              <a:rPr lang="en-US" sz="2000" dirty="0">
                <a:solidFill>
                  <a:srgbClr val="000000"/>
                </a:solidFill>
              </a:rPr>
              <a:t>Partition Equation (70) between the third and fourth rows and columns so that series voltage drops for 1 mile of line are given by</a:t>
            </a:r>
          </a:p>
        </p:txBody>
      </p:sp>
      <p:graphicFrame>
        <p:nvGraphicFramePr>
          <p:cNvPr id="11" name="Object 10"/>
          <p:cNvGraphicFramePr>
            <a:graphicFrameLocks noChangeAspect="1"/>
          </p:cNvGraphicFramePr>
          <p:nvPr>
            <p:extLst>
              <p:ext uri="{D42A27DB-BD31-4B8C-83A1-F6EECF244321}">
                <p14:modId xmlns:p14="http://schemas.microsoft.com/office/powerpoint/2010/main" val="3672261188"/>
              </p:ext>
            </p:extLst>
          </p:nvPr>
        </p:nvGraphicFramePr>
        <p:xfrm>
          <a:off x="2514600" y="4953000"/>
          <a:ext cx="4204353" cy="757541"/>
        </p:xfrm>
        <a:graphic>
          <a:graphicData uri="http://schemas.openxmlformats.org/presentationml/2006/ole">
            <mc:AlternateContent xmlns:mc="http://schemas.openxmlformats.org/markup-compatibility/2006">
              <mc:Choice xmlns:v="urn:schemas-microsoft-com:vml" Requires="v">
                <p:oleObj spid="_x0000_s1128" name="Equation" r:id="rId5" imgW="2819160" imgH="507960" progId="Equation.3">
                  <p:embed/>
                </p:oleObj>
              </mc:Choice>
              <mc:Fallback>
                <p:oleObj name="Equation" r:id="rId5" imgW="2819160" imgH="507960" progId="Equation.3">
                  <p:embed/>
                  <p:pic>
                    <p:nvPicPr>
                      <p:cNvPr id="0" name=""/>
                      <p:cNvPicPr/>
                      <p:nvPr/>
                    </p:nvPicPr>
                    <p:blipFill>
                      <a:blip r:embed="rId6"/>
                      <a:stretch>
                        <a:fillRect/>
                      </a:stretch>
                    </p:blipFill>
                    <p:spPr>
                      <a:xfrm>
                        <a:off x="2514600" y="4953000"/>
                        <a:ext cx="4204353" cy="757541"/>
                      </a:xfrm>
                      <a:prstGeom prst="rect">
                        <a:avLst/>
                      </a:prstGeom>
                    </p:spPr>
                  </p:pic>
                </p:oleObj>
              </mc:Fallback>
            </mc:AlternateContent>
          </a:graphicData>
        </a:graphic>
      </p:graphicFrame>
      <p:sp>
        <p:nvSpPr>
          <p:cNvPr id="12" name="TextBox 11"/>
          <p:cNvSpPr txBox="1"/>
          <p:nvPr/>
        </p:nvSpPr>
        <p:spPr>
          <a:xfrm>
            <a:off x="7924800" y="5257800"/>
            <a:ext cx="559769" cy="369332"/>
          </a:xfrm>
          <a:prstGeom prst="rect">
            <a:avLst/>
          </a:prstGeom>
          <a:noFill/>
        </p:spPr>
        <p:txBody>
          <a:bodyPr wrap="none" rtlCol="0">
            <a:spAutoFit/>
          </a:bodyPr>
          <a:lstStyle/>
          <a:p>
            <a:r>
              <a:rPr lang="en-US" dirty="0"/>
              <a:t>(71)</a:t>
            </a:r>
          </a:p>
        </p:txBody>
      </p:sp>
    </p:spTree>
    <p:extLst>
      <p:ext uri="{BB962C8B-B14F-4D97-AF65-F5344CB8AC3E}">
        <p14:creationId xmlns:p14="http://schemas.microsoft.com/office/powerpoint/2010/main" val="33953379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Series Impedance of Underground Cables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52400" y="838200"/>
            <a:ext cx="8763000" cy="1938992"/>
          </a:xfrm>
          <a:prstGeom prst="rect">
            <a:avLst/>
          </a:prstGeom>
        </p:spPr>
        <p:txBody>
          <a:bodyPr wrap="square">
            <a:spAutoFit/>
          </a:bodyPr>
          <a:lstStyle/>
          <a:p>
            <a:pPr algn="just"/>
            <a:r>
              <a:rPr lang="en-US" sz="2000" dirty="0">
                <a:solidFill>
                  <a:srgbClr val="000000"/>
                </a:solidFill>
              </a:rPr>
              <a:t>Fig.9 shows the general configuration of three underground cables (concentric neutral or tape shielded) with an additional neutral conductor.</a:t>
            </a:r>
          </a:p>
          <a:p>
            <a:pPr algn="just"/>
            <a:r>
              <a:rPr lang="en-US" sz="2000" dirty="0">
                <a:solidFill>
                  <a:srgbClr val="000000"/>
                </a:solidFill>
              </a:rPr>
              <a:t>The modified Carson's equations can be applied to underground cables in much the same manner as for overhead lines. The circuit of Fig.9 will result in a 7 × 7 primitive impedance matrix. For underground circuits that do not have the additional neutral conductor, the primitive impedance matrix will be 6 × 6.</a:t>
            </a:r>
          </a:p>
        </p:txBody>
      </p:sp>
      <p:pic>
        <p:nvPicPr>
          <p:cNvPr id="7" name="Picture 6"/>
          <p:cNvPicPr>
            <a:picLocks noChangeAspect="1"/>
          </p:cNvPicPr>
          <p:nvPr/>
        </p:nvPicPr>
        <p:blipFill>
          <a:blip r:embed="rId2"/>
          <a:stretch>
            <a:fillRect/>
          </a:stretch>
        </p:blipFill>
        <p:spPr>
          <a:xfrm>
            <a:off x="1882194" y="2743200"/>
            <a:ext cx="5356806" cy="2114959"/>
          </a:xfrm>
          <a:prstGeom prst="rect">
            <a:avLst/>
          </a:prstGeom>
        </p:spPr>
      </p:pic>
      <p:sp>
        <p:nvSpPr>
          <p:cNvPr id="8" name="TextBox 7"/>
          <p:cNvSpPr txBox="1"/>
          <p:nvPr/>
        </p:nvSpPr>
        <p:spPr>
          <a:xfrm>
            <a:off x="2057400" y="4690646"/>
            <a:ext cx="5374547" cy="338554"/>
          </a:xfrm>
          <a:prstGeom prst="rect">
            <a:avLst/>
          </a:prstGeom>
          <a:noFill/>
        </p:spPr>
        <p:txBody>
          <a:bodyPr wrap="square" rtlCol="0">
            <a:spAutoFit/>
          </a:bodyPr>
          <a:lstStyle/>
          <a:p>
            <a:pPr algn="ctr"/>
            <a:r>
              <a:rPr lang="en-US" sz="1600" dirty="0"/>
              <a:t>Fig.9 Three-phase underground with </a:t>
            </a:r>
            <a:r>
              <a:rPr lang="en-US" sz="1600"/>
              <a:t>additional neutral</a:t>
            </a:r>
            <a:endParaRPr lang="en-US" sz="1600" dirty="0"/>
          </a:p>
        </p:txBody>
      </p:sp>
      <p:sp>
        <p:nvSpPr>
          <p:cNvPr id="9" name="Rectangle 8"/>
          <p:cNvSpPr/>
          <p:nvPr/>
        </p:nvSpPr>
        <p:spPr>
          <a:xfrm>
            <a:off x="304800" y="5029200"/>
            <a:ext cx="8610600" cy="1015663"/>
          </a:xfrm>
          <a:prstGeom prst="rect">
            <a:avLst/>
          </a:prstGeom>
        </p:spPr>
        <p:txBody>
          <a:bodyPr wrap="square">
            <a:spAutoFit/>
          </a:bodyPr>
          <a:lstStyle/>
          <a:p>
            <a:r>
              <a:rPr lang="en-US" sz="2000" dirty="0">
                <a:solidFill>
                  <a:srgbClr val="000000"/>
                </a:solidFill>
              </a:rPr>
              <a:t>Two popular types of underground cables are the “concentric neutral cable” and the “tape shield cable.” To apply the modified Carson's equations, the resistance and GMR of the phase conductor and the equivalent neutral must be known.</a:t>
            </a:r>
          </a:p>
        </p:txBody>
      </p:sp>
    </p:spTree>
    <p:extLst>
      <p:ext uri="{BB962C8B-B14F-4D97-AF65-F5344CB8AC3E}">
        <p14:creationId xmlns:p14="http://schemas.microsoft.com/office/powerpoint/2010/main" val="567651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Concentric Neutral Cable</a:t>
            </a:r>
          </a:p>
        </p:txBody>
      </p:sp>
      <p:sp>
        <p:nvSpPr>
          <p:cNvPr id="3" name="Content Placeholder 2"/>
          <p:cNvSpPr>
            <a:spLocks noGrp="1"/>
          </p:cNvSpPr>
          <p:nvPr>
            <p:ph idx="1"/>
          </p:nvPr>
        </p:nvSpPr>
        <p:spPr>
          <a:xfrm>
            <a:off x="381000" y="1066800"/>
            <a:ext cx="8458200" cy="2514600"/>
          </a:xfrm>
        </p:spPr>
        <p:txBody>
          <a:bodyPr/>
          <a:lstStyle/>
          <a:p>
            <a:pPr marL="0" indent="0">
              <a:buNone/>
            </a:pPr>
            <a:r>
              <a:rPr lang="en-US" sz="2000" dirty="0">
                <a:solidFill>
                  <a:srgbClr val="000000"/>
                </a:solidFill>
                <a:latin typeface="Times"/>
                <a:cs typeface="Times"/>
              </a:rPr>
              <a:t>Fig.10 shows a simple detail of a concentric neutral cable. The cable consists of a central “phase conductor” covered by a thin layer of nonmetallic semiconducting screen to which is bonded the insulating material. The insulation is then covered by a semiconducting insulation screen. The solid strands of concentric neutral are spiraled around the semiconducting screen with a uniform spacing between strands. Some cables will also have an insulating “jacket” encircling the neutral strands.</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6" name="Picture 5"/>
          <p:cNvPicPr>
            <a:picLocks noChangeAspect="1"/>
          </p:cNvPicPr>
          <p:nvPr/>
        </p:nvPicPr>
        <p:blipFill>
          <a:blip r:embed="rId2"/>
          <a:stretch>
            <a:fillRect/>
          </a:stretch>
        </p:blipFill>
        <p:spPr>
          <a:xfrm>
            <a:off x="1981200" y="3276600"/>
            <a:ext cx="5193743" cy="2343042"/>
          </a:xfrm>
          <a:prstGeom prst="rect">
            <a:avLst/>
          </a:prstGeom>
        </p:spPr>
      </p:pic>
      <p:sp>
        <p:nvSpPr>
          <p:cNvPr id="7" name="TextBox 6"/>
          <p:cNvSpPr txBox="1"/>
          <p:nvPr/>
        </p:nvSpPr>
        <p:spPr>
          <a:xfrm>
            <a:off x="1905000" y="5638800"/>
            <a:ext cx="5374547" cy="369332"/>
          </a:xfrm>
          <a:prstGeom prst="rect">
            <a:avLst/>
          </a:prstGeom>
          <a:noFill/>
        </p:spPr>
        <p:txBody>
          <a:bodyPr wrap="square" rtlCol="0">
            <a:spAutoFit/>
          </a:bodyPr>
          <a:lstStyle/>
          <a:p>
            <a:pPr algn="ctr"/>
            <a:r>
              <a:rPr lang="en-US" sz="1800" dirty="0"/>
              <a:t>Fig.10 Concentric neutral cable</a:t>
            </a:r>
          </a:p>
        </p:txBody>
      </p:sp>
    </p:spTree>
    <p:extLst>
      <p:ext uri="{BB962C8B-B14F-4D97-AF65-F5344CB8AC3E}">
        <p14:creationId xmlns:p14="http://schemas.microsoft.com/office/powerpoint/2010/main" val="325101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 – Primitive impedances </a:t>
            </a:r>
            <a:r>
              <a:rPr lang="en-US" sz="3200" dirty="0" err="1"/>
              <a:t>v.s</a:t>
            </a:r>
            <a:r>
              <a:rPr lang="en-US" sz="3200" dirty="0"/>
              <a:t>. Phase impedances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25" name="Picture 24">
            <a:extLst>
              <a:ext uri="{FF2B5EF4-FFF2-40B4-BE49-F238E27FC236}">
                <a16:creationId xmlns:a16="http://schemas.microsoft.com/office/drawing/2014/main" id="{12A3A326-57A4-044F-9280-38489C32A857}"/>
              </a:ext>
            </a:extLst>
          </p:cNvPr>
          <p:cNvPicPr>
            <a:picLocks noChangeAspect="1"/>
          </p:cNvPicPr>
          <p:nvPr/>
        </p:nvPicPr>
        <p:blipFill>
          <a:blip r:embed="rId2"/>
          <a:stretch>
            <a:fillRect/>
          </a:stretch>
        </p:blipFill>
        <p:spPr>
          <a:xfrm>
            <a:off x="304800" y="1295400"/>
            <a:ext cx="4781253" cy="2133600"/>
          </a:xfrm>
          <a:prstGeom prst="rect">
            <a:avLst/>
          </a:prstGeom>
        </p:spPr>
      </p:pic>
      <p:pic>
        <p:nvPicPr>
          <p:cNvPr id="26" name="Picture 25">
            <a:extLst>
              <a:ext uri="{FF2B5EF4-FFF2-40B4-BE49-F238E27FC236}">
                <a16:creationId xmlns:a16="http://schemas.microsoft.com/office/drawing/2014/main" id="{2B13B682-B305-E94C-9E67-E6B7371C13D3}"/>
              </a:ext>
            </a:extLst>
          </p:cNvPr>
          <p:cNvPicPr>
            <a:picLocks noChangeAspect="1"/>
          </p:cNvPicPr>
          <p:nvPr/>
        </p:nvPicPr>
        <p:blipFill>
          <a:blip r:embed="rId3"/>
          <a:stretch>
            <a:fillRect/>
          </a:stretch>
        </p:blipFill>
        <p:spPr>
          <a:xfrm>
            <a:off x="304801" y="4072170"/>
            <a:ext cx="4781252" cy="1809276"/>
          </a:xfrm>
          <a:prstGeom prst="rect">
            <a:avLst/>
          </a:prstGeom>
        </p:spPr>
      </p:pic>
      <p:sp>
        <p:nvSpPr>
          <p:cNvPr id="27" name="Oval 26">
            <a:extLst>
              <a:ext uri="{FF2B5EF4-FFF2-40B4-BE49-F238E27FC236}">
                <a16:creationId xmlns:a16="http://schemas.microsoft.com/office/drawing/2014/main" id="{ADBAD098-0351-C14E-8D95-8C97BBB98793}"/>
              </a:ext>
            </a:extLst>
          </p:cNvPr>
          <p:cNvSpPr/>
          <p:nvPr/>
        </p:nvSpPr>
        <p:spPr>
          <a:xfrm>
            <a:off x="1905001" y="1219200"/>
            <a:ext cx="381000" cy="381000"/>
          </a:xfrm>
          <a:prstGeom prst="ellipse">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C794D93-0A3D-FE47-8DD2-C01180671777}"/>
              </a:ext>
            </a:extLst>
          </p:cNvPr>
          <p:cNvSpPr/>
          <p:nvPr/>
        </p:nvSpPr>
        <p:spPr>
          <a:xfrm>
            <a:off x="2895601" y="1524000"/>
            <a:ext cx="381000" cy="381000"/>
          </a:xfrm>
          <a:prstGeom prst="ellipse">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A543D2D-50EE-7C47-8823-47C1CBFE84F0}"/>
              </a:ext>
            </a:extLst>
          </p:cNvPr>
          <p:cNvSpPr/>
          <p:nvPr/>
        </p:nvSpPr>
        <p:spPr>
          <a:xfrm>
            <a:off x="990601" y="2694426"/>
            <a:ext cx="381000" cy="381000"/>
          </a:xfrm>
          <a:prstGeom prst="ellipse">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BC60A21-A4E0-2D49-8A5A-D9D456519160}"/>
              </a:ext>
            </a:extLst>
          </p:cNvPr>
          <p:cNvSpPr txBox="1"/>
          <p:nvPr/>
        </p:nvSpPr>
        <p:spPr>
          <a:xfrm>
            <a:off x="5562601" y="1066800"/>
            <a:ext cx="3124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a:cs typeface="Times"/>
              </a:rPr>
              <a:t>Primitive self- and mutual- impedances calculated using Carston’s equation</a:t>
            </a:r>
          </a:p>
        </p:txBody>
      </p:sp>
      <p:sp>
        <p:nvSpPr>
          <p:cNvPr id="31" name="TextBox 30">
            <a:extLst>
              <a:ext uri="{FF2B5EF4-FFF2-40B4-BE49-F238E27FC236}">
                <a16:creationId xmlns:a16="http://schemas.microsoft.com/office/drawing/2014/main" id="{7B99B3EC-21AC-8741-97FE-2B6054E7D60B}"/>
              </a:ext>
            </a:extLst>
          </p:cNvPr>
          <p:cNvSpPr txBox="1"/>
          <p:nvPr/>
        </p:nvSpPr>
        <p:spPr>
          <a:xfrm>
            <a:off x="5563457" y="2423261"/>
            <a:ext cx="3124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a:cs typeface="Times"/>
              </a:rPr>
              <a:t>Neutral is modeled as an individual conductor. Hence, Z</a:t>
            </a:r>
            <a:r>
              <a:rPr lang="en-US" sz="2000" baseline="-25000" dirty="0">
                <a:latin typeface="Times"/>
                <a:cs typeface="Times"/>
              </a:rPr>
              <a:t>primitive</a:t>
            </a:r>
            <a:r>
              <a:rPr lang="en-US" sz="2000" dirty="0">
                <a:latin typeface="Times"/>
                <a:cs typeface="Times"/>
              </a:rPr>
              <a:t> is 4x4 in this case.</a:t>
            </a:r>
          </a:p>
        </p:txBody>
      </p:sp>
      <p:cxnSp>
        <p:nvCxnSpPr>
          <p:cNvPr id="32" name="Straight Arrow Connector 31">
            <a:extLst>
              <a:ext uri="{FF2B5EF4-FFF2-40B4-BE49-F238E27FC236}">
                <a16:creationId xmlns:a16="http://schemas.microsoft.com/office/drawing/2014/main" id="{10059F05-459D-0340-A979-7CF7294CA206}"/>
              </a:ext>
            </a:extLst>
          </p:cNvPr>
          <p:cNvCxnSpPr>
            <a:stCxn id="27" idx="7"/>
            <a:endCxn id="30" idx="1"/>
          </p:cNvCxnSpPr>
          <p:nvPr/>
        </p:nvCxnSpPr>
        <p:spPr>
          <a:xfrm>
            <a:off x="2230205" y="1274996"/>
            <a:ext cx="3332396" cy="299636"/>
          </a:xfrm>
          <a:prstGeom prst="straightConnector1">
            <a:avLst/>
          </a:prstGeom>
          <a:ln>
            <a:solidFill>
              <a:schemeClr val="accent5">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CB56106-80D6-164B-B2E9-16BC923DD642}"/>
              </a:ext>
            </a:extLst>
          </p:cNvPr>
          <p:cNvCxnSpPr/>
          <p:nvPr/>
        </p:nvCxnSpPr>
        <p:spPr>
          <a:xfrm flipV="1">
            <a:off x="3276601" y="1524000"/>
            <a:ext cx="2286000" cy="166031"/>
          </a:xfrm>
          <a:prstGeom prst="straightConnector1">
            <a:avLst/>
          </a:prstGeom>
          <a:ln>
            <a:solidFill>
              <a:schemeClr val="accent5">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5E23242-16E6-E049-AB77-898E321F742F}"/>
              </a:ext>
            </a:extLst>
          </p:cNvPr>
          <p:cNvCxnSpPr>
            <a:stCxn id="29" idx="6"/>
            <a:endCxn id="31" idx="1"/>
          </p:cNvCxnSpPr>
          <p:nvPr/>
        </p:nvCxnSpPr>
        <p:spPr>
          <a:xfrm>
            <a:off x="1371601" y="2884926"/>
            <a:ext cx="4191856" cy="4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472821D-40FF-354C-A9AC-EA7D27E737AB}"/>
              </a:ext>
            </a:extLst>
          </p:cNvPr>
          <p:cNvSpPr txBox="1"/>
          <p:nvPr/>
        </p:nvSpPr>
        <p:spPr>
          <a:xfrm>
            <a:off x="5562601" y="4326517"/>
            <a:ext cx="3124200"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a:cs typeface="Times"/>
              </a:rPr>
              <a:t>Using Kron reduction, neutral conductor’s impact can be rounded into the phase conductor. Hence, Z</a:t>
            </a:r>
            <a:r>
              <a:rPr lang="en-US" sz="2000" baseline="-25000" dirty="0">
                <a:latin typeface="Times"/>
                <a:cs typeface="Times"/>
              </a:rPr>
              <a:t>abc</a:t>
            </a:r>
            <a:r>
              <a:rPr lang="en-US" sz="2000" dirty="0">
                <a:latin typeface="Times"/>
                <a:cs typeface="Times"/>
              </a:rPr>
              <a:t> is 3x3.</a:t>
            </a:r>
          </a:p>
        </p:txBody>
      </p:sp>
      <p:sp>
        <p:nvSpPr>
          <p:cNvPr id="36" name="Oval 35">
            <a:extLst>
              <a:ext uri="{FF2B5EF4-FFF2-40B4-BE49-F238E27FC236}">
                <a16:creationId xmlns:a16="http://schemas.microsoft.com/office/drawing/2014/main" id="{3314F3CC-D52D-9E44-B927-91FB0BC2B0C9}"/>
              </a:ext>
            </a:extLst>
          </p:cNvPr>
          <p:cNvSpPr/>
          <p:nvPr/>
        </p:nvSpPr>
        <p:spPr>
          <a:xfrm>
            <a:off x="2514601" y="4072170"/>
            <a:ext cx="381000" cy="381000"/>
          </a:xfrm>
          <a:prstGeom prst="ellipse">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D56DE38-D1EE-374A-87A2-9F985A9EF4C9}"/>
              </a:ext>
            </a:extLst>
          </p:cNvPr>
          <p:cNvSpPr/>
          <p:nvPr/>
        </p:nvSpPr>
        <p:spPr>
          <a:xfrm>
            <a:off x="3046289" y="4433395"/>
            <a:ext cx="381000" cy="381000"/>
          </a:xfrm>
          <a:prstGeom prst="ellipse">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a:extLst>
              <a:ext uri="{FF2B5EF4-FFF2-40B4-BE49-F238E27FC236}">
                <a16:creationId xmlns:a16="http://schemas.microsoft.com/office/drawing/2014/main" id="{08136C18-31AE-374B-B4BD-8A5BBA92D315}"/>
              </a:ext>
            </a:extLst>
          </p:cNvPr>
          <p:cNvSpPr/>
          <p:nvPr/>
        </p:nvSpPr>
        <p:spPr>
          <a:xfrm>
            <a:off x="2514601" y="3429000"/>
            <a:ext cx="531688" cy="457200"/>
          </a:xfrm>
          <a:prstGeom prst="downArrow">
            <a:avLst/>
          </a:prstGeom>
          <a:solidFill>
            <a:schemeClr val="accent5">
              <a:lumMod val="7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3048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724400" y="2514599"/>
            <a:ext cx="4419599" cy="1946189"/>
          </a:xfrm>
          <a:prstGeom prst="rect">
            <a:avLst/>
          </a:prstGeom>
        </p:spPr>
      </p:pic>
      <p:sp>
        <p:nvSpPr>
          <p:cNvPr id="2" name="Title 1"/>
          <p:cNvSpPr>
            <a:spLocks noGrp="1"/>
          </p:cNvSpPr>
          <p:nvPr>
            <p:ph type="title"/>
          </p:nvPr>
        </p:nvSpPr>
        <p:spPr>
          <a:xfrm>
            <a:off x="457200" y="152400"/>
            <a:ext cx="7772400" cy="609600"/>
          </a:xfrm>
        </p:spPr>
        <p:txBody>
          <a:bodyPr/>
          <a:lstStyle/>
          <a:p>
            <a:r>
              <a:rPr lang="en-US" sz="3200" dirty="0"/>
              <a:t>Concentric Neutral Cable</a:t>
            </a:r>
          </a:p>
        </p:txBody>
      </p:sp>
      <p:sp>
        <p:nvSpPr>
          <p:cNvPr id="4" name="Slide Number Placeholder 3"/>
          <p:cNvSpPr>
            <a:spLocks noGrp="1"/>
          </p:cNvSpPr>
          <p:nvPr>
            <p:ph type="sldNum" sz="quarter" idx="4"/>
          </p:nvPr>
        </p:nvSpPr>
        <p:spPr/>
        <p:txBody>
          <a:bodyPr/>
          <a:lstStyle/>
          <a:p>
            <a:fld id="{179A9A4E-4C82-4D44-9372-C31BB3818094}" type="slidenum">
              <a:rPr lang="en-US" smtClean="0"/>
              <a:pPr/>
              <a:t>60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838200"/>
            <a:ext cx="8153400" cy="1015663"/>
          </a:xfrm>
          <a:prstGeom prst="rect">
            <a:avLst/>
          </a:prstGeom>
        </p:spPr>
        <p:txBody>
          <a:bodyPr wrap="square">
            <a:spAutoFit/>
          </a:bodyPr>
          <a:lstStyle/>
          <a:p>
            <a:r>
              <a:rPr lang="en-US" sz="2000" dirty="0">
                <a:solidFill>
                  <a:srgbClr val="000000"/>
                </a:solidFill>
              </a:rPr>
              <a:t>In order to </a:t>
            </a:r>
            <a:r>
              <a:rPr lang="en-US" sz="2000" b="1" dirty="0">
                <a:solidFill>
                  <a:srgbClr val="000000"/>
                </a:solidFill>
              </a:rPr>
              <a:t>apply Carson's equations to this cable</a:t>
            </a:r>
            <a:r>
              <a:rPr lang="en-US" sz="2000" dirty="0">
                <a:solidFill>
                  <a:srgbClr val="000000"/>
                </a:solidFill>
              </a:rPr>
              <a:t>, the following data needs to be extracted from a table of underground cables (Appendices A and B in </a:t>
            </a:r>
            <a:r>
              <a:rPr lang="en-US" sz="2000" dirty="0" err="1">
                <a:solidFill>
                  <a:srgbClr val="000000"/>
                </a:solidFill>
              </a:rPr>
              <a:t>Kersting</a:t>
            </a:r>
            <a:r>
              <a:rPr lang="en-US" sz="2000" dirty="0">
                <a:solidFill>
                  <a:srgbClr val="000000"/>
                </a:solidFill>
              </a:rPr>
              <a:t> Book)</a:t>
            </a:r>
          </a:p>
        </p:txBody>
      </p:sp>
      <p:sp>
        <p:nvSpPr>
          <p:cNvPr id="7" name="Rectangle 6"/>
          <p:cNvSpPr/>
          <p:nvPr/>
        </p:nvSpPr>
        <p:spPr>
          <a:xfrm>
            <a:off x="304800" y="1841242"/>
            <a:ext cx="4572000" cy="3970318"/>
          </a:xfrm>
          <a:prstGeom prst="rect">
            <a:avLst/>
          </a:prstGeom>
        </p:spPr>
        <p:txBody>
          <a:bodyPr>
            <a:spAutoFit/>
          </a:bodyPr>
          <a:lstStyle/>
          <a:p>
            <a:pPr lvl="0">
              <a:buFontTx/>
              <a:buChar char="•"/>
            </a:pPr>
            <a:r>
              <a:rPr lang="en-US" altLang="en-US" sz="1800" i="1" dirty="0">
                <a:solidFill>
                  <a:srgbClr val="000000"/>
                </a:solidFill>
                <a:latin typeface="Times"/>
                <a:cs typeface="Times"/>
              </a:rPr>
              <a:t>d</a:t>
            </a:r>
            <a:r>
              <a:rPr lang="en-US" altLang="en-US" sz="1800" i="1" baseline="-30000" dirty="0">
                <a:solidFill>
                  <a:srgbClr val="000000"/>
                </a:solidFill>
                <a:latin typeface="Times"/>
                <a:cs typeface="Times"/>
              </a:rPr>
              <a:t>c</a:t>
            </a:r>
            <a:r>
              <a:rPr lang="en-US" altLang="en-US" sz="1800" dirty="0">
                <a:solidFill>
                  <a:srgbClr val="000000"/>
                </a:solidFill>
                <a:latin typeface="Times"/>
                <a:cs typeface="Times"/>
              </a:rPr>
              <a:t> is the phase conductor diameter (in.).</a:t>
            </a:r>
          </a:p>
          <a:p>
            <a:pPr lvl="0">
              <a:buFontTx/>
              <a:buChar char="•"/>
            </a:pPr>
            <a:r>
              <a:rPr lang="en-US" altLang="en-US" sz="1800" i="1" dirty="0" err="1">
                <a:solidFill>
                  <a:srgbClr val="000000"/>
                </a:solidFill>
                <a:latin typeface="Times"/>
                <a:cs typeface="Times"/>
              </a:rPr>
              <a:t>d</a:t>
            </a:r>
            <a:r>
              <a:rPr lang="en-US" altLang="en-US" sz="1800" i="1" baseline="-30000" dirty="0" err="1">
                <a:solidFill>
                  <a:srgbClr val="000000"/>
                </a:solidFill>
                <a:latin typeface="Times"/>
                <a:cs typeface="Times"/>
              </a:rPr>
              <a:t>od</a:t>
            </a:r>
            <a:r>
              <a:rPr lang="en-US" altLang="en-US" sz="1800" dirty="0">
                <a:solidFill>
                  <a:srgbClr val="000000"/>
                </a:solidFill>
                <a:latin typeface="Times"/>
                <a:cs typeface="Times"/>
              </a:rPr>
              <a:t> is the nominal diameter over the concentric neutrals of the cable (in.).</a:t>
            </a:r>
          </a:p>
          <a:p>
            <a:pPr lvl="0">
              <a:buFontTx/>
              <a:buChar char="•"/>
            </a:pPr>
            <a:r>
              <a:rPr lang="en-US" altLang="en-US" sz="1800" i="1" dirty="0">
                <a:solidFill>
                  <a:srgbClr val="000000"/>
                </a:solidFill>
                <a:latin typeface="Times"/>
                <a:cs typeface="Times"/>
              </a:rPr>
              <a:t>d</a:t>
            </a:r>
            <a:r>
              <a:rPr lang="en-US" altLang="en-US" sz="1800" i="1" baseline="-30000" dirty="0">
                <a:solidFill>
                  <a:srgbClr val="000000"/>
                </a:solidFill>
                <a:latin typeface="Times"/>
                <a:cs typeface="Times"/>
              </a:rPr>
              <a:t>s</a:t>
            </a:r>
            <a:r>
              <a:rPr lang="en-US" altLang="en-US" sz="1800" dirty="0">
                <a:solidFill>
                  <a:srgbClr val="000000"/>
                </a:solidFill>
                <a:latin typeface="Times"/>
                <a:cs typeface="Times"/>
              </a:rPr>
              <a:t> is the diameter of a concentric neutral strand (in.).</a:t>
            </a:r>
          </a:p>
          <a:p>
            <a:pPr lvl="0">
              <a:buFontTx/>
              <a:buChar char="•"/>
            </a:pPr>
            <a:r>
              <a:rPr lang="en-US" altLang="en-US" sz="1800" i="1" dirty="0" err="1">
                <a:solidFill>
                  <a:srgbClr val="000000"/>
                </a:solidFill>
                <a:latin typeface="Times"/>
                <a:cs typeface="Times"/>
              </a:rPr>
              <a:t>GMR</a:t>
            </a:r>
            <a:r>
              <a:rPr lang="en-US" altLang="en-US" sz="1800" i="1" baseline="-30000" dirty="0" err="1">
                <a:solidFill>
                  <a:srgbClr val="000000"/>
                </a:solidFill>
                <a:latin typeface="Times"/>
                <a:cs typeface="Times"/>
              </a:rPr>
              <a:t>c</a:t>
            </a:r>
            <a:r>
              <a:rPr lang="en-US" altLang="en-US" sz="1800" dirty="0">
                <a:solidFill>
                  <a:srgbClr val="000000"/>
                </a:solidFill>
                <a:latin typeface="Times"/>
                <a:cs typeface="Times"/>
              </a:rPr>
              <a:t> is the geometric mean radius of the phase conductor (</a:t>
            </a:r>
            <a:r>
              <a:rPr lang="en-US" altLang="en-US" sz="1800" dirty="0" err="1">
                <a:solidFill>
                  <a:srgbClr val="000000"/>
                </a:solidFill>
                <a:latin typeface="Times"/>
                <a:cs typeface="Times"/>
              </a:rPr>
              <a:t>ft</a:t>
            </a:r>
            <a:r>
              <a:rPr lang="en-US" altLang="en-US" sz="1800" dirty="0">
                <a:solidFill>
                  <a:srgbClr val="000000"/>
                </a:solidFill>
                <a:latin typeface="Times"/>
                <a:cs typeface="Times"/>
              </a:rPr>
              <a:t>).</a:t>
            </a:r>
          </a:p>
          <a:p>
            <a:pPr lvl="0">
              <a:buFontTx/>
              <a:buChar char="•"/>
            </a:pPr>
            <a:r>
              <a:rPr lang="en-US" altLang="en-US" sz="1800" i="1" dirty="0">
                <a:solidFill>
                  <a:srgbClr val="000000"/>
                </a:solidFill>
                <a:latin typeface="Times"/>
                <a:cs typeface="Times"/>
              </a:rPr>
              <a:t>GMR</a:t>
            </a:r>
            <a:r>
              <a:rPr lang="en-US" altLang="en-US" sz="1800" i="1" baseline="-30000" dirty="0">
                <a:solidFill>
                  <a:srgbClr val="000000"/>
                </a:solidFill>
                <a:latin typeface="Times"/>
                <a:cs typeface="Times"/>
              </a:rPr>
              <a:t>s</a:t>
            </a:r>
            <a:r>
              <a:rPr lang="en-US" altLang="en-US" sz="1800" dirty="0">
                <a:solidFill>
                  <a:srgbClr val="000000"/>
                </a:solidFill>
                <a:latin typeface="Times"/>
                <a:cs typeface="Times"/>
              </a:rPr>
              <a:t> is the geometric mean radius of a neutral strand (</a:t>
            </a:r>
            <a:r>
              <a:rPr lang="en-US" altLang="en-US" sz="1800" dirty="0" err="1">
                <a:solidFill>
                  <a:srgbClr val="000000"/>
                </a:solidFill>
                <a:latin typeface="Times"/>
                <a:cs typeface="Times"/>
              </a:rPr>
              <a:t>ft</a:t>
            </a:r>
            <a:r>
              <a:rPr lang="en-US" altLang="en-US" sz="1800" dirty="0">
                <a:solidFill>
                  <a:srgbClr val="000000"/>
                </a:solidFill>
                <a:latin typeface="Times"/>
                <a:cs typeface="Times"/>
              </a:rPr>
              <a:t>).</a:t>
            </a:r>
          </a:p>
          <a:p>
            <a:pPr lvl="0">
              <a:buFontTx/>
              <a:buChar char="•"/>
            </a:pPr>
            <a:r>
              <a:rPr lang="en-US" altLang="en-US" sz="1800" i="1" dirty="0" err="1">
                <a:solidFill>
                  <a:srgbClr val="000000"/>
                </a:solidFill>
                <a:latin typeface="Times"/>
                <a:cs typeface="Times"/>
              </a:rPr>
              <a:t>r</a:t>
            </a:r>
            <a:r>
              <a:rPr lang="en-US" altLang="en-US" sz="1800" i="1" baseline="-30000" dirty="0" err="1">
                <a:solidFill>
                  <a:srgbClr val="000000"/>
                </a:solidFill>
                <a:latin typeface="Times"/>
                <a:cs typeface="Times"/>
              </a:rPr>
              <a:t>c</a:t>
            </a:r>
            <a:r>
              <a:rPr lang="en-US" altLang="en-US" sz="1800" dirty="0">
                <a:solidFill>
                  <a:srgbClr val="000000"/>
                </a:solidFill>
                <a:latin typeface="Times"/>
                <a:cs typeface="Times"/>
              </a:rPr>
              <a:t> is the resistance of the phase conductor (</a:t>
            </a:r>
            <a:r>
              <a:rPr lang="en-US" altLang="en-US" sz="1800" dirty="0" err="1">
                <a:solidFill>
                  <a:srgbClr val="000000"/>
                </a:solidFill>
                <a:latin typeface="Times"/>
                <a:cs typeface="Times"/>
              </a:rPr>
              <a:t>Ω</a:t>
            </a:r>
            <a:r>
              <a:rPr lang="en-US" altLang="en-US" sz="1800" dirty="0">
                <a:solidFill>
                  <a:srgbClr val="000000"/>
                </a:solidFill>
                <a:latin typeface="Times"/>
                <a:cs typeface="Times"/>
              </a:rPr>
              <a:t>/mile).</a:t>
            </a:r>
          </a:p>
          <a:p>
            <a:pPr lvl="0">
              <a:buFontTx/>
              <a:buChar char="•"/>
            </a:pPr>
            <a:r>
              <a:rPr lang="en-US" altLang="en-US" sz="1800" i="1" dirty="0" err="1">
                <a:solidFill>
                  <a:srgbClr val="000000"/>
                </a:solidFill>
                <a:latin typeface="Times"/>
                <a:cs typeface="Times"/>
              </a:rPr>
              <a:t>r</a:t>
            </a:r>
            <a:r>
              <a:rPr lang="en-US" altLang="en-US" sz="1800" i="1" baseline="-30000" dirty="0" err="1">
                <a:solidFill>
                  <a:srgbClr val="000000"/>
                </a:solidFill>
                <a:latin typeface="Times"/>
                <a:cs typeface="Times"/>
              </a:rPr>
              <a:t>s</a:t>
            </a:r>
            <a:r>
              <a:rPr lang="en-US" altLang="en-US" sz="1800" dirty="0">
                <a:solidFill>
                  <a:srgbClr val="000000"/>
                </a:solidFill>
                <a:latin typeface="Times"/>
                <a:cs typeface="Times"/>
              </a:rPr>
              <a:t> is the resistance of a solid neutral strand (</a:t>
            </a:r>
            <a:r>
              <a:rPr lang="en-US" altLang="en-US" sz="1800" dirty="0" err="1">
                <a:solidFill>
                  <a:srgbClr val="000000"/>
                </a:solidFill>
                <a:latin typeface="Times"/>
                <a:cs typeface="Times"/>
              </a:rPr>
              <a:t>Ω</a:t>
            </a:r>
            <a:r>
              <a:rPr lang="en-US" altLang="en-US" sz="1800" dirty="0">
                <a:solidFill>
                  <a:srgbClr val="000000"/>
                </a:solidFill>
                <a:latin typeface="Times"/>
                <a:cs typeface="Times"/>
              </a:rPr>
              <a:t>/mile).</a:t>
            </a:r>
          </a:p>
          <a:p>
            <a:pPr lvl="0">
              <a:buFontTx/>
              <a:buChar char="•"/>
            </a:pPr>
            <a:r>
              <a:rPr lang="en-US" altLang="en-US" sz="1800" i="1" dirty="0">
                <a:solidFill>
                  <a:srgbClr val="000000"/>
                </a:solidFill>
                <a:latin typeface="Times"/>
                <a:cs typeface="Times"/>
              </a:rPr>
              <a:t>k</a:t>
            </a:r>
            <a:r>
              <a:rPr lang="en-US" altLang="en-US" sz="1800" dirty="0">
                <a:solidFill>
                  <a:srgbClr val="000000"/>
                </a:solidFill>
                <a:latin typeface="Times"/>
                <a:cs typeface="Times"/>
              </a:rPr>
              <a:t> is the number of concentric neutral strands.</a:t>
            </a:r>
          </a:p>
        </p:txBody>
      </p:sp>
      <p:sp>
        <p:nvSpPr>
          <p:cNvPr id="9" name="TextBox 8"/>
          <p:cNvSpPr txBox="1"/>
          <p:nvPr/>
        </p:nvSpPr>
        <p:spPr>
          <a:xfrm>
            <a:off x="4343400" y="4495800"/>
            <a:ext cx="5374547" cy="400110"/>
          </a:xfrm>
          <a:prstGeom prst="rect">
            <a:avLst/>
          </a:prstGeom>
          <a:noFill/>
        </p:spPr>
        <p:txBody>
          <a:bodyPr wrap="square" rtlCol="0">
            <a:spAutoFit/>
          </a:bodyPr>
          <a:lstStyle/>
          <a:p>
            <a:pPr algn="ctr"/>
            <a:r>
              <a:rPr lang="en-US" sz="2000" dirty="0"/>
              <a:t>Fig.10 Concentric neutral cable</a:t>
            </a:r>
          </a:p>
        </p:txBody>
      </p:sp>
    </p:spTree>
    <p:extLst>
      <p:ext uri="{BB962C8B-B14F-4D97-AF65-F5344CB8AC3E}">
        <p14:creationId xmlns:p14="http://schemas.microsoft.com/office/powerpoint/2010/main" val="1704245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273857" y="3505200"/>
            <a:ext cx="5193743" cy="2343042"/>
          </a:xfrm>
          <a:prstGeom prst="rect">
            <a:avLst/>
          </a:prstGeom>
        </p:spPr>
      </p:pic>
      <p:sp>
        <p:nvSpPr>
          <p:cNvPr id="2" name="Title 1"/>
          <p:cNvSpPr>
            <a:spLocks noGrp="1"/>
          </p:cNvSpPr>
          <p:nvPr>
            <p:ph type="title"/>
          </p:nvPr>
        </p:nvSpPr>
        <p:spPr/>
        <p:txBody>
          <a:bodyPr/>
          <a:lstStyle/>
          <a:p>
            <a:r>
              <a:rPr lang="en-US" sz="3200" dirty="0"/>
              <a:t>Concentric Neutral Cable</a:t>
            </a:r>
          </a:p>
        </p:txBody>
      </p:sp>
      <p:sp>
        <p:nvSpPr>
          <p:cNvPr id="4" name="Slide Number Placeholder 3"/>
          <p:cNvSpPr>
            <a:spLocks noGrp="1"/>
          </p:cNvSpPr>
          <p:nvPr>
            <p:ph type="sldNum" sz="quarter" idx="4"/>
          </p:nvPr>
        </p:nvSpPr>
        <p:spPr/>
        <p:txBody>
          <a:bodyPr/>
          <a:lstStyle/>
          <a:p>
            <a:fld id="{179A9A4E-4C82-4D44-9372-C31BB3818094}" type="slidenum">
              <a:rPr lang="en-US" smtClean="0"/>
              <a:pPr/>
              <a:t>61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914400"/>
            <a:ext cx="8229600" cy="1323439"/>
          </a:xfrm>
          <a:prstGeom prst="rect">
            <a:avLst/>
          </a:prstGeom>
        </p:spPr>
        <p:txBody>
          <a:bodyPr wrap="square">
            <a:spAutoFit/>
          </a:bodyPr>
          <a:lstStyle/>
          <a:p>
            <a:r>
              <a:rPr lang="en-US" sz="2000" dirty="0">
                <a:solidFill>
                  <a:srgbClr val="000000"/>
                </a:solidFill>
              </a:rPr>
              <a:t>The GMRs of the phase conductor and a neutral strand are obtained from a standard table of conductor data (Appendix A, </a:t>
            </a:r>
            <a:r>
              <a:rPr lang="en-US" sz="2000" dirty="0" err="1">
                <a:solidFill>
                  <a:srgbClr val="000000"/>
                </a:solidFill>
              </a:rPr>
              <a:t>Kersting</a:t>
            </a:r>
            <a:r>
              <a:rPr lang="en-US" sz="2000" dirty="0">
                <a:solidFill>
                  <a:srgbClr val="000000"/>
                </a:solidFill>
              </a:rPr>
              <a:t>). The equivalent GMR of the concentric neutral is computed using the equation for the GMR of bundled conductors used in high-voltage transmission lines:</a:t>
            </a:r>
          </a:p>
        </p:txBody>
      </p:sp>
      <p:sp>
        <p:nvSpPr>
          <p:cNvPr id="7" name="Rectangle 6"/>
          <p:cNvSpPr/>
          <p:nvPr/>
        </p:nvSpPr>
        <p:spPr>
          <a:xfrm>
            <a:off x="457200" y="2590800"/>
            <a:ext cx="8229600" cy="707886"/>
          </a:xfrm>
          <a:prstGeom prst="rect">
            <a:avLst/>
          </a:prstGeom>
        </p:spPr>
        <p:txBody>
          <a:bodyPr wrap="square">
            <a:spAutoFit/>
          </a:bodyPr>
          <a:lstStyle/>
          <a:p>
            <a:r>
              <a:rPr lang="en-US" sz="2000" dirty="0">
                <a:solidFill>
                  <a:srgbClr val="000000"/>
                </a:solidFill>
              </a:rPr>
              <a:t>where </a:t>
            </a:r>
            <a:r>
              <a:rPr lang="en-US" sz="2000" i="1" dirty="0">
                <a:solidFill>
                  <a:srgbClr val="000000"/>
                </a:solidFill>
              </a:rPr>
              <a:t>R</a:t>
            </a:r>
            <a:r>
              <a:rPr lang="en-US" sz="2000" dirty="0">
                <a:solidFill>
                  <a:srgbClr val="000000"/>
                </a:solidFill>
              </a:rPr>
              <a:t> is the radius of a circle passing through the center of the concentric neutral strands given by</a:t>
            </a:r>
          </a:p>
        </p:txBody>
      </p:sp>
      <p:sp>
        <p:nvSpPr>
          <p:cNvPr id="9" name="TextBox 8"/>
          <p:cNvSpPr txBox="1"/>
          <p:nvPr/>
        </p:nvSpPr>
        <p:spPr>
          <a:xfrm>
            <a:off x="2057400" y="5791200"/>
            <a:ext cx="5374547" cy="369332"/>
          </a:xfrm>
          <a:prstGeom prst="rect">
            <a:avLst/>
          </a:prstGeom>
          <a:noFill/>
        </p:spPr>
        <p:txBody>
          <a:bodyPr wrap="square" rtlCol="0">
            <a:spAutoFit/>
          </a:bodyPr>
          <a:lstStyle/>
          <a:p>
            <a:pPr algn="ctr"/>
            <a:r>
              <a:rPr lang="en-US" sz="1800" dirty="0"/>
              <a:t>Fig.10 Concentric neutral cable</a:t>
            </a:r>
          </a:p>
        </p:txBody>
      </p:sp>
      <mc:AlternateContent xmlns:mc="http://schemas.openxmlformats.org/markup-compatibility/2006" xmlns:a14="http://schemas.microsoft.com/office/drawing/2010/main">
        <mc:Choice Requires="a14">
          <p:sp>
            <p:nvSpPr>
              <p:cNvPr id="10" name="TextBox 9"/>
              <p:cNvSpPr txBox="1"/>
              <p:nvPr/>
            </p:nvSpPr>
            <p:spPr>
              <a:xfrm>
                <a:off x="2971800" y="2237839"/>
                <a:ext cx="3213059" cy="3356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𝐺𝑀𝑅</m:t>
                          </m:r>
                        </m:e>
                        <m:sub>
                          <m:r>
                            <a:rPr lang="en-US" sz="1800" b="0" i="1" smtClean="0">
                              <a:latin typeface="Cambria Math" panose="02040503050406030204" pitchFamily="18" charset="0"/>
                            </a:rPr>
                            <m:t>𝑐𝑛</m:t>
                          </m:r>
                        </m:sub>
                      </m:sSub>
                      <m:r>
                        <a:rPr lang="en-US" sz="1800" i="1">
                          <a:latin typeface="Cambria Math" panose="02040503050406030204" pitchFamily="18" charset="0"/>
                        </a:rPr>
                        <m:t>=</m:t>
                      </m:r>
                      <m:rad>
                        <m:radPr>
                          <m:ctrlPr>
                            <a:rPr lang="en-US" sz="1800" i="1" smtClean="0">
                              <a:latin typeface="Cambria Math" panose="02040503050406030204" pitchFamily="18" charset="0"/>
                            </a:rPr>
                          </m:ctrlPr>
                        </m:radPr>
                        <m:deg>
                          <m:r>
                            <a:rPr lang="en-US" sz="1800" b="0" i="1" smtClean="0">
                              <a:latin typeface="Cambria Math" panose="02040503050406030204" pitchFamily="18" charset="0"/>
                            </a:rPr>
                            <m:t>𝑘</m:t>
                          </m:r>
                        </m:deg>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𝐺𝑀𝑅</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r>
                            <a:rPr lang="en-US" sz="1800" i="1" smtClean="0">
                              <a:latin typeface="Cambria Math" panose="02040503050406030204" pitchFamily="18" charset="0"/>
                            </a:rPr>
                            <m:t>𝑘</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𝑅</m:t>
                              </m:r>
                            </m:e>
                            <m:sup>
                              <m:r>
                                <a:rPr lang="en-US" sz="1800" b="0" i="1" smtClean="0">
                                  <a:latin typeface="Cambria Math" panose="02040503050406030204" pitchFamily="18" charset="0"/>
                                </a:rPr>
                                <m:t>𝑘</m:t>
                              </m:r>
                              <m:r>
                                <a:rPr lang="en-US" sz="1800" b="0" i="1" smtClean="0">
                                  <a:latin typeface="Cambria Math" panose="02040503050406030204" pitchFamily="18" charset="0"/>
                                </a:rPr>
                                <m:t>−1</m:t>
                              </m:r>
                            </m:sup>
                          </m:sSup>
                        </m:e>
                      </m:rad>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𝑓𝑡</m:t>
                      </m:r>
                    </m:oMath>
                  </m:oMathPara>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71800" y="2237839"/>
                <a:ext cx="3213059" cy="335605"/>
              </a:xfrm>
              <a:prstGeom prst="rect">
                <a:avLst/>
              </a:prstGeom>
              <a:blipFill>
                <a:blip r:embed="rId3"/>
                <a:stretch>
                  <a:fillRect l="-1328" r="-1898" b="-3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86200" y="2999839"/>
                <a:ext cx="1633652"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𝑅</m:t>
                      </m:r>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𝑜𝑑</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𝑠</m:t>
                              </m:r>
                            </m:sub>
                          </m:sSub>
                        </m:num>
                        <m:den>
                          <m:r>
                            <a:rPr lang="en-US" sz="1800" b="0" i="1" smtClean="0">
                              <a:latin typeface="Cambria Math" panose="02040503050406030204" pitchFamily="18" charset="0"/>
                            </a:rPr>
                            <m:t>24</m:t>
                          </m:r>
                        </m:den>
                      </m:f>
                      <m:r>
                        <a:rPr lang="en-US" sz="1800" b="0" i="1" smtClean="0">
                          <a:latin typeface="Cambria Math" panose="02040503050406030204" pitchFamily="18" charset="0"/>
                          <a:ea typeface="Cambria Math" panose="02040503050406030204" pitchFamily="18" charset="0"/>
                        </a:rPr>
                        <m:t>𝑓𝑡</m:t>
                      </m:r>
                    </m:oMath>
                  </m:oMathPara>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886200" y="2999839"/>
                <a:ext cx="1633652" cy="524118"/>
              </a:xfrm>
              <a:prstGeom prst="rect">
                <a:avLst/>
              </a:prstGeom>
              <a:blipFill>
                <a:blip r:embed="rId4"/>
                <a:stretch>
                  <a:fillRect/>
                </a:stretch>
              </a:blipFill>
            </p:spPr>
            <p:txBody>
              <a:bodyPr/>
              <a:lstStyle/>
              <a:p>
                <a:r>
                  <a:rPr lang="en-US">
                    <a:noFill/>
                  </a:rPr>
                  <a:t> </a:t>
                </a:r>
              </a:p>
            </p:txBody>
          </p:sp>
        </mc:Fallback>
      </mc:AlternateContent>
      <p:sp>
        <p:nvSpPr>
          <p:cNvPr id="12" name="TextBox 11"/>
          <p:cNvSpPr txBox="1"/>
          <p:nvPr/>
        </p:nvSpPr>
        <p:spPr>
          <a:xfrm>
            <a:off x="7404172" y="2129373"/>
            <a:ext cx="559769" cy="369332"/>
          </a:xfrm>
          <a:prstGeom prst="rect">
            <a:avLst/>
          </a:prstGeom>
          <a:noFill/>
        </p:spPr>
        <p:txBody>
          <a:bodyPr wrap="none" rtlCol="0">
            <a:spAutoFit/>
          </a:bodyPr>
          <a:lstStyle/>
          <a:p>
            <a:r>
              <a:rPr lang="en-US" dirty="0"/>
              <a:t>(72)</a:t>
            </a:r>
          </a:p>
        </p:txBody>
      </p:sp>
      <p:sp>
        <p:nvSpPr>
          <p:cNvPr id="13" name="TextBox 12"/>
          <p:cNvSpPr txBox="1"/>
          <p:nvPr/>
        </p:nvSpPr>
        <p:spPr>
          <a:xfrm>
            <a:off x="7404171" y="3021449"/>
            <a:ext cx="559769" cy="369332"/>
          </a:xfrm>
          <a:prstGeom prst="rect">
            <a:avLst/>
          </a:prstGeom>
          <a:noFill/>
        </p:spPr>
        <p:txBody>
          <a:bodyPr wrap="none" rtlCol="0">
            <a:spAutoFit/>
          </a:bodyPr>
          <a:lstStyle/>
          <a:p>
            <a:r>
              <a:rPr lang="en-US" dirty="0"/>
              <a:t>(73)</a:t>
            </a:r>
          </a:p>
        </p:txBody>
      </p:sp>
    </p:spTree>
    <p:extLst>
      <p:ext uri="{BB962C8B-B14F-4D97-AF65-F5344CB8AC3E}">
        <p14:creationId xmlns:p14="http://schemas.microsoft.com/office/powerpoint/2010/main" val="3864218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Concentric Neutral Cable</a:t>
            </a:r>
          </a:p>
        </p:txBody>
      </p:sp>
      <p:sp>
        <p:nvSpPr>
          <p:cNvPr id="4" name="Slide Number Placeholder 3"/>
          <p:cNvSpPr>
            <a:spLocks noGrp="1"/>
          </p:cNvSpPr>
          <p:nvPr>
            <p:ph type="sldNum" sz="quarter" idx="4"/>
          </p:nvPr>
        </p:nvSpPr>
        <p:spPr/>
        <p:txBody>
          <a:bodyPr/>
          <a:lstStyle/>
          <a:p>
            <a:fld id="{179A9A4E-4C82-4D44-9372-C31BB3818094}" type="slidenum">
              <a:rPr lang="en-US" smtClean="0"/>
              <a:pPr/>
              <a:t>62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1900535"/>
            <a:ext cx="8305800" cy="461665"/>
          </a:xfrm>
          <a:prstGeom prst="rect">
            <a:avLst/>
          </a:prstGeom>
        </p:spPr>
        <p:txBody>
          <a:bodyPr wrap="square">
            <a:spAutoFit/>
          </a:bodyPr>
          <a:lstStyle/>
          <a:p>
            <a:r>
              <a:rPr lang="en-US" dirty="0">
                <a:solidFill>
                  <a:srgbClr val="000000"/>
                </a:solidFill>
              </a:rPr>
              <a:t>The equivalent resistance of the concentric neutral is</a:t>
            </a:r>
          </a:p>
        </p:txBody>
      </p:sp>
      <p:sp>
        <p:nvSpPr>
          <p:cNvPr id="7" name="Rectangle 6"/>
          <p:cNvSpPr/>
          <p:nvPr/>
        </p:nvSpPr>
        <p:spPr>
          <a:xfrm>
            <a:off x="228600" y="3352800"/>
            <a:ext cx="8458200" cy="2308324"/>
          </a:xfrm>
          <a:prstGeom prst="rect">
            <a:avLst/>
          </a:prstGeom>
        </p:spPr>
        <p:txBody>
          <a:bodyPr wrap="square">
            <a:spAutoFit/>
          </a:bodyPr>
          <a:lstStyle/>
          <a:p>
            <a:r>
              <a:rPr lang="en-US" sz="2000" dirty="0">
                <a:solidFill>
                  <a:srgbClr val="000000"/>
                </a:solidFill>
              </a:rPr>
              <a:t>The various </a:t>
            </a:r>
            <a:r>
              <a:rPr lang="en-US" sz="2000" dirty="0" err="1">
                <a:solidFill>
                  <a:srgbClr val="000000"/>
                </a:solidFill>
              </a:rPr>
              <a:t>spacings</a:t>
            </a:r>
            <a:r>
              <a:rPr lang="en-US" sz="2000" dirty="0">
                <a:solidFill>
                  <a:srgbClr val="000000"/>
                </a:solidFill>
              </a:rPr>
              <a:t> between a concentric neutral and the phase conductors and other concentric neutrals are as follows:</a:t>
            </a:r>
          </a:p>
          <a:p>
            <a:pPr>
              <a:buFont typeface="Arial" panose="020B0604020202020204" pitchFamily="34" charset="0"/>
              <a:buChar char="•"/>
            </a:pPr>
            <a:r>
              <a:rPr lang="en-US" sz="2000" i="1" dirty="0">
                <a:solidFill>
                  <a:srgbClr val="000000"/>
                </a:solidFill>
              </a:rPr>
              <a:t>Concentric neutral to its own phase conductor</a:t>
            </a:r>
            <a:endParaRPr lang="en-US" sz="2000" dirty="0">
              <a:solidFill>
                <a:srgbClr val="000000"/>
              </a:solidFill>
            </a:endParaRPr>
          </a:p>
          <a:p>
            <a:pPr>
              <a:buFont typeface="Arial" panose="020B0604020202020204" pitchFamily="34" charset="0"/>
              <a:buChar char="•"/>
            </a:pPr>
            <a:r>
              <a:rPr lang="en-US" sz="2000" i="1" dirty="0" err="1">
                <a:solidFill>
                  <a:srgbClr val="000000"/>
                </a:solidFill>
              </a:rPr>
              <a:t>D</a:t>
            </a:r>
            <a:r>
              <a:rPr lang="en-US" sz="2000" i="1" baseline="-25000" dirty="0" err="1">
                <a:solidFill>
                  <a:srgbClr val="000000"/>
                </a:solidFill>
              </a:rPr>
              <a:t>ij</a:t>
            </a:r>
            <a:r>
              <a:rPr lang="en-US" sz="2000" dirty="0">
                <a:solidFill>
                  <a:srgbClr val="000000"/>
                </a:solidFill>
              </a:rPr>
              <a:t> = </a:t>
            </a:r>
            <a:r>
              <a:rPr lang="en-US" sz="2000" i="1" dirty="0">
                <a:solidFill>
                  <a:srgbClr val="000000"/>
                </a:solidFill>
              </a:rPr>
              <a:t>R</a:t>
            </a:r>
            <a:r>
              <a:rPr lang="en-US" sz="2000" dirty="0">
                <a:solidFill>
                  <a:srgbClr val="000000"/>
                </a:solidFill>
              </a:rPr>
              <a:t> (Equation (73))</a:t>
            </a:r>
          </a:p>
          <a:p>
            <a:pPr>
              <a:buFont typeface="Arial" panose="020B0604020202020204" pitchFamily="34" charset="0"/>
              <a:buChar char="•"/>
            </a:pPr>
            <a:r>
              <a:rPr lang="en-US" sz="2000" i="1" dirty="0">
                <a:solidFill>
                  <a:srgbClr val="000000"/>
                </a:solidFill>
              </a:rPr>
              <a:t>Concentric neutral to an adjacent concentric neutral</a:t>
            </a:r>
            <a:endParaRPr lang="en-US" sz="2000" dirty="0">
              <a:solidFill>
                <a:srgbClr val="000000"/>
              </a:solidFill>
            </a:endParaRPr>
          </a:p>
          <a:p>
            <a:pPr>
              <a:buFont typeface="Arial" panose="020B0604020202020204" pitchFamily="34" charset="0"/>
              <a:buChar char="•"/>
            </a:pPr>
            <a:r>
              <a:rPr lang="en-US" sz="2000" i="1" dirty="0" err="1">
                <a:solidFill>
                  <a:srgbClr val="000000"/>
                </a:solidFill>
              </a:rPr>
              <a:t>D</a:t>
            </a:r>
            <a:r>
              <a:rPr lang="en-US" sz="2000" i="1" baseline="-25000" dirty="0" err="1">
                <a:solidFill>
                  <a:srgbClr val="000000"/>
                </a:solidFill>
              </a:rPr>
              <a:t>ij</a:t>
            </a:r>
            <a:r>
              <a:rPr lang="en-US" sz="2000" dirty="0">
                <a:solidFill>
                  <a:srgbClr val="000000"/>
                </a:solidFill>
              </a:rPr>
              <a:t> is the center-to-center distance of the phase conductors</a:t>
            </a:r>
          </a:p>
          <a:p>
            <a:pPr>
              <a:buFont typeface="Arial" panose="020B0604020202020204" pitchFamily="34" charset="0"/>
              <a:buChar char="•"/>
            </a:pPr>
            <a:r>
              <a:rPr lang="en-US" sz="2000" i="1" dirty="0">
                <a:solidFill>
                  <a:srgbClr val="000000"/>
                </a:solidFill>
              </a:rPr>
              <a:t>Concentric neutral to an adjacent phase conductor</a:t>
            </a:r>
            <a:endParaRPr lang="en-US" sz="2000" dirty="0">
              <a:solidFill>
                <a:srgbClr val="0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3369632" y="2513077"/>
                <a:ext cx="1538946" cy="474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𝑠</m:t>
                              </m:r>
                            </m:sub>
                          </m:sSub>
                        </m:num>
                        <m:den>
                          <m:r>
                            <a:rPr lang="en-US" b="0" i="1" smtClean="0">
                              <a:latin typeface="Cambria Math" panose="02040503050406030204" pitchFamily="18" charset="0"/>
                            </a:rPr>
                            <m:t>𝑘</m:t>
                          </m:r>
                        </m:den>
                      </m:f>
                      <m:r>
                        <a:rPr lang="en-US" b="0" i="1" smtClean="0">
                          <a:latin typeface="Cambria Math" panose="02040503050406030204" pitchFamily="18" charset="0"/>
                          <a:ea typeface="Cambria Math" panose="02040503050406030204" pitchFamily="18" charset="0"/>
                        </a:rPr>
                        <m:t> </m:t>
                      </m:r>
                      <m:r>
                        <m:rPr>
                          <m:sty m:val="p"/>
                        </m:rPr>
                        <a:rPr lang="el-GR" i="1" dirty="0">
                          <a:latin typeface="Cambria Math" panose="02040503050406030204" pitchFamily="18" charset="0"/>
                          <a:ea typeface="Cambria Math" panose="02040503050406030204" pitchFamily="18" charset="0"/>
                        </a:rPr>
                        <m:t>Ω</m:t>
                      </m:r>
                      <m:r>
                        <m:rPr>
                          <m:nor/>
                        </m:rPr>
                        <a:rPr lang="en-US" dirty="0"/>
                        <m:t>/</m:t>
                      </m:r>
                      <m:r>
                        <m:rPr>
                          <m:nor/>
                        </m:rPr>
                        <a:rPr lang="en-US" dirty="0"/>
                        <m:t>mile</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369632" y="2513077"/>
                <a:ext cx="1538946" cy="474361"/>
              </a:xfrm>
              <a:prstGeom prst="rect">
                <a:avLst/>
              </a:prstGeom>
              <a:blipFill>
                <a:blip r:embed="rId2"/>
                <a:stretch>
                  <a:fillRect r="-25000" b="-32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00400" y="1318196"/>
                <a:ext cx="1812483" cy="5823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𝑅</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𝑜𝑑</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rPr>
                                <m:t>𝑠</m:t>
                              </m:r>
                            </m:sub>
                          </m:sSub>
                        </m:num>
                        <m:den>
                          <m:r>
                            <a:rPr lang="en-US" sz="2000" b="0" i="1" smtClean="0">
                              <a:latin typeface="Cambria Math" panose="02040503050406030204" pitchFamily="18" charset="0"/>
                            </a:rPr>
                            <m:t>24</m:t>
                          </m:r>
                        </m:den>
                      </m:f>
                      <m:r>
                        <a:rPr lang="en-US" sz="2000" b="0" i="1" smtClean="0">
                          <a:latin typeface="Cambria Math" panose="02040503050406030204" pitchFamily="18" charset="0"/>
                          <a:ea typeface="Cambria Math" panose="02040503050406030204" pitchFamily="18" charset="0"/>
                        </a:rPr>
                        <m:t>𝑓𝑡</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200400" y="1318196"/>
                <a:ext cx="1812483" cy="582339"/>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7086600" y="2575207"/>
            <a:ext cx="559769" cy="369332"/>
          </a:xfrm>
          <a:prstGeom prst="rect">
            <a:avLst/>
          </a:prstGeom>
          <a:noFill/>
        </p:spPr>
        <p:txBody>
          <a:bodyPr wrap="none" rtlCol="0">
            <a:spAutoFit/>
          </a:bodyPr>
          <a:lstStyle/>
          <a:p>
            <a:r>
              <a:rPr lang="en-US" dirty="0"/>
              <a:t>(74)</a:t>
            </a:r>
          </a:p>
        </p:txBody>
      </p:sp>
      <p:sp>
        <p:nvSpPr>
          <p:cNvPr id="11" name="TextBox 10"/>
          <p:cNvSpPr txBox="1"/>
          <p:nvPr/>
        </p:nvSpPr>
        <p:spPr>
          <a:xfrm>
            <a:off x="7086600" y="1298222"/>
            <a:ext cx="559769" cy="369332"/>
          </a:xfrm>
          <a:prstGeom prst="rect">
            <a:avLst/>
          </a:prstGeom>
          <a:noFill/>
        </p:spPr>
        <p:txBody>
          <a:bodyPr wrap="none" rtlCol="0">
            <a:spAutoFit/>
          </a:bodyPr>
          <a:lstStyle/>
          <a:p>
            <a:r>
              <a:rPr lang="en-US" dirty="0"/>
              <a:t>(73)</a:t>
            </a:r>
          </a:p>
        </p:txBody>
      </p:sp>
    </p:spTree>
    <p:extLst>
      <p:ext uri="{BB962C8B-B14F-4D97-AF65-F5344CB8AC3E}">
        <p14:creationId xmlns:p14="http://schemas.microsoft.com/office/powerpoint/2010/main" val="19782205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Concentric Neutral Cable</a:t>
            </a:r>
          </a:p>
        </p:txBody>
      </p:sp>
      <p:sp>
        <p:nvSpPr>
          <p:cNvPr id="3" name="Content Placeholder 2"/>
          <p:cNvSpPr>
            <a:spLocks noGrp="1"/>
          </p:cNvSpPr>
          <p:nvPr>
            <p:ph idx="1"/>
          </p:nvPr>
        </p:nvSpPr>
        <p:spPr>
          <a:xfrm>
            <a:off x="304800" y="914400"/>
            <a:ext cx="8534400" cy="1905000"/>
          </a:xfrm>
        </p:spPr>
        <p:txBody>
          <a:bodyPr/>
          <a:lstStyle/>
          <a:p>
            <a:pPr marL="0" indent="0" algn="just">
              <a:buNone/>
            </a:pPr>
            <a:r>
              <a:rPr lang="en-US" sz="2400" dirty="0">
                <a:solidFill>
                  <a:srgbClr val="000000"/>
                </a:solidFill>
                <a:latin typeface="Times"/>
                <a:cs typeface="Times"/>
              </a:rPr>
              <a:t>Fig.11 shows the relationship between the distance between centers of concentric neutral cables and the radius of a circle passing through the centers of the neutral strands.</a:t>
            </a:r>
          </a:p>
          <a:p>
            <a:pPr marL="0" indent="0" algn="just">
              <a:buNone/>
            </a:pPr>
            <a:r>
              <a:rPr lang="en-US" sz="2400" dirty="0">
                <a:solidFill>
                  <a:srgbClr val="000000"/>
                </a:solidFill>
                <a:latin typeface="Times"/>
                <a:cs typeface="Times"/>
              </a:rPr>
              <a:t>The GMD between a concentric neutral and an adjacent phase conductor is given by</a:t>
            </a:r>
          </a:p>
          <a:p>
            <a:pPr marL="0" indent="0">
              <a:buNone/>
            </a:pPr>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63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3257490"/>
            <a:ext cx="8534400" cy="400110"/>
          </a:xfrm>
          <a:prstGeom prst="rect">
            <a:avLst/>
          </a:prstGeom>
        </p:spPr>
        <p:txBody>
          <a:bodyPr wrap="square">
            <a:spAutoFit/>
          </a:bodyPr>
          <a:lstStyle/>
          <a:p>
            <a:r>
              <a:rPr lang="en-US" sz="2000" dirty="0">
                <a:solidFill>
                  <a:srgbClr val="000000"/>
                </a:solidFill>
              </a:rPr>
              <a:t>where </a:t>
            </a:r>
            <a:r>
              <a:rPr lang="en-US" sz="2000" i="1" dirty="0" err="1">
                <a:solidFill>
                  <a:srgbClr val="000000"/>
                </a:solidFill>
              </a:rPr>
              <a:t>D</a:t>
            </a:r>
            <a:r>
              <a:rPr lang="en-US" sz="2000" i="1" baseline="-25000" dirty="0" err="1">
                <a:solidFill>
                  <a:srgbClr val="000000"/>
                </a:solidFill>
              </a:rPr>
              <a:t>nm</a:t>
            </a:r>
            <a:r>
              <a:rPr lang="en-US" sz="2000" dirty="0">
                <a:solidFill>
                  <a:srgbClr val="000000"/>
                </a:solidFill>
              </a:rPr>
              <a:t> is the center-to-center distance between phase conductors.</a:t>
            </a:r>
          </a:p>
        </p:txBody>
      </p:sp>
      <p:pic>
        <p:nvPicPr>
          <p:cNvPr id="7" name="Picture 6"/>
          <p:cNvPicPr>
            <a:picLocks noChangeAspect="1"/>
          </p:cNvPicPr>
          <p:nvPr/>
        </p:nvPicPr>
        <p:blipFill>
          <a:blip r:embed="rId2"/>
          <a:stretch>
            <a:fillRect/>
          </a:stretch>
        </p:blipFill>
        <p:spPr>
          <a:xfrm>
            <a:off x="1600200" y="3657600"/>
            <a:ext cx="5715000" cy="2136766"/>
          </a:xfrm>
          <a:prstGeom prst="rect">
            <a:avLst/>
          </a:prstGeom>
        </p:spPr>
      </p:pic>
      <p:sp>
        <p:nvSpPr>
          <p:cNvPr id="8" name="Rectangle 7"/>
          <p:cNvSpPr/>
          <p:nvPr/>
        </p:nvSpPr>
        <p:spPr>
          <a:xfrm>
            <a:off x="1981200" y="5715000"/>
            <a:ext cx="5181600" cy="369332"/>
          </a:xfrm>
          <a:prstGeom prst="rect">
            <a:avLst/>
          </a:prstGeom>
        </p:spPr>
        <p:txBody>
          <a:bodyPr wrap="square">
            <a:spAutoFit/>
          </a:bodyPr>
          <a:lstStyle/>
          <a:p>
            <a:pPr algn="ctr"/>
            <a:r>
              <a:rPr lang="en-US" sz="1800" dirty="0"/>
              <a:t>Fig.11 Distance between concentric neutral cables</a:t>
            </a:r>
          </a:p>
        </p:txBody>
      </p:sp>
      <mc:AlternateContent xmlns:mc="http://schemas.openxmlformats.org/markup-compatibility/2006" xmlns:a14="http://schemas.microsoft.com/office/drawing/2010/main">
        <mc:Choice Requires="a14">
          <p:sp>
            <p:nvSpPr>
              <p:cNvPr id="9" name="TextBox 8"/>
              <p:cNvSpPr txBox="1"/>
              <p:nvPr/>
            </p:nvSpPr>
            <p:spPr>
              <a:xfrm>
                <a:off x="3505200" y="2650275"/>
                <a:ext cx="2391039" cy="6263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𝑖𝑗</m:t>
                          </m:r>
                        </m:sub>
                      </m:sSub>
                      <m:r>
                        <a:rPr lang="en-US" sz="2000" i="1">
                          <a:latin typeface="Cambria Math" panose="02040503050406030204" pitchFamily="18" charset="0"/>
                        </a:rPr>
                        <m:t>=</m:t>
                      </m:r>
                      <m:rad>
                        <m:radPr>
                          <m:ctrlPr>
                            <a:rPr lang="en-US" sz="2000" i="1" smtClean="0">
                              <a:latin typeface="Cambria Math" panose="02040503050406030204" pitchFamily="18" charset="0"/>
                            </a:rPr>
                          </m:ctrlPr>
                        </m:radPr>
                        <m:deg>
                          <m:r>
                            <a:rPr lang="en-US" sz="2000" b="0" i="1" smtClean="0">
                              <a:latin typeface="Cambria Math" panose="02040503050406030204" pitchFamily="18" charset="0"/>
                            </a:rPr>
                            <m:t>𝑘</m:t>
                          </m:r>
                        </m:deg>
                        <m:e>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𝐷</m:t>
                              </m:r>
                            </m:e>
                            <m:sub>
                              <m:r>
                                <a:rPr lang="en-US" sz="2000" b="0" i="1" smtClean="0">
                                  <a:latin typeface="Cambria Math" panose="02040503050406030204" pitchFamily="18" charset="0"/>
                                </a:rPr>
                                <m:t>𝑛𝑚</m:t>
                              </m:r>
                            </m:sub>
                            <m:sup>
                              <m:r>
                                <a:rPr lang="en-US" sz="2000" b="0" i="1" smtClean="0">
                                  <a:latin typeface="Cambria Math" panose="02040503050406030204" pitchFamily="18" charset="0"/>
                                </a:rPr>
                                <m:t>𝑘</m:t>
                              </m:r>
                            </m:sup>
                          </m:sSubSup>
                          <m:r>
                            <a:rPr lang="en-US" sz="200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𝑘</m:t>
                              </m:r>
                            </m:sup>
                          </m:sSup>
                        </m:e>
                      </m:rad>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𝑓𝑡</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505200" y="2650275"/>
                <a:ext cx="2391039" cy="626325"/>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7669831" y="2742556"/>
            <a:ext cx="559769" cy="369332"/>
          </a:xfrm>
          <a:prstGeom prst="rect">
            <a:avLst/>
          </a:prstGeom>
          <a:noFill/>
        </p:spPr>
        <p:txBody>
          <a:bodyPr wrap="none" rtlCol="0">
            <a:spAutoFit/>
          </a:bodyPr>
          <a:lstStyle/>
          <a:p>
            <a:r>
              <a:rPr lang="en-US" dirty="0"/>
              <a:t>(75)</a:t>
            </a:r>
          </a:p>
        </p:txBody>
      </p:sp>
    </p:spTree>
    <p:extLst>
      <p:ext uri="{BB962C8B-B14F-4D97-AF65-F5344CB8AC3E}">
        <p14:creationId xmlns:p14="http://schemas.microsoft.com/office/powerpoint/2010/main" val="38025973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Concentric Neutral Cable</a:t>
            </a:r>
          </a:p>
        </p:txBody>
      </p:sp>
      <p:sp>
        <p:nvSpPr>
          <p:cNvPr id="4" name="Slide Number Placeholder 3"/>
          <p:cNvSpPr>
            <a:spLocks noGrp="1"/>
          </p:cNvSpPr>
          <p:nvPr>
            <p:ph type="sldNum" sz="quarter" idx="4"/>
          </p:nvPr>
        </p:nvSpPr>
        <p:spPr/>
        <p:txBody>
          <a:bodyPr/>
          <a:lstStyle/>
          <a:p>
            <a:fld id="{179A9A4E-4C82-4D44-9372-C31BB3818094}" type="slidenum">
              <a:rPr lang="en-US" smtClean="0"/>
              <a:pPr/>
              <a:t>64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1066800"/>
            <a:ext cx="8382000" cy="1200329"/>
          </a:xfrm>
          <a:prstGeom prst="rect">
            <a:avLst/>
          </a:prstGeom>
        </p:spPr>
        <p:txBody>
          <a:bodyPr wrap="square">
            <a:spAutoFit/>
          </a:bodyPr>
          <a:lstStyle/>
          <a:p>
            <a:r>
              <a:rPr lang="en-US" sz="1800" dirty="0">
                <a:solidFill>
                  <a:srgbClr val="000000"/>
                </a:solidFill>
              </a:rPr>
              <a:t>The distance between cables will be much greater than the radius </a:t>
            </a:r>
            <a:r>
              <a:rPr lang="en-US" sz="1800" i="1" dirty="0">
                <a:solidFill>
                  <a:srgbClr val="000000"/>
                </a:solidFill>
              </a:rPr>
              <a:t>R</a:t>
            </a:r>
            <a:r>
              <a:rPr lang="en-US" sz="1800" dirty="0">
                <a:solidFill>
                  <a:srgbClr val="000000"/>
                </a:solidFill>
              </a:rPr>
              <a:t> so a good approximation of modeling the concentric neutral cables is shown in Fig.12. In this figure, the concentric neutrals are modeled as one equivalent conductor (shown in black) directly above the phase conductor.</a:t>
            </a:r>
          </a:p>
        </p:txBody>
      </p:sp>
      <p:sp>
        <p:nvSpPr>
          <p:cNvPr id="7" name="Rectangle 6"/>
          <p:cNvSpPr/>
          <p:nvPr/>
        </p:nvSpPr>
        <p:spPr>
          <a:xfrm>
            <a:off x="228600" y="2286000"/>
            <a:ext cx="8686800" cy="3416320"/>
          </a:xfrm>
          <a:prstGeom prst="rect">
            <a:avLst/>
          </a:prstGeom>
        </p:spPr>
        <p:txBody>
          <a:bodyPr wrap="square">
            <a:spAutoFit/>
          </a:bodyPr>
          <a:lstStyle/>
          <a:p>
            <a:r>
              <a:rPr lang="en-US" sz="1800" dirty="0">
                <a:solidFill>
                  <a:srgbClr val="000000"/>
                </a:solidFill>
              </a:rPr>
              <a:t>In applying the modified Carson's equations, the numbering of conductors and neutrals is important. For example, a three-phase underground circuit with an additional neutral conductor must be numbered as follows:</a:t>
            </a:r>
          </a:p>
          <a:p>
            <a:endParaRPr lang="en-US" sz="1800" dirty="0">
              <a:solidFill>
                <a:srgbClr val="000000"/>
              </a:solidFill>
            </a:endParaRPr>
          </a:p>
          <a:p>
            <a:endParaRPr lang="en-US" sz="1800" dirty="0">
              <a:solidFill>
                <a:srgbClr val="000000"/>
              </a:solidFill>
            </a:endParaRPr>
          </a:p>
          <a:p>
            <a:pPr>
              <a:buFont typeface="Arial" panose="020B0604020202020204" pitchFamily="34" charset="0"/>
              <a:buChar char="•"/>
            </a:pPr>
            <a:r>
              <a:rPr lang="en-US" sz="1800" dirty="0">
                <a:solidFill>
                  <a:srgbClr val="000000"/>
                </a:solidFill>
              </a:rPr>
              <a:t>1 representing phase </a:t>
            </a:r>
            <a:r>
              <a:rPr lang="en-US" sz="1800" i="1" dirty="0">
                <a:solidFill>
                  <a:srgbClr val="000000"/>
                </a:solidFill>
              </a:rPr>
              <a:t>a</a:t>
            </a:r>
            <a:r>
              <a:rPr lang="en-US" sz="1800" dirty="0">
                <a:solidFill>
                  <a:srgbClr val="000000"/>
                </a:solidFill>
              </a:rPr>
              <a:t> conductor #1</a:t>
            </a:r>
          </a:p>
          <a:p>
            <a:pPr>
              <a:buFont typeface="Arial" panose="020B0604020202020204" pitchFamily="34" charset="0"/>
              <a:buChar char="•"/>
            </a:pPr>
            <a:r>
              <a:rPr lang="en-US" sz="1800" dirty="0">
                <a:solidFill>
                  <a:srgbClr val="000000"/>
                </a:solidFill>
              </a:rPr>
              <a:t>2 representing phase </a:t>
            </a:r>
            <a:r>
              <a:rPr lang="en-US" sz="1800" i="1" dirty="0">
                <a:solidFill>
                  <a:srgbClr val="000000"/>
                </a:solidFill>
              </a:rPr>
              <a:t>b</a:t>
            </a:r>
            <a:r>
              <a:rPr lang="en-US" sz="1800" dirty="0">
                <a:solidFill>
                  <a:srgbClr val="000000"/>
                </a:solidFill>
              </a:rPr>
              <a:t> conductor #2</a:t>
            </a:r>
          </a:p>
          <a:p>
            <a:pPr>
              <a:buFont typeface="Arial" panose="020B0604020202020204" pitchFamily="34" charset="0"/>
              <a:buChar char="•"/>
            </a:pPr>
            <a:r>
              <a:rPr lang="en-US" sz="1800" dirty="0">
                <a:solidFill>
                  <a:srgbClr val="000000"/>
                </a:solidFill>
              </a:rPr>
              <a:t>3 representing phase </a:t>
            </a:r>
            <a:r>
              <a:rPr lang="en-US" sz="1800" i="1" dirty="0">
                <a:solidFill>
                  <a:srgbClr val="000000"/>
                </a:solidFill>
              </a:rPr>
              <a:t>c</a:t>
            </a:r>
            <a:r>
              <a:rPr lang="en-US" sz="1800" dirty="0">
                <a:solidFill>
                  <a:srgbClr val="000000"/>
                </a:solidFill>
              </a:rPr>
              <a:t> conductor #3</a:t>
            </a:r>
          </a:p>
          <a:p>
            <a:pPr>
              <a:buFont typeface="Arial" panose="020B0604020202020204" pitchFamily="34" charset="0"/>
              <a:buChar char="•"/>
            </a:pPr>
            <a:r>
              <a:rPr lang="en-US" sz="1800" dirty="0">
                <a:solidFill>
                  <a:srgbClr val="000000"/>
                </a:solidFill>
              </a:rPr>
              <a:t>4 representing neutral of conductor #1</a:t>
            </a:r>
          </a:p>
          <a:p>
            <a:pPr>
              <a:buFont typeface="Arial" panose="020B0604020202020204" pitchFamily="34" charset="0"/>
              <a:buChar char="•"/>
            </a:pPr>
            <a:r>
              <a:rPr lang="en-US" sz="1800" dirty="0">
                <a:solidFill>
                  <a:srgbClr val="000000"/>
                </a:solidFill>
              </a:rPr>
              <a:t>5 representing neutral of conductor #2</a:t>
            </a:r>
          </a:p>
          <a:p>
            <a:pPr>
              <a:buFont typeface="Arial" panose="020B0604020202020204" pitchFamily="34" charset="0"/>
              <a:buChar char="•"/>
            </a:pPr>
            <a:r>
              <a:rPr lang="en-US" sz="1800" dirty="0">
                <a:solidFill>
                  <a:srgbClr val="000000"/>
                </a:solidFill>
              </a:rPr>
              <a:t>6 representing neutral of conductor #3</a:t>
            </a:r>
          </a:p>
          <a:p>
            <a:pPr>
              <a:buFont typeface="Arial" panose="020B0604020202020204" pitchFamily="34" charset="0"/>
              <a:buChar char="•"/>
            </a:pPr>
            <a:r>
              <a:rPr lang="en-US" sz="1800" dirty="0">
                <a:solidFill>
                  <a:srgbClr val="000000"/>
                </a:solidFill>
              </a:rPr>
              <a:t>7 representing additional neutral conductor (if present)</a:t>
            </a:r>
          </a:p>
        </p:txBody>
      </p:sp>
      <p:pic>
        <p:nvPicPr>
          <p:cNvPr id="8" name="Picture 7"/>
          <p:cNvPicPr>
            <a:picLocks noChangeAspect="1"/>
          </p:cNvPicPr>
          <p:nvPr/>
        </p:nvPicPr>
        <p:blipFill>
          <a:blip r:embed="rId2"/>
          <a:stretch>
            <a:fillRect/>
          </a:stretch>
        </p:blipFill>
        <p:spPr>
          <a:xfrm>
            <a:off x="4006440" y="3310354"/>
            <a:ext cx="5137560" cy="1981200"/>
          </a:xfrm>
          <a:prstGeom prst="rect">
            <a:avLst/>
          </a:prstGeom>
        </p:spPr>
      </p:pic>
      <p:sp>
        <p:nvSpPr>
          <p:cNvPr id="9" name="TextBox 8"/>
          <p:cNvSpPr txBox="1"/>
          <p:nvPr/>
        </p:nvSpPr>
        <p:spPr>
          <a:xfrm>
            <a:off x="3998053" y="5638800"/>
            <a:ext cx="5374547" cy="338554"/>
          </a:xfrm>
          <a:prstGeom prst="rect">
            <a:avLst/>
          </a:prstGeom>
          <a:noFill/>
        </p:spPr>
        <p:txBody>
          <a:bodyPr wrap="square" rtlCol="0">
            <a:spAutoFit/>
          </a:bodyPr>
          <a:lstStyle/>
          <a:p>
            <a:pPr algn="ctr"/>
            <a:r>
              <a:rPr lang="en-US" sz="1600" dirty="0"/>
              <a:t>Fig.12 Distance between concentric neutral cables</a:t>
            </a:r>
          </a:p>
        </p:txBody>
      </p:sp>
    </p:spTree>
    <p:extLst>
      <p:ext uri="{BB962C8B-B14F-4D97-AF65-F5344CB8AC3E}">
        <p14:creationId xmlns:p14="http://schemas.microsoft.com/office/powerpoint/2010/main" val="1323511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65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1066800"/>
            <a:ext cx="8686800" cy="2031325"/>
          </a:xfrm>
          <a:prstGeom prst="rect">
            <a:avLst/>
          </a:prstGeom>
        </p:spPr>
        <p:txBody>
          <a:bodyPr wrap="square">
            <a:spAutoFit/>
          </a:bodyPr>
          <a:lstStyle/>
          <a:p>
            <a:pPr algn="just"/>
            <a:r>
              <a:rPr lang="en-US" sz="1800" dirty="0"/>
              <a:t>Three concentric neutral cables are buried in a trench with </a:t>
            </a:r>
            <a:r>
              <a:rPr lang="en-US" sz="1800" dirty="0" err="1"/>
              <a:t>spacings</a:t>
            </a:r>
            <a:r>
              <a:rPr lang="en-US" sz="1800" dirty="0"/>
              <a:t> as shown in Fig.13. The concentric neutral cables of Fig.13 can be modeled as shown in Fig.14. Notice the numbering of the phase conductors and the equivalent neutrals.</a:t>
            </a:r>
          </a:p>
          <a:p>
            <a:pPr algn="just"/>
            <a:r>
              <a:rPr lang="en-US" sz="1800" dirty="0"/>
              <a:t>The cables are 15 kV, 250,000 circular mil (CM) stranded AA with 13 strands of #14 annealed coated copper wires (one-third neutral). The outside diameter of the cable over the neutral strands is 1.29 in. (Appendix B, </a:t>
            </a:r>
            <a:r>
              <a:rPr lang="en-US" sz="1800" dirty="0" err="1"/>
              <a:t>Kersting</a:t>
            </a:r>
            <a:r>
              <a:rPr lang="en-US" sz="1800" dirty="0"/>
              <a:t>). Determine the phase impedance matrix and the sequence impedance matrix.</a:t>
            </a:r>
          </a:p>
        </p:txBody>
      </p:sp>
      <p:pic>
        <p:nvPicPr>
          <p:cNvPr id="7" name="Picture 6"/>
          <p:cNvPicPr>
            <a:picLocks noChangeAspect="1"/>
          </p:cNvPicPr>
          <p:nvPr/>
        </p:nvPicPr>
        <p:blipFill>
          <a:blip r:embed="rId2"/>
          <a:stretch>
            <a:fillRect/>
          </a:stretch>
        </p:blipFill>
        <p:spPr>
          <a:xfrm>
            <a:off x="1371600" y="3124200"/>
            <a:ext cx="4800600" cy="1511188"/>
          </a:xfrm>
          <a:prstGeom prst="rect">
            <a:avLst/>
          </a:prstGeom>
        </p:spPr>
      </p:pic>
      <p:pic>
        <p:nvPicPr>
          <p:cNvPr id="9" name="Picture 8"/>
          <p:cNvPicPr>
            <a:picLocks noChangeAspect="1"/>
          </p:cNvPicPr>
          <p:nvPr/>
        </p:nvPicPr>
        <p:blipFill>
          <a:blip r:embed="rId3"/>
          <a:stretch>
            <a:fillRect/>
          </a:stretch>
        </p:blipFill>
        <p:spPr>
          <a:xfrm>
            <a:off x="1371600" y="4724400"/>
            <a:ext cx="4800600" cy="1343926"/>
          </a:xfrm>
          <a:prstGeom prst="rect">
            <a:avLst/>
          </a:prstGeom>
        </p:spPr>
      </p:pic>
      <p:sp>
        <p:nvSpPr>
          <p:cNvPr id="10" name="TextBox 9"/>
          <p:cNvSpPr txBox="1"/>
          <p:nvPr/>
        </p:nvSpPr>
        <p:spPr>
          <a:xfrm>
            <a:off x="6324600" y="3352800"/>
            <a:ext cx="2568542" cy="923330"/>
          </a:xfrm>
          <a:prstGeom prst="rect">
            <a:avLst/>
          </a:prstGeom>
          <a:noFill/>
        </p:spPr>
        <p:txBody>
          <a:bodyPr wrap="square" rtlCol="0">
            <a:spAutoFit/>
          </a:bodyPr>
          <a:lstStyle/>
          <a:p>
            <a:pPr algn="ctr"/>
            <a:r>
              <a:rPr lang="en-US" sz="1800" dirty="0"/>
              <a:t>Fig.13 Three-phase concentric neutral cable spacing</a:t>
            </a:r>
          </a:p>
        </p:txBody>
      </p:sp>
      <p:sp>
        <p:nvSpPr>
          <p:cNvPr id="11" name="TextBox 10"/>
          <p:cNvSpPr txBox="1"/>
          <p:nvPr/>
        </p:nvSpPr>
        <p:spPr>
          <a:xfrm>
            <a:off x="6324600" y="4800600"/>
            <a:ext cx="2667000" cy="923330"/>
          </a:xfrm>
          <a:prstGeom prst="rect">
            <a:avLst/>
          </a:prstGeom>
          <a:noFill/>
        </p:spPr>
        <p:txBody>
          <a:bodyPr wrap="square" rtlCol="0">
            <a:spAutoFit/>
          </a:bodyPr>
          <a:lstStyle/>
          <a:p>
            <a:pPr algn="ctr"/>
            <a:r>
              <a:rPr lang="en-US" sz="1800" dirty="0"/>
              <a:t>Fig.14 Three-phase equivalent neutral cable spacing</a:t>
            </a:r>
          </a:p>
        </p:txBody>
      </p:sp>
    </p:spTree>
    <p:extLst>
      <p:ext uri="{BB962C8B-B14F-4D97-AF65-F5344CB8AC3E}">
        <p14:creationId xmlns:p14="http://schemas.microsoft.com/office/powerpoint/2010/main" val="7682310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66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982177"/>
            <a:ext cx="8382000" cy="3600986"/>
          </a:xfrm>
          <a:prstGeom prst="rect">
            <a:avLst/>
          </a:prstGeom>
        </p:spPr>
        <p:txBody>
          <a:bodyPr wrap="square">
            <a:spAutoFit/>
          </a:bodyPr>
          <a:lstStyle/>
          <a:p>
            <a:r>
              <a:rPr lang="en-US" b="1" dirty="0">
                <a:solidFill>
                  <a:srgbClr val="000000"/>
                </a:solidFill>
              </a:rPr>
              <a:t>Solution</a:t>
            </a:r>
            <a:endParaRPr lang="en-US" dirty="0">
              <a:solidFill>
                <a:srgbClr val="000000"/>
              </a:solidFill>
            </a:endParaRPr>
          </a:p>
          <a:p>
            <a:r>
              <a:rPr lang="en-US" sz="2000" dirty="0">
                <a:solidFill>
                  <a:srgbClr val="000000"/>
                </a:solidFill>
              </a:rPr>
              <a:t>The data for the phase conductor and neutral strands from a conductor data table (Appendix A) are as follows:</a:t>
            </a:r>
          </a:p>
          <a:p>
            <a:pPr>
              <a:buFont typeface="Arial" panose="020B0604020202020204" pitchFamily="34" charset="0"/>
              <a:buChar char="•"/>
            </a:pPr>
            <a:r>
              <a:rPr lang="en-US" sz="2000" dirty="0">
                <a:solidFill>
                  <a:srgbClr val="000000"/>
                </a:solidFill>
              </a:rPr>
              <a:t>250,000 AA phase conductor:</a:t>
            </a:r>
          </a:p>
          <a:p>
            <a:pPr>
              <a:buFont typeface="Arial" panose="020B0604020202020204" pitchFamily="34" charset="0"/>
              <a:buChar char="•"/>
            </a:pPr>
            <a:r>
              <a:rPr lang="en-US" sz="2000" i="1" dirty="0" err="1">
                <a:solidFill>
                  <a:srgbClr val="000000"/>
                </a:solidFill>
              </a:rPr>
              <a:t>GMR</a:t>
            </a:r>
            <a:r>
              <a:rPr lang="en-US" sz="2000" i="1" baseline="-25000" dirty="0" err="1">
                <a:solidFill>
                  <a:srgbClr val="000000"/>
                </a:solidFill>
              </a:rPr>
              <a:t>p</a:t>
            </a:r>
            <a:r>
              <a:rPr lang="en-US" sz="2000" dirty="0">
                <a:solidFill>
                  <a:srgbClr val="000000"/>
                </a:solidFill>
              </a:rPr>
              <a:t> = 0.0171 </a:t>
            </a:r>
            <a:r>
              <a:rPr lang="en-US" sz="2000" dirty="0" err="1">
                <a:solidFill>
                  <a:srgbClr val="000000"/>
                </a:solidFill>
              </a:rPr>
              <a:t>ft</a:t>
            </a:r>
            <a:endParaRPr lang="en-US" sz="2000" dirty="0">
              <a:solidFill>
                <a:srgbClr val="000000"/>
              </a:solidFill>
            </a:endParaRPr>
          </a:p>
          <a:p>
            <a:pPr>
              <a:buFont typeface="Arial" panose="020B0604020202020204" pitchFamily="34" charset="0"/>
              <a:buChar char="•"/>
            </a:pPr>
            <a:r>
              <a:rPr lang="en-US" sz="2000" i="1" dirty="0">
                <a:solidFill>
                  <a:srgbClr val="000000"/>
                </a:solidFill>
              </a:rPr>
              <a:t>Diameter</a:t>
            </a:r>
            <a:r>
              <a:rPr lang="en-US" sz="2000" dirty="0">
                <a:solidFill>
                  <a:srgbClr val="000000"/>
                </a:solidFill>
              </a:rPr>
              <a:t> = 0.567 in.</a:t>
            </a:r>
          </a:p>
          <a:p>
            <a:pPr>
              <a:buFont typeface="Arial" panose="020B0604020202020204" pitchFamily="34" charset="0"/>
              <a:buChar char="•"/>
            </a:pPr>
            <a:r>
              <a:rPr lang="en-US" sz="2000" i="1" dirty="0">
                <a:solidFill>
                  <a:srgbClr val="000000"/>
                </a:solidFill>
              </a:rPr>
              <a:t>Resistance</a:t>
            </a:r>
            <a:r>
              <a:rPr lang="en-US" sz="2000" dirty="0">
                <a:solidFill>
                  <a:srgbClr val="000000"/>
                </a:solidFill>
              </a:rPr>
              <a:t> = 0.4100 </a:t>
            </a:r>
            <a:r>
              <a:rPr lang="en-US" sz="2000" dirty="0" err="1">
                <a:solidFill>
                  <a:srgbClr val="000000"/>
                </a:solidFill>
              </a:rPr>
              <a:t>Ω</a:t>
            </a:r>
            <a:r>
              <a:rPr lang="en-US" sz="2000" dirty="0">
                <a:solidFill>
                  <a:srgbClr val="000000"/>
                </a:solidFill>
              </a:rPr>
              <a:t>/mile</a:t>
            </a:r>
          </a:p>
          <a:p>
            <a:pPr>
              <a:buFont typeface="Arial" panose="020B0604020202020204" pitchFamily="34" charset="0"/>
              <a:buChar char="•"/>
            </a:pPr>
            <a:r>
              <a:rPr lang="en-US" sz="2000" dirty="0">
                <a:solidFill>
                  <a:srgbClr val="000000"/>
                </a:solidFill>
              </a:rPr>
              <a:t>#14 copper neutral strands:</a:t>
            </a:r>
          </a:p>
          <a:p>
            <a:pPr>
              <a:buFont typeface="Arial" panose="020B0604020202020204" pitchFamily="34" charset="0"/>
              <a:buChar char="•"/>
            </a:pPr>
            <a:r>
              <a:rPr lang="en-US" sz="2000" i="1" dirty="0">
                <a:solidFill>
                  <a:srgbClr val="000000"/>
                </a:solidFill>
              </a:rPr>
              <a:t>GMR</a:t>
            </a:r>
            <a:r>
              <a:rPr lang="en-US" sz="2000" i="1" baseline="-25000" dirty="0">
                <a:solidFill>
                  <a:srgbClr val="000000"/>
                </a:solidFill>
              </a:rPr>
              <a:t>s</a:t>
            </a:r>
            <a:r>
              <a:rPr lang="en-US" sz="2000" dirty="0">
                <a:solidFill>
                  <a:srgbClr val="000000"/>
                </a:solidFill>
              </a:rPr>
              <a:t> = 0.00208 </a:t>
            </a:r>
            <a:r>
              <a:rPr lang="en-US" sz="2000" dirty="0" err="1">
                <a:solidFill>
                  <a:srgbClr val="000000"/>
                </a:solidFill>
              </a:rPr>
              <a:t>ft</a:t>
            </a:r>
            <a:endParaRPr lang="en-US" sz="2000" dirty="0">
              <a:solidFill>
                <a:srgbClr val="000000"/>
              </a:solidFill>
            </a:endParaRPr>
          </a:p>
          <a:p>
            <a:pPr>
              <a:buFont typeface="Arial" panose="020B0604020202020204" pitchFamily="34" charset="0"/>
              <a:buChar char="•"/>
            </a:pPr>
            <a:r>
              <a:rPr lang="en-US" sz="2000" i="1" dirty="0">
                <a:solidFill>
                  <a:srgbClr val="000000"/>
                </a:solidFill>
              </a:rPr>
              <a:t>Resistance</a:t>
            </a:r>
            <a:r>
              <a:rPr lang="en-US" sz="2000" dirty="0">
                <a:solidFill>
                  <a:srgbClr val="000000"/>
                </a:solidFill>
              </a:rPr>
              <a:t> = 14.87 </a:t>
            </a:r>
            <a:r>
              <a:rPr lang="en-US" sz="2000" dirty="0" err="1">
                <a:solidFill>
                  <a:srgbClr val="000000"/>
                </a:solidFill>
              </a:rPr>
              <a:t>Ω</a:t>
            </a:r>
            <a:r>
              <a:rPr lang="en-US" sz="2000" dirty="0">
                <a:solidFill>
                  <a:srgbClr val="000000"/>
                </a:solidFill>
              </a:rPr>
              <a:t>/mile</a:t>
            </a:r>
          </a:p>
          <a:p>
            <a:pPr>
              <a:buFont typeface="Arial" panose="020B0604020202020204" pitchFamily="34" charset="0"/>
              <a:buChar char="•"/>
            </a:pPr>
            <a:r>
              <a:rPr lang="en-US" sz="2000" i="1" dirty="0">
                <a:solidFill>
                  <a:srgbClr val="000000"/>
                </a:solidFill>
              </a:rPr>
              <a:t>Diameter</a:t>
            </a:r>
            <a:r>
              <a:rPr lang="en-US" sz="2000" dirty="0">
                <a:solidFill>
                  <a:srgbClr val="000000"/>
                </a:solidFill>
              </a:rPr>
              <a:t> (</a:t>
            </a:r>
            <a:r>
              <a:rPr lang="en-US" sz="2000" i="1" dirty="0">
                <a:solidFill>
                  <a:srgbClr val="000000"/>
                </a:solidFill>
              </a:rPr>
              <a:t>d</a:t>
            </a:r>
            <a:r>
              <a:rPr lang="en-US" sz="2000" i="1" baseline="-25000" dirty="0">
                <a:solidFill>
                  <a:srgbClr val="000000"/>
                </a:solidFill>
              </a:rPr>
              <a:t>s</a:t>
            </a:r>
            <a:r>
              <a:rPr lang="en-US" sz="2000" dirty="0">
                <a:solidFill>
                  <a:srgbClr val="000000"/>
                </a:solidFill>
              </a:rPr>
              <a:t>) = 0.0641 in.</a:t>
            </a:r>
          </a:p>
        </p:txBody>
      </p:sp>
      <p:sp>
        <p:nvSpPr>
          <p:cNvPr id="7" name="Rectangle 6"/>
          <p:cNvSpPr/>
          <p:nvPr/>
        </p:nvSpPr>
        <p:spPr>
          <a:xfrm>
            <a:off x="381000" y="4495800"/>
            <a:ext cx="8382000" cy="707886"/>
          </a:xfrm>
          <a:prstGeom prst="rect">
            <a:avLst/>
          </a:prstGeom>
        </p:spPr>
        <p:txBody>
          <a:bodyPr wrap="square">
            <a:spAutoFit/>
          </a:bodyPr>
          <a:lstStyle/>
          <a:p>
            <a:r>
              <a:rPr lang="en-US" sz="2000" dirty="0">
                <a:solidFill>
                  <a:srgbClr val="000000"/>
                </a:solidFill>
              </a:rPr>
              <a:t>The radius of the circle passing through the center of the strands (Equation (73)) is</a:t>
            </a:r>
          </a:p>
        </p:txBody>
      </p:sp>
      <mc:AlternateContent xmlns:mc="http://schemas.openxmlformats.org/markup-compatibility/2006" xmlns:a14="http://schemas.microsoft.com/office/drawing/2010/main">
        <mc:Choice Requires="a14">
          <p:sp>
            <p:nvSpPr>
              <p:cNvPr id="8" name="TextBox 7"/>
              <p:cNvSpPr txBox="1"/>
              <p:nvPr/>
            </p:nvSpPr>
            <p:spPr>
              <a:xfrm>
                <a:off x="3352800" y="5105400"/>
                <a:ext cx="2926891" cy="582339"/>
              </a:xfrm>
              <a:prstGeom prst="rect">
                <a:avLst/>
              </a:prstGeom>
              <a:noFill/>
            </p:spPr>
            <p:txBody>
              <a:bodyPr wrap="none" lIns="0" tIns="0" rIns="0" bIns="0"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rPr>
                        <m:t>𝑅</m:t>
                      </m:r>
                      <m:r>
                        <a:rPr lang="en-US" sz="2000" i="1">
                          <a:solidFill>
                            <a:prstClr val="black"/>
                          </a:solidFill>
                          <a:latin typeface="Cambria Math" panose="02040503050406030204" pitchFamily="18" charset="0"/>
                        </a:rPr>
                        <m:t>=</m:t>
                      </m:r>
                      <m:f>
                        <m:fPr>
                          <m:ctrlPr>
                            <a:rPr lang="en-US" sz="2000" i="1">
                              <a:solidFill>
                                <a:prstClr val="black"/>
                              </a:solidFill>
                              <a:latin typeface="Cambria Math" panose="02040503050406030204" pitchFamily="18" charset="0"/>
                            </a:rPr>
                          </m:ctrlPr>
                        </m:fPr>
                        <m:num>
                          <m:sSub>
                            <m:sSubPr>
                              <m:ctrlPr>
                                <a:rPr lang="en-US" sz="2000" i="1">
                                  <a:solidFill>
                                    <a:prstClr val="black"/>
                                  </a:solidFill>
                                  <a:latin typeface="Cambria Math" panose="02040503050406030204" pitchFamily="18" charset="0"/>
                                </a:rPr>
                              </m:ctrlPr>
                            </m:sSubPr>
                            <m:e>
                              <m:r>
                                <a:rPr lang="en-US" sz="2000" i="1" smtClean="0">
                                  <a:solidFill>
                                    <a:prstClr val="black"/>
                                  </a:solidFill>
                                  <a:latin typeface="Cambria Math" panose="02040503050406030204" pitchFamily="18" charset="0"/>
                                </a:rPr>
                                <m:t>𝑑</m:t>
                              </m:r>
                            </m:e>
                            <m:sub>
                              <m:r>
                                <a:rPr lang="en-US" sz="2000" i="1" smtClean="0">
                                  <a:solidFill>
                                    <a:prstClr val="black"/>
                                  </a:solidFill>
                                  <a:latin typeface="Cambria Math" panose="02040503050406030204" pitchFamily="18" charset="0"/>
                                </a:rPr>
                                <m:t>𝑜𝑑</m:t>
                              </m:r>
                            </m:sub>
                          </m:sSub>
                          <m:r>
                            <a:rPr lang="en-US" sz="2000" i="1" smtClean="0">
                              <a:solidFill>
                                <a:prstClr val="black"/>
                              </a:solidFill>
                              <a:latin typeface="Cambria Math" panose="02040503050406030204" pitchFamily="18" charset="0"/>
                            </a:rPr>
                            <m:t>−</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𝑑</m:t>
                              </m:r>
                            </m:e>
                            <m:sub>
                              <m:r>
                                <a:rPr lang="en-US" sz="2000" i="1" smtClean="0">
                                  <a:solidFill>
                                    <a:prstClr val="black"/>
                                  </a:solidFill>
                                  <a:latin typeface="Cambria Math" panose="02040503050406030204" pitchFamily="18" charset="0"/>
                                </a:rPr>
                                <m:t>𝑠</m:t>
                              </m:r>
                            </m:sub>
                          </m:sSub>
                        </m:num>
                        <m:den>
                          <m:r>
                            <a:rPr lang="en-US" sz="2000" i="1" smtClean="0">
                              <a:solidFill>
                                <a:prstClr val="black"/>
                              </a:solidFill>
                              <a:latin typeface="Cambria Math" panose="02040503050406030204" pitchFamily="18" charset="0"/>
                            </a:rPr>
                            <m:t>24</m:t>
                          </m:r>
                        </m:den>
                      </m:f>
                      <m:r>
                        <a:rPr lang="en-US" sz="2000" i="1" smtClean="0">
                          <a:solidFill>
                            <a:prstClr val="black"/>
                          </a:solidFill>
                          <a:latin typeface="Cambria Math" panose="02040503050406030204" pitchFamily="18" charset="0"/>
                        </a:rPr>
                        <m:t>=0.0511 </m:t>
                      </m:r>
                      <m:r>
                        <a:rPr lang="en-US" sz="2000" i="1" smtClean="0">
                          <a:solidFill>
                            <a:prstClr val="black"/>
                          </a:solidFill>
                          <a:latin typeface="Cambria Math" panose="02040503050406030204" pitchFamily="18" charset="0"/>
                          <a:ea typeface="Cambria Math" panose="02040503050406030204" pitchFamily="18" charset="0"/>
                        </a:rPr>
                        <m:t>𝑓𝑡</m:t>
                      </m:r>
                    </m:oMath>
                  </m:oMathPara>
                </a14:m>
                <a:endParaRPr lang="en-US" sz="2000" dirty="0">
                  <a:solidFill>
                    <a:prstClr val="black"/>
                  </a:solidFill>
                  <a:latin typeface="Calibri"/>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52800" y="5105400"/>
                <a:ext cx="2926891" cy="58233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632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67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219200"/>
            <a:ext cx="8458200" cy="400110"/>
          </a:xfrm>
          <a:prstGeom prst="rect">
            <a:avLst/>
          </a:prstGeom>
        </p:spPr>
        <p:txBody>
          <a:bodyPr wrap="square">
            <a:spAutoFit/>
          </a:bodyPr>
          <a:lstStyle/>
          <a:p>
            <a:r>
              <a:rPr lang="en-US" sz="2000" dirty="0">
                <a:solidFill>
                  <a:srgbClr val="000000"/>
                </a:solidFill>
              </a:rPr>
              <a:t>The equivalent GMR of the concentric neutral is computed by</a:t>
            </a:r>
          </a:p>
        </p:txBody>
      </p:sp>
      <p:sp>
        <p:nvSpPr>
          <p:cNvPr id="7" name="Rectangle 6"/>
          <p:cNvSpPr/>
          <p:nvPr/>
        </p:nvSpPr>
        <p:spPr>
          <a:xfrm>
            <a:off x="381000" y="2266890"/>
            <a:ext cx="8458200" cy="400110"/>
          </a:xfrm>
          <a:prstGeom prst="rect">
            <a:avLst/>
          </a:prstGeom>
        </p:spPr>
        <p:txBody>
          <a:bodyPr wrap="square">
            <a:spAutoFit/>
          </a:bodyPr>
          <a:lstStyle/>
          <a:p>
            <a:r>
              <a:rPr lang="en-US" sz="2000" dirty="0">
                <a:solidFill>
                  <a:srgbClr val="000000"/>
                </a:solidFill>
              </a:rPr>
              <a:t>The equivalent resistance of the concentric neutral is</a:t>
            </a:r>
          </a:p>
        </p:txBody>
      </p:sp>
      <p:sp>
        <p:nvSpPr>
          <p:cNvPr id="8" name="Rectangle 7"/>
          <p:cNvSpPr/>
          <p:nvPr/>
        </p:nvSpPr>
        <p:spPr>
          <a:xfrm>
            <a:off x="381000" y="3276600"/>
            <a:ext cx="8382000" cy="1631216"/>
          </a:xfrm>
          <a:prstGeom prst="rect">
            <a:avLst/>
          </a:prstGeom>
        </p:spPr>
        <p:txBody>
          <a:bodyPr wrap="square">
            <a:spAutoFit/>
          </a:bodyPr>
          <a:lstStyle/>
          <a:p>
            <a:r>
              <a:rPr lang="en-US" sz="2000" dirty="0">
                <a:solidFill>
                  <a:srgbClr val="000000"/>
                </a:solidFill>
              </a:rPr>
              <a:t>The phase conductors are numbered 1, 2, and 3. The concentric neutrals are numbered 4, 5, and 6.</a:t>
            </a:r>
          </a:p>
          <a:p>
            <a:r>
              <a:rPr lang="en-US" sz="2000" dirty="0">
                <a:solidFill>
                  <a:srgbClr val="000000"/>
                </a:solidFill>
              </a:rPr>
              <a:t>A convenient method of computing the various </a:t>
            </a:r>
            <a:r>
              <a:rPr lang="en-US" sz="2000" dirty="0" err="1">
                <a:solidFill>
                  <a:srgbClr val="000000"/>
                </a:solidFill>
              </a:rPr>
              <a:t>spacings</a:t>
            </a:r>
            <a:r>
              <a:rPr lang="en-US" sz="2000" dirty="0">
                <a:solidFill>
                  <a:srgbClr val="000000"/>
                </a:solidFill>
              </a:rPr>
              <a:t> is to define each conductor using Cartesian coordinates. Using this approach the conductor coordinates are</a:t>
            </a:r>
          </a:p>
        </p:txBody>
      </p:sp>
      <mc:AlternateContent xmlns:mc="http://schemas.openxmlformats.org/markup-compatibility/2006" xmlns:a14="http://schemas.microsoft.com/office/drawing/2010/main">
        <mc:Choice Requires="a14">
          <p:sp>
            <p:nvSpPr>
              <p:cNvPr id="9" name="TextBox 8"/>
              <p:cNvSpPr txBox="1"/>
              <p:nvPr/>
            </p:nvSpPr>
            <p:spPr>
              <a:xfrm>
                <a:off x="762000" y="1691077"/>
                <a:ext cx="7344318" cy="3454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𝐺𝑀𝑅</m:t>
                          </m:r>
                        </m:e>
                        <m:sub>
                          <m:r>
                            <a:rPr lang="en-US" sz="1800" b="0" i="1" smtClean="0">
                              <a:latin typeface="Cambria Math" panose="02040503050406030204" pitchFamily="18" charset="0"/>
                            </a:rPr>
                            <m:t>𝑐𝑛</m:t>
                          </m:r>
                        </m:sub>
                      </m:sSub>
                      <m:r>
                        <a:rPr lang="en-US" sz="1800" i="1">
                          <a:latin typeface="Cambria Math" panose="02040503050406030204" pitchFamily="18" charset="0"/>
                        </a:rPr>
                        <m:t>=</m:t>
                      </m:r>
                      <m:rad>
                        <m:radPr>
                          <m:ctrlPr>
                            <a:rPr lang="en-US" sz="1800" i="1" smtClean="0">
                              <a:latin typeface="Cambria Math" panose="02040503050406030204" pitchFamily="18" charset="0"/>
                            </a:rPr>
                          </m:ctrlPr>
                        </m:radPr>
                        <m:deg>
                          <m:r>
                            <a:rPr lang="en-US" sz="1800" b="0" i="1" smtClean="0">
                              <a:latin typeface="Cambria Math" panose="02040503050406030204" pitchFamily="18" charset="0"/>
                            </a:rPr>
                            <m:t>𝑘</m:t>
                          </m:r>
                        </m:deg>
                        <m:e>
                          <m:sSub>
                            <m:sSubPr>
                              <m:ctrlPr>
                                <a:rPr lang="en-US" sz="1800" i="1">
                                  <a:latin typeface="Cambria Math" panose="02040503050406030204" pitchFamily="18" charset="0"/>
                                </a:rPr>
                              </m:ctrlPr>
                            </m:sSubPr>
                            <m:e>
                              <m:r>
                                <a:rPr lang="en-US" sz="1800" i="1">
                                  <a:latin typeface="Cambria Math" panose="02040503050406030204" pitchFamily="18" charset="0"/>
                                </a:rPr>
                                <m:t>𝐺𝑀𝑅</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r>
                            <a:rPr lang="en-US" sz="1800" b="0" i="1" smtClean="0">
                              <a:latin typeface="Cambria Math" panose="02040503050406030204" pitchFamily="18" charset="0"/>
                            </a:rPr>
                            <m:t>𝑘</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𝑅</m:t>
                              </m:r>
                            </m:e>
                            <m:sup>
                              <m:r>
                                <a:rPr lang="en-US" sz="1800" b="0" i="1" smtClean="0">
                                  <a:latin typeface="Cambria Math" panose="02040503050406030204" pitchFamily="18" charset="0"/>
                                </a:rPr>
                                <m:t>𝑘</m:t>
                              </m:r>
                              <m:r>
                                <a:rPr lang="en-US" sz="1800" b="0" i="1" smtClean="0">
                                  <a:latin typeface="Cambria Math" panose="02040503050406030204" pitchFamily="18" charset="0"/>
                                </a:rPr>
                                <m:t>−1</m:t>
                              </m:r>
                            </m:sup>
                          </m:sSup>
                        </m:e>
                      </m:rad>
                      <m:r>
                        <a:rPr lang="en-US" sz="1800" b="0" i="1" smtClean="0">
                          <a:latin typeface="Cambria Math" panose="02040503050406030204" pitchFamily="18" charset="0"/>
                        </a:rPr>
                        <m:t>=</m:t>
                      </m:r>
                      <m:rad>
                        <m:radPr>
                          <m:ctrlPr>
                            <a:rPr lang="en-US" sz="1800" i="1">
                              <a:latin typeface="Cambria Math" panose="02040503050406030204" pitchFamily="18" charset="0"/>
                            </a:rPr>
                          </m:ctrlPr>
                        </m:radPr>
                        <m:deg>
                          <m:r>
                            <a:rPr lang="en-US" sz="1800" b="0" i="1" smtClean="0">
                              <a:latin typeface="Cambria Math" panose="02040503050406030204" pitchFamily="18" charset="0"/>
                            </a:rPr>
                            <m:t>13</m:t>
                          </m:r>
                        </m:deg>
                        <m:e>
                          <m:r>
                            <a:rPr lang="en-US" sz="1800" b="0" i="1" smtClean="0">
                              <a:latin typeface="Cambria Math" panose="02040503050406030204" pitchFamily="18" charset="0"/>
                            </a:rPr>
                            <m:t>0.00208</m:t>
                          </m:r>
                          <m:r>
                            <a:rPr lang="en-US" sz="1800" i="1">
                              <a:latin typeface="Cambria Math" panose="02040503050406030204" pitchFamily="18" charset="0"/>
                            </a:rPr>
                            <m:t>∗</m:t>
                          </m:r>
                          <m:r>
                            <a:rPr lang="en-US" sz="1800" b="0" i="1" smtClean="0">
                              <a:latin typeface="Cambria Math" panose="02040503050406030204" pitchFamily="18" charset="0"/>
                            </a:rPr>
                            <m:t>13</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b="0" i="1" smtClean="0">
                                  <a:latin typeface="Cambria Math" panose="02040503050406030204" pitchFamily="18" charset="0"/>
                                </a:rPr>
                                <m:t>0.0511</m:t>
                              </m:r>
                            </m:e>
                            <m:sup>
                              <m:r>
                                <a:rPr lang="en-US" sz="1800" b="0" i="1" smtClean="0">
                                  <a:latin typeface="Cambria Math" panose="02040503050406030204" pitchFamily="18" charset="0"/>
                                </a:rPr>
                                <m:t>13</m:t>
                              </m:r>
                              <m:r>
                                <a:rPr lang="en-US" sz="1800" i="1">
                                  <a:latin typeface="Cambria Math" panose="02040503050406030204" pitchFamily="18" charset="0"/>
                                </a:rPr>
                                <m:t>−1</m:t>
                              </m:r>
                            </m:sup>
                          </m:sSup>
                        </m:e>
                      </m:rad>
                      <m:r>
                        <a:rPr lang="en-US" sz="1800" b="0" i="1" smtClean="0">
                          <a:latin typeface="Cambria Math" panose="02040503050406030204" pitchFamily="18" charset="0"/>
                        </a:rPr>
                        <m:t>=0.0486 </m:t>
                      </m:r>
                      <m:r>
                        <a:rPr lang="en-US" sz="1800" b="0" i="1" smtClean="0">
                          <a:latin typeface="Cambria Math" panose="02040503050406030204" pitchFamily="18" charset="0"/>
                          <a:ea typeface="Cambria Math" panose="02040503050406030204" pitchFamily="18" charset="0"/>
                        </a:rPr>
                        <m:t>𝑓𝑡</m:t>
                      </m:r>
                    </m:oMath>
                  </m:oMathPara>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762000" y="1691077"/>
                <a:ext cx="7344318" cy="345416"/>
              </a:xfrm>
              <a:prstGeom prst="rect">
                <a:avLst/>
              </a:prstGeom>
              <a:blipFill>
                <a:blip r:embed="rId2"/>
                <a:stretch>
                  <a:fillRect l="-249" r="-581" b="-28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819400" y="2696334"/>
                <a:ext cx="3850734"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𝑛</m:t>
                          </m:r>
                        </m:sub>
                      </m:sSub>
                      <m:r>
                        <a:rPr lang="en-US" sz="2000" b="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ea typeface="Cambria Math" panose="02040503050406030204" pitchFamily="18" charset="0"/>
                                </a:rPr>
                                <m:t>𝑠</m:t>
                              </m:r>
                            </m:sub>
                          </m:sSub>
                        </m:num>
                        <m:den>
                          <m:r>
                            <a:rPr lang="en-US" sz="2000" b="0" i="1" smtClean="0">
                              <a:latin typeface="Cambria Math" panose="02040503050406030204" pitchFamily="18" charset="0"/>
                            </a:rPr>
                            <m:t>𝑘</m:t>
                          </m:r>
                        </m:den>
                      </m:f>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14.8722</m:t>
                          </m:r>
                        </m:num>
                        <m:den>
                          <m:r>
                            <a:rPr lang="en-US" sz="2000" b="0" i="1" smtClean="0">
                              <a:latin typeface="Cambria Math" panose="02040503050406030204" pitchFamily="18" charset="0"/>
                            </a:rPr>
                            <m:t>13</m:t>
                          </m:r>
                        </m:den>
                      </m:f>
                      <m:r>
                        <a:rPr lang="en-US" sz="2000" b="0" i="1" smtClean="0">
                          <a:latin typeface="Cambria Math" panose="02040503050406030204" pitchFamily="18" charset="0"/>
                        </a:rPr>
                        <m:t>=1.144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819400" y="2696334"/>
                <a:ext cx="3850734" cy="5782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509502" y="4893806"/>
                <a:ext cx="4942700"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0</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rPr>
                          <m:t>2</m:t>
                        </m:r>
                      </m:sub>
                    </m:sSub>
                    <m:r>
                      <a:rPr lang="en-US" sz="2000" i="1">
                        <a:latin typeface="Cambria Math" panose="02040503050406030204" pitchFamily="18" charset="0"/>
                      </a:rPr>
                      <m:t>=0</m:t>
                    </m:r>
                    <m:r>
                      <a:rPr lang="en-US" sz="2000" b="0" i="1" smtClean="0">
                        <a:latin typeface="Cambria Math" panose="02040503050406030204" pitchFamily="18" charset="0"/>
                      </a:rPr>
                      <m:t>.5</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m:t>
                    </m:r>
                  </m:oMath>
                </a14:m>
                <a:r>
                  <a:rPr lang="en-US" sz="2000" dirty="0"/>
                  <a:t>, </a:t>
                </a:r>
                <a14:m>
                  <m:oMath xmlns:m="http://schemas.openxmlformats.org/officeDocument/2006/math">
                    <m:r>
                      <a:rPr lang="en-US" sz="2000" b="0" i="0"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rPr>
                          <m:t>3</m:t>
                        </m:r>
                      </m:sub>
                    </m:sSub>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𝑗</m:t>
                    </m:r>
                    <m:r>
                      <a:rPr lang="en-US" sz="2000" i="1">
                        <a:latin typeface="Cambria Math" panose="02040503050406030204" pitchFamily="18" charset="0"/>
                      </a:rPr>
                      <m:t>0</m:t>
                    </m:r>
                  </m:oMath>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2509502" y="4893806"/>
                <a:ext cx="4942700" cy="400110"/>
              </a:xfrm>
              <a:prstGeom prst="rect">
                <a:avLst/>
              </a:prstGeom>
              <a:blipFill>
                <a:blip r:embed="rId4"/>
                <a:stretch>
                  <a:fillRect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535343" y="5416153"/>
                <a:ext cx="4891019"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4</m:t>
                        </m:r>
                      </m:sub>
                    </m:sSub>
                    <m:r>
                      <a:rPr lang="en-US" sz="2000" b="0" i="1" smtClean="0">
                        <a:latin typeface="Cambria Math" panose="02040503050406030204" pitchFamily="18" charset="0"/>
                      </a:rPr>
                      <m:t>=</m:t>
                    </m:r>
                    <m:r>
                      <a:rPr lang="en-US" sz="200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𝑗𝑅</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rPr>
                          <m:t>5</m:t>
                        </m:r>
                      </m:sub>
                    </m:sSub>
                    <m:r>
                      <a:rPr lang="en-US" sz="2000" i="1">
                        <a:latin typeface="Cambria Math" panose="02040503050406030204" pitchFamily="18" charset="0"/>
                      </a:rPr>
                      <m:t>=0</m:t>
                    </m:r>
                    <m:r>
                      <a:rPr lang="en-US" sz="2000" b="0" i="1" smtClean="0">
                        <a:latin typeface="Cambria Math" panose="02040503050406030204" pitchFamily="18" charset="0"/>
                      </a:rPr>
                      <m:t>.5</m:t>
                    </m:r>
                    <m:r>
                      <a:rPr lang="en-US" sz="2000" i="1">
                        <a:latin typeface="Cambria Math" panose="02040503050406030204" pitchFamily="18" charset="0"/>
                      </a:rPr>
                      <m:t>+</m:t>
                    </m:r>
                    <m:r>
                      <a:rPr lang="en-US" sz="2000" i="1">
                        <a:latin typeface="Cambria Math" panose="02040503050406030204" pitchFamily="18" charset="0"/>
                      </a:rPr>
                      <m:t>𝑗𝑅</m:t>
                    </m:r>
                  </m:oMath>
                </a14:m>
                <a:r>
                  <a:rPr lang="en-US" sz="2000" dirty="0"/>
                  <a:t>, </a:t>
                </a:r>
                <a14:m>
                  <m:oMath xmlns:m="http://schemas.openxmlformats.org/officeDocument/2006/math">
                    <m:r>
                      <a:rPr lang="en-US" sz="2000" b="0" i="0"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rPr>
                          <m:t>6</m:t>
                        </m:r>
                      </m:sub>
                    </m:sSub>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𝑗𝑅</m:t>
                    </m:r>
                  </m:oMath>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2535343" y="5416153"/>
                <a:ext cx="4891019" cy="400110"/>
              </a:xfrm>
              <a:prstGeom prst="rect">
                <a:avLst/>
              </a:prstGeom>
              <a:blipFill>
                <a:blip r:embed="rId5"/>
                <a:stretch>
                  <a:fillRect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41289615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68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066800"/>
            <a:ext cx="8458200" cy="400110"/>
          </a:xfrm>
          <a:prstGeom prst="rect">
            <a:avLst/>
          </a:prstGeom>
        </p:spPr>
        <p:txBody>
          <a:bodyPr wrap="square">
            <a:spAutoFit/>
          </a:bodyPr>
          <a:lstStyle/>
          <a:p>
            <a:r>
              <a:rPr lang="en-US" sz="2000" dirty="0"/>
              <a:t>The off-diagonal terms of the spacing matrix are computed by</a:t>
            </a:r>
          </a:p>
        </p:txBody>
      </p:sp>
      <p:sp>
        <p:nvSpPr>
          <p:cNvPr id="7" name="Rectangle 6"/>
          <p:cNvSpPr/>
          <p:nvPr/>
        </p:nvSpPr>
        <p:spPr>
          <a:xfrm>
            <a:off x="304800" y="2286000"/>
            <a:ext cx="8382000" cy="707886"/>
          </a:xfrm>
          <a:prstGeom prst="rect">
            <a:avLst/>
          </a:prstGeom>
        </p:spPr>
        <p:txBody>
          <a:bodyPr wrap="square">
            <a:spAutoFit/>
          </a:bodyPr>
          <a:lstStyle/>
          <a:p>
            <a:r>
              <a:rPr lang="en-US" sz="2000" dirty="0">
                <a:solidFill>
                  <a:srgbClr val="000000"/>
                </a:solidFill>
              </a:rPr>
              <a:t>The diagonal terms of the spacing matrix are the GMRs of the phase conductors and the equivalent neutral conductors:</a:t>
            </a:r>
          </a:p>
        </p:txBody>
      </p:sp>
      <p:sp>
        <p:nvSpPr>
          <p:cNvPr id="8" name="Rectangle 7"/>
          <p:cNvSpPr/>
          <p:nvPr/>
        </p:nvSpPr>
        <p:spPr>
          <a:xfrm>
            <a:off x="304800" y="3867090"/>
            <a:ext cx="3361492" cy="400110"/>
          </a:xfrm>
          <a:prstGeom prst="rect">
            <a:avLst/>
          </a:prstGeom>
        </p:spPr>
        <p:txBody>
          <a:bodyPr wrap="none">
            <a:spAutoFit/>
          </a:bodyPr>
          <a:lstStyle/>
          <a:p>
            <a:r>
              <a:rPr lang="en-US" sz="2000" dirty="0">
                <a:solidFill>
                  <a:srgbClr val="000000"/>
                </a:solidFill>
              </a:rPr>
              <a:t>The resulting spacing matrix is</a:t>
            </a:r>
          </a:p>
        </p:txBody>
      </p:sp>
      <p:graphicFrame>
        <p:nvGraphicFramePr>
          <p:cNvPr id="9" name="Object 8"/>
          <p:cNvGraphicFramePr>
            <a:graphicFrameLocks noChangeAspect="1"/>
          </p:cNvGraphicFramePr>
          <p:nvPr>
            <p:extLst>
              <p:ext uri="{D42A27DB-BD31-4B8C-83A1-F6EECF244321}">
                <p14:modId xmlns:p14="http://schemas.microsoft.com/office/powerpoint/2010/main" val="3839399288"/>
              </p:ext>
            </p:extLst>
          </p:nvPr>
        </p:nvGraphicFramePr>
        <p:xfrm>
          <a:off x="2438400" y="4222531"/>
          <a:ext cx="5125545" cy="1797269"/>
        </p:xfrm>
        <a:graphic>
          <a:graphicData uri="http://schemas.openxmlformats.org/presentationml/2006/ole">
            <mc:AlternateContent xmlns:mc="http://schemas.openxmlformats.org/markup-compatibility/2006">
              <mc:Choice xmlns:v="urn:schemas-microsoft-com:vml" Requires="v">
                <p:oleObj spid="_x0000_s2094" name="Equation" r:id="rId3" imgW="3911400" imgH="1371600" progId="Equation.3">
                  <p:embed/>
                </p:oleObj>
              </mc:Choice>
              <mc:Fallback>
                <p:oleObj name="Equation" r:id="rId3" imgW="3911400" imgH="1371600" progId="Equation.3">
                  <p:embed/>
                  <p:pic>
                    <p:nvPicPr>
                      <p:cNvPr id="0" name=""/>
                      <p:cNvPicPr/>
                      <p:nvPr/>
                    </p:nvPicPr>
                    <p:blipFill>
                      <a:blip r:embed="rId4"/>
                      <a:stretch>
                        <a:fillRect/>
                      </a:stretch>
                    </p:blipFill>
                    <p:spPr>
                      <a:xfrm>
                        <a:off x="2438400" y="4222531"/>
                        <a:ext cx="5125545" cy="1797269"/>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Rectangle 9"/>
              <p:cNvSpPr/>
              <p:nvPr/>
            </p:nvSpPr>
            <p:spPr>
              <a:xfrm>
                <a:off x="3048000" y="1510090"/>
                <a:ext cx="3129062" cy="658514"/>
              </a:xfrm>
              <a:prstGeom prst="rect">
                <a:avLst/>
              </a:prstGeom>
            </p:spPr>
            <p:txBody>
              <a:bodyPr wrap="none">
                <a:spAutoFit/>
              </a:bodyPr>
              <a:lstStyle/>
              <a:p>
                <a:r>
                  <a:rPr lang="en-US" sz="1800" i="1" dirty="0">
                    <a:latin typeface="Cambria Math" panose="02040503050406030204" pitchFamily="18" charset="0"/>
                  </a:rPr>
                  <a:t>For n=1 to 6    and    m=1 to 6</a:t>
                </a:r>
              </a:p>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𝑛</m:t>
                          </m:r>
                          <m:r>
                            <a:rPr lang="en-US" sz="1800" b="0" i="1" smtClean="0">
                              <a:latin typeface="Cambria Math" panose="02040503050406030204" pitchFamily="18" charset="0"/>
                            </a:rPr>
                            <m:t>,</m:t>
                          </m:r>
                          <m:r>
                            <a:rPr lang="en-US" sz="1800" b="0" i="1" smtClean="0">
                              <a:latin typeface="Cambria Math" panose="02040503050406030204" pitchFamily="18" charset="0"/>
                            </a:rPr>
                            <m:t>𝑚</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𝑚</m:t>
                              </m:r>
                            </m:sub>
                          </m:sSub>
                        </m:e>
                      </m:d>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3048000" y="1510090"/>
                <a:ext cx="3129062" cy="658514"/>
              </a:xfrm>
              <a:prstGeom prst="rect">
                <a:avLst/>
              </a:prstGeom>
              <a:blipFill>
                <a:blip r:embed="rId5"/>
                <a:stretch>
                  <a:fillRect l="-1559" t="-6481" r="-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145783" y="2950671"/>
                <a:ext cx="2933495" cy="967060"/>
              </a:xfrm>
              <a:prstGeom prst="rect">
                <a:avLst/>
              </a:prstGeom>
            </p:spPr>
            <p:txBody>
              <a:bodyPr wrap="none">
                <a:spAutoFit/>
              </a:bodyPr>
              <a:lstStyle/>
              <a:p>
                <a:r>
                  <a:rPr lang="en-US" sz="1800" i="1" dirty="0">
                    <a:latin typeface="Cambria Math" panose="02040503050406030204" pitchFamily="18" charset="0"/>
                  </a:rPr>
                  <a:t>For </a:t>
                </a:r>
                <a:r>
                  <a:rPr lang="en-US" sz="1800" i="1" dirty="0" err="1">
                    <a:latin typeface="Cambria Math" panose="02040503050406030204" pitchFamily="18" charset="0"/>
                  </a:rPr>
                  <a:t>i</a:t>
                </a:r>
                <a:r>
                  <a:rPr lang="en-US" sz="1800" i="1" dirty="0">
                    <a:latin typeface="Cambria Math" panose="02040503050406030204" pitchFamily="18" charset="0"/>
                  </a:rPr>
                  <a:t>=1 to 3    and    j=4 to 6</a:t>
                </a:r>
              </a:p>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𝐺𝑀𝑅</m:t>
                          </m:r>
                        </m:e>
                        <m:sub>
                          <m:r>
                            <a:rPr lang="en-US" sz="1800" b="0" i="1" smtClean="0">
                              <a:latin typeface="Cambria Math" panose="02040503050406030204" pitchFamily="18" charset="0"/>
                            </a:rPr>
                            <m:t>𝑝</m:t>
                          </m:r>
                        </m:sub>
                      </m:sSub>
                    </m:oMath>
                  </m:oMathPara>
                </a14:m>
                <a:endParaRPr lang="en-US" sz="1800" dirty="0"/>
              </a:p>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𝑗</m:t>
                          </m:r>
                          <m:r>
                            <a:rPr lang="en-US" sz="1800" i="1">
                              <a:latin typeface="Cambria Math" panose="02040503050406030204" pitchFamily="18" charset="0"/>
                            </a:rPr>
                            <m:t>,</m:t>
                          </m:r>
                          <m:r>
                            <a:rPr lang="en-US" sz="1800" b="0" i="1" smtClean="0">
                              <a:latin typeface="Cambria Math" panose="02040503050406030204" pitchFamily="18" charset="0"/>
                            </a:rPr>
                            <m:t>𝑗</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𝐺𝑀𝑅</m:t>
                          </m:r>
                        </m:e>
                        <m:sub>
                          <m:r>
                            <a:rPr lang="en-US" sz="1800" b="0" i="1" smtClean="0">
                              <a:latin typeface="Cambria Math" panose="02040503050406030204" pitchFamily="18" charset="0"/>
                            </a:rPr>
                            <m:t>𝑠</m:t>
                          </m:r>
                        </m:sub>
                      </m:sSub>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3145783" y="2950671"/>
                <a:ext cx="2933495" cy="967060"/>
              </a:xfrm>
              <a:prstGeom prst="rect">
                <a:avLst/>
              </a:prstGeom>
              <a:blipFill>
                <a:blip r:embed="rId6"/>
                <a:stretch>
                  <a:fillRect l="-1663" t="-3774" r="-1040" b="-2516"/>
                </a:stretch>
              </a:blipFill>
            </p:spPr>
            <p:txBody>
              <a:bodyPr/>
              <a:lstStyle/>
              <a:p>
                <a:r>
                  <a:rPr lang="en-US">
                    <a:noFill/>
                  </a:rPr>
                  <a:t> </a:t>
                </a:r>
              </a:p>
            </p:txBody>
          </p:sp>
        </mc:Fallback>
      </mc:AlternateContent>
    </p:spTree>
    <p:extLst>
      <p:ext uri="{BB962C8B-B14F-4D97-AF65-F5344CB8AC3E}">
        <p14:creationId xmlns:p14="http://schemas.microsoft.com/office/powerpoint/2010/main" val="39293143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69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066800"/>
            <a:ext cx="6400800" cy="400110"/>
          </a:xfrm>
          <a:prstGeom prst="rect">
            <a:avLst/>
          </a:prstGeom>
        </p:spPr>
        <p:txBody>
          <a:bodyPr wrap="square">
            <a:spAutoFit/>
          </a:bodyPr>
          <a:lstStyle/>
          <a:p>
            <a:r>
              <a:rPr lang="en-US" sz="2000" dirty="0">
                <a:solidFill>
                  <a:srgbClr val="000000"/>
                </a:solidFill>
              </a:rPr>
              <a:t>The self-impedance for the cable in position 1 is</a:t>
            </a:r>
          </a:p>
        </p:txBody>
      </p:sp>
      <p:sp>
        <p:nvSpPr>
          <p:cNvPr id="7" name="Rectangle 6"/>
          <p:cNvSpPr/>
          <p:nvPr/>
        </p:nvSpPr>
        <p:spPr>
          <a:xfrm>
            <a:off x="304800" y="2057400"/>
            <a:ext cx="8382000" cy="400110"/>
          </a:xfrm>
          <a:prstGeom prst="rect">
            <a:avLst/>
          </a:prstGeom>
        </p:spPr>
        <p:txBody>
          <a:bodyPr wrap="square">
            <a:spAutoFit/>
          </a:bodyPr>
          <a:lstStyle/>
          <a:p>
            <a:r>
              <a:rPr lang="en-US" sz="2000" dirty="0">
                <a:solidFill>
                  <a:srgbClr val="000000"/>
                </a:solidFill>
              </a:rPr>
              <a:t>The self-impedance for the concentric neutral for cable #1 is</a:t>
            </a:r>
          </a:p>
        </p:txBody>
      </p:sp>
      <p:sp>
        <p:nvSpPr>
          <p:cNvPr id="8" name="Rectangle 7"/>
          <p:cNvSpPr/>
          <p:nvPr/>
        </p:nvSpPr>
        <p:spPr>
          <a:xfrm>
            <a:off x="304800" y="3013502"/>
            <a:ext cx="8382000" cy="400110"/>
          </a:xfrm>
          <a:prstGeom prst="rect">
            <a:avLst/>
          </a:prstGeom>
        </p:spPr>
        <p:txBody>
          <a:bodyPr wrap="square">
            <a:spAutoFit/>
          </a:bodyPr>
          <a:lstStyle/>
          <a:p>
            <a:r>
              <a:rPr lang="en-US" sz="2000" dirty="0">
                <a:solidFill>
                  <a:srgbClr val="000000"/>
                </a:solidFill>
              </a:rPr>
              <a:t>The mutual impedance between cable #1 and cable #2 is</a:t>
            </a:r>
          </a:p>
        </p:txBody>
      </p:sp>
      <p:sp>
        <p:nvSpPr>
          <p:cNvPr id="9" name="Rectangle 8"/>
          <p:cNvSpPr/>
          <p:nvPr/>
        </p:nvSpPr>
        <p:spPr>
          <a:xfrm>
            <a:off x="304800" y="4114800"/>
            <a:ext cx="8382000" cy="400110"/>
          </a:xfrm>
          <a:prstGeom prst="rect">
            <a:avLst/>
          </a:prstGeom>
        </p:spPr>
        <p:txBody>
          <a:bodyPr wrap="square">
            <a:spAutoFit/>
          </a:bodyPr>
          <a:lstStyle/>
          <a:p>
            <a:r>
              <a:rPr lang="en-US" sz="2000" dirty="0">
                <a:solidFill>
                  <a:srgbClr val="000000"/>
                </a:solidFill>
              </a:rPr>
              <a:t>The mutual impedance between cable #1 and its concentric neutral is</a:t>
            </a:r>
          </a:p>
        </p:txBody>
      </p:sp>
      <p:sp>
        <p:nvSpPr>
          <p:cNvPr id="10" name="Rectangle 9"/>
          <p:cNvSpPr/>
          <p:nvPr/>
        </p:nvSpPr>
        <p:spPr>
          <a:xfrm>
            <a:off x="381000" y="4953000"/>
            <a:ext cx="8610600" cy="707886"/>
          </a:xfrm>
          <a:prstGeom prst="rect">
            <a:avLst/>
          </a:prstGeom>
        </p:spPr>
        <p:txBody>
          <a:bodyPr wrap="square">
            <a:spAutoFit/>
          </a:bodyPr>
          <a:lstStyle/>
          <a:p>
            <a:r>
              <a:rPr lang="en-US" sz="2000" dirty="0">
                <a:solidFill>
                  <a:srgbClr val="000000"/>
                </a:solidFill>
              </a:rPr>
              <a:t>The mutual impedance between the concentric neutral of cable #1 and the concentric neutral of cable #2 is</a:t>
            </a:r>
          </a:p>
        </p:txBody>
      </p:sp>
      <mc:AlternateContent xmlns:mc="http://schemas.openxmlformats.org/markup-compatibility/2006" xmlns:a14="http://schemas.microsoft.com/office/drawing/2010/main">
        <mc:Choice Requires="a14">
          <p:sp>
            <p:nvSpPr>
              <p:cNvPr id="11" name="TextBox 10"/>
              <p:cNvSpPr txBox="1"/>
              <p:nvPr/>
            </p:nvSpPr>
            <p:spPr>
              <a:xfrm>
                <a:off x="990600" y="1514953"/>
                <a:ext cx="7484613"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11</m:t>
                            </m:r>
                          </m:sub>
                        </m:sSub>
                      </m:e>
                    </m:acc>
                    <m:r>
                      <a:rPr lang="en-US" sz="1800" b="0" i="1" smtClean="0">
                        <a:latin typeface="Cambria Math" panose="02040503050406030204" pitchFamily="18" charset="0"/>
                      </a:rPr>
                      <m:t>=0.0953+0.41</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0.0171</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)=0.5053+j1.4564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990600" y="1514953"/>
                <a:ext cx="7484613" cy="392864"/>
              </a:xfrm>
              <a:prstGeom prst="rect">
                <a:avLst/>
              </a:prstGeom>
              <a:blipFill>
                <a:blip r:embed="rId2"/>
                <a:stretch>
                  <a:fillRect l="-815" t="-6250" r="-326"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90600" y="2498271"/>
                <a:ext cx="7618176" cy="392993"/>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44</m:t>
                            </m:r>
                          </m:sub>
                        </m:sSub>
                      </m:e>
                    </m:acc>
                    <m:r>
                      <a:rPr lang="en-US" sz="1800" b="0" i="1" smtClean="0">
                        <a:latin typeface="Cambria Math" panose="02040503050406030204" pitchFamily="18" charset="0"/>
                      </a:rPr>
                      <m:t>=0.0953+1.144</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0.0486</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)=1.2391+j1.3296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990600" y="2498271"/>
                <a:ext cx="7618176" cy="392993"/>
              </a:xfrm>
              <a:prstGeom prst="rect">
                <a:avLst/>
              </a:prstGeom>
              <a:blipFill>
                <a:blip r:embed="rId3"/>
                <a:stretch>
                  <a:fillRect l="-801" t="-6250" r="-240"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491537" y="3549037"/>
                <a:ext cx="6482737"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12</m:t>
                            </m:r>
                          </m:sub>
                        </m:sSub>
                      </m:e>
                    </m:acc>
                    <m:r>
                      <a:rPr lang="en-US" sz="1800" b="0" i="1" smtClean="0">
                        <a:latin typeface="Cambria Math" panose="02040503050406030204" pitchFamily="18" charset="0"/>
                      </a:rPr>
                      <m:t>=0.0953+</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0.5</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)=0.0953+j1.0468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491537" y="3549037"/>
                <a:ext cx="6482737" cy="392864"/>
              </a:xfrm>
              <a:prstGeom prst="rect">
                <a:avLst/>
              </a:prstGeom>
              <a:blipFill>
                <a:blip r:embed="rId4"/>
                <a:stretch>
                  <a:fillRect l="-941" t="-6154" r="-47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474109" y="4562953"/>
                <a:ext cx="6776086"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14</m:t>
                            </m:r>
                          </m:sub>
                        </m:sSub>
                      </m:e>
                    </m:acc>
                    <m:r>
                      <a:rPr lang="en-US" sz="1800" b="0" i="1" smtClean="0">
                        <a:latin typeface="Cambria Math" panose="02040503050406030204" pitchFamily="18" charset="0"/>
                      </a:rPr>
                      <m:t>=0.0953+</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0.0511</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)=0.0953+j1.3236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474109" y="4562953"/>
                <a:ext cx="6776086" cy="392864"/>
              </a:xfrm>
              <a:prstGeom prst="rect">
                <a:avLst/>
              </a:prstGeom>
              <a:blipFill>
                <a:blip r:embed="rId5"/>
                <a:stretch>
                  <a:fillRect l="-900" t="-6250" r="-450"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474109" y="5613067"/>
                <a:ext cx="6488058"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45</m:t>
                            </m:r>
                          </m:sub>
                        </m:sSub>
                      </m:e>
                    </m:acc>
                    <m:r>
                      <a:rPr lang="en-US" sz="1800" b="0" i="1" smtClean="0">
                        <a:latin typeface="Cambria Math" panose="02040503050406030204" pitchFamily="18" charset="0"/>
                      </a:rPr>
                      <m:t>=0.0953+</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0.5</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)=0.0953+j1.0468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474109" y="5613067"/>
                <a:ext cx="6488058" cy="392864"/>
              </a:xfrm>
              <a:prstGeom prst="rect">
                <a:avLst/>
              </a:prstGeom>
              <a:blipFill>
                <a:blip r:embed="rId6"/>
                <a:stretch>
                  <a:fillRect l="-940" t="-6250" r="-564" b="-20313"/>
                </a:stretch>
              </a:blipFill>
            </p:spPr>
            <p:txBody>
              <a:bodyPr/>
              <a:lstStyle/>
              <a:p>
                <a:r>
                  <a:rPr lang="en-US">
                    <a:noFill/>
                  </a:rPr>
                  <a:t> </a:t>
                </a:r>
              </a:p>
            </p:txBody>
          </p:sp>
        </mc:Fallback>
      </mc:AlternateContent>
    </p:spTree>
    <p:extLst>
      <p:ext uri="{BB962C8B-B14F-4D97-AF65-F5344CB8AC3E}">
        <p14:creationId xmlns:p14="http://schemas.microsoft.com/office/powerpoint/2010/main" val="13806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Series Impedance of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Content Placeholder 5"/>
          <p:cNvSpPr>
            <a:spLocks noGrp="1"/>
          </p:cNvSpPr>
          <p:nvPr>
            <p:ph idx="1"/>
          </p:nvPr>
        </p:nvSpPr>
        <p:spPr>
          <a:xfrm>
            <a:off x="304800" y="1066800"/>
            <a:ext cx="8534400" cy="1446550"/>
          </a:xfrm>
          <a:prstGeom prst="rect">
            <a:avLst/>
          </a:prstGeom>
        </p:spPr>
        <p:txBody>
          <a:bodyPr wrap="square">
            <a:spAutoFit/>
          </a:bodyPr>
          <a:lstStyle/>
          <a:p>
            <a:pPr marL="0" indent="0" algn="just">
              <a:buNone/>
            </a:pPr>
            <a:r>
              <a:rPr lang="en-US" sz="2200" dirty="0">
                <a:solidFill>
                  <a:srgbClr val="000000"/>
                </a:solidFill>
                <a:latin typeface="Times"/>
                <a:cs typeface="Times"/>
              </a:rPr>
              <a:t>The inductive reactance (self and mutual) component of the impedance is a function of the total magnetic fields surrounding a conductor. Fig.1 shows conductors 1 through </a:t>
            </a:r>
            <a:r>
              <a:rPr lang="en-US" sz="2200" i="1" dirty="0">
                <a:solidFill>
                  <a:srgbClr val="000000"/>
                </a:solidFill>
                <a:latin typeface="Times"/>
                <a:cs typeface="Times"/>
              </a:rPr>
              <a:t>n</a:t>
            </a:r>
            <a:r>
              <a:rPr lang="en-US" sz="2200" dirty="0">
                <a:solidFill>
                  <a:srgbClr val="000000"/>
                </a:solidFill>
                <a:latin typeface="Times"/>
                <a:cs typeface="Times"/>
              </a:rPr>
              <a:t> with the magnetic flux lines created by currents flowing in each of the conductors.</a:t>
            </a:r>
          </a:p>
        </p:txBody>
      </p:sp>
      <p:pic>
        <p:nvPicPr>
          <p:cNvPr id="7" name="Picture 6"/>
          <p:cNvPicPr>
            <a:picLocks noChangeAspect="1"/>
          </p:cNvPicPr>
          <p:nvPr/>
        </p:nvPicPr>
        <p:blipFill>
          <a:blip r:embed="rId2"/>
          <a:stretch>
            <a:fillRect/>
          </a:stretch>
        </p:blipFill>
        <p:spPr>
          <a:xfrm>
            <a:off x="2438400" y="2514600"/>
            <a:ext cx="3882657" cy="3219450"/>
          </a:xfrm>
          <a:prstGeom prst="rect">
            <a:avLst/>
          </a:prstGeom>
        </p:spPr>
      </p:pic>
      <p:sp>
        <p:nvSpPr>
          <p:cNvPr id="8" name="TextBox 7"/>
          <p:cNvSpPr txBox="1"/>
          <p:nvPr/>
        </p:nvSpPr>
        <p:spPr>
          <a:xfrm>
            <a:off x="2895600" y="5638800"/>
            <a:ext cx="3048000" cy="400110"/>
          </a:xfrm>
          <a:prstGeom prst="rect">
            <a:avLst/>
          </a:prstGeom>
          <a:noFill/>
        </p:spPr>
        <p:txBody>
          <a:bodyPr wrap="square" rtlCol="0">
            <a:spAutoFit/>
          </a:bodyPr>
          <a:lstStyle/>
          <a:p>
            <a:pPr algn="ctr"/>
            <a:r>
              <a:rPr lang="en-US" sz="2000" dirty="0"/>
              <a:t>Fig.1 Magnetic field </a:t>
            </a:r>
          </a:p>
        </p:txBody>
      </p:sp>
    </p:spTree>
    <p:extLst>
      <p:ext uri="{BB962C8B-B14F-4D97-AF65-F5344CB8AC3E}">
        <p14:creationId xmlns:p14="http://schemas.microsoft.com/office/powerpoint/2010/main" val="18278636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70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838200"/>
            <a:ext cx="8610600" cy="707886"/>
          </a:xfrm>
          <a:prstGeom prst="rect">
            <a:avLst/>
          </a:prstGeom>
        </p:spPr>
        <p:txBody>
          <a:bodyPr wrap="square">
            <a:spAutoFit/>
          </a:bodyPr>
          <a:lstStyle/>
          <a:p>
            <a:r>
              <a:rPr lang="en-US" sz="2000" dirty="0">
                <a:solidFill>
                  <a:srgbClr val="000000"/>
                </a:solidFill>
              </a:rPr>
              <a:t>Continuing the application of the modified Carson's equations results in a 6 × 6 primitive impedance matrix. This matrix in partitioned form is</a:t>
            </a:r>
          </a:p>
        </p:txBody>
      </p:sp>
      <p:sp>
        <p:nvSpPr>
          <p:cNvPr id="7" name="Rectangle 6"/>
          <p:cNvSpPr/>
          <p:nvPr/>
        </p:nvSpPr>
        <p:spPr>
          <a:xfrm>
            <a:off x="228600" y="4572000"/>
            <a:ext cx="8534400" cy="400110"/>
          </a:xfrm>
          <a:prstGeom prst="rect">
            <a:avLst/>
          </a:prstGeom>
        </p:spPr>
        <p:txBody>
          <a:bodyPr wrap="square">
            <a:spAutoFit/>
          </a:bodyPr>
          <a:lstStyle/>
          <a:p>
            <a:r>
              <a:rPr lang="en-US" sz="2000" dirty="0">
                <a:solidFill>
                  <a:srgbClr val="000000"/>
                </a:solidFill>
              </a:rPr>
              <a:t>Using the Kron reduction results in the phase impedance matrix:</a:t>
            </a:r>
          </a:p>
        </p:txBody>
      </p:sp>
      <mc:AlternateContent xmlns:mc="http://schemas.openxmlformats.org/markup-compatibility/2006" xmlns:a14="http://schemas.microsoft.com/office/drawing/2010/main">
        <mc:Choice Requires="a14">
          <p:sp>
            <p:nvSpPr>
              <p:cNvPr id="8" name="TextBox 7"/>
              <p:cNvSpPr txBox="1"/>
              <p:nvPr/>
            </p:nvSpPr>
            <p:spPr>
              <a:xfrm>
                <a:off x="1600200" y="1496513"/>
                <a:ext cx="6504601" cy="1028808"/>
              </a:xfrm>
              <a:prstGeom prst="rect">
                <a:avLst/>
              </a:prstGeom>
              <a:noFill/>
            </p:spPr>
            <p:txBody>
              <a:bodyPr wrap="none" lIns="0" tIns="0" rIns="0" bIns="0" rtlCol="0">
                <a:spAutoFit/>
              </a:bodyPr>
              <a:lstStyle/>
              <a:p>
                <a14:m>
                  <m:oMath xmlns:m="http://schemas.openxmlformats.org/officeDocument/2006/math">
                    <m:d>
                      <m:dPr>
                        <m:begChr m:val="["/>
                        <m:endChr m:val="]"/>
                        <m:ctrlPr>
                          <a:rPr lang="en-US" sz="1600" i="1" smtClean="0">
                            <a:latin typeface="Cambria Math" panose="02040503050406030204" pitchFamily="18" charset="0"/>
                          </a:rPr>
                        </m:ctrlPr>
                      </m:dPr>
                      <m:e>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𝑖𝑗</m:t>
                                </m:r>
                              </m:sub>
                            </m:sSub>
                          </m:e>
                        </m:acc>
                      </m:e>
                    </m:d>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r>
                                <a:rPr lang="en-US" sz="1600" i="1" smtClean="0">
                                  <a:latin typeface="Cambria Math" panose="02040503050406030204" pitchFamily="18" charset="0"/>
                                </a:rPr>
                                <m:t>0</m:t>
                              </m:r>
                              <m:r>
                                <a:rPr lang="en-US" sz="1600" b="0" i="1" smtClean="0">
                                  <a:latin typeface="Cambria Math" panose="02040503050406030204" pitchFamily="18" charset="0"/>
                                </a:rPr>
                                <m:t>.5053+</m:t>
                              </m:r>
                              <m:r>
                                <a:rPr lang="en-US" sz="1600" b="0" i="1" smtClean="0">
                                  <a:latin typeface="Cambria Math" panose="02040503050406030204" pitchFamily="18" charset="0"/>
                                </a:rPr>
                                <m:t>𝑗</m:t>
                              </m:r>
                              <m:r>
                                <a:rPr lang="en-US" sz="1600" b="0" i="1" smtClean="0">
                                  <a:latin typeface="Cambria Math" panose="02040503050406030204" pitchFamily="18" charset="0"/>
                                </a:rPr>
                                <m:t>1.4564</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m:t>
                              </m:r>
                              <m:r>
                                <a:rPr lang="en-US" sz="1600" i="1">
                                  <a:latin typeface="Cambria Math" panose="02040503050406030204" pitchFamily="18" charset="0"/>
                                </a:rPr>
                                <m:t>.</m:t>
                              </m:r>
                              <m:r>
                                <a:rPr lang="en-US" sz="1600" b="0" i="1" smtClean="0">
                                  <a:latin typeface="Cambria Math" panose="02040503050406030204" pitchFamily="18" charset="0"/>
                                </a:rPr>
                                <m:t>0468</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9627</m:t>
                              </m:r>
                            </m:e>
                          </m:mr>
                          <m:mr>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1.0468</m:t>
                              </m:r>
                            </m:e>
                            <m:e>
                              <m:r>
                                <a:rPr lang="en-US" sz="1600" i="1">
                                  <a:latin typeface="Cambria Math" panose="02040503050406030204" pitchFamily="18" charset="0"/>
                                </a:rPr>
                                <m:t>0.</m:t>
                              </m:r>
                              <m:r>
                                <a:rPr lang="en-US" sz="1600" i="1" smtClean="0">
                                  <a:latin typeface="Cambria Math" panose="02040503050406030204" pitchFamily="18" charset="0"/>
                                </a:rPr>
                                <m:t>5</m:t>
                              </m:r>
                              <m:r>
                                <a:rPr lang="en-US" sz="1600" b="0" i="1" smtClean="0">
                                  <a:latin typeface="Cambria Math" panose="02040503050406030204" pitchFamily="18" charset="0"/>
                                </a:rPr>
                                <m:t>053</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1.4564</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1.0468</m:t>
                              </m:r>
                            </m:e>
                          </m:mr>
                          <m:mr>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0.9627</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m:t>
                              </m:r>
                              <m:r>
                                <a:rPr lang="en-US" sz="1600" i="1">
                                  <a:latin typeface="Cambria Math" panose="02040503050406030204" pitchFamily="18" charset="0"/>
                                </a:rPr>
                                <m:t>.</m:t>
                              </m:r>
                              <m:r>
                                <a:rPr lang="en-US" sz="1600" b="0" i="1" smtClean="0">
                                  <a:latin typeface="Cambria Math" panose="02040503050406030204" pitchFamily="18" charset="0"/>
                                </a:rPr>
                                <m:t>0468</m:t>
                              </m:r>
                            </m:e>
                            <m:e>
                              <m:r>
                                <a:rPr lang="en-US" sz="1600" i="1">
                                  <a:latin typeface="Cambria Math" panose="02040503050406030204" pitchFamily="18" charset="0"/>
                                </a:rPr>
                                <m:t>0.</m:t>
                              </m:r>
                              <m:r>
                                <a:rPr lang="en-US" sz="1600" i="1" smtClean="0">
                                  <a:latin typeface="Cambria Math" panose="02040503050406030204" pitchFamily="18" charset="0"/>
                                </a:rPr>
                                <m:t>5</m:t>
                              </m:r>
                              <m:r>
                                <a:rPr lang="en-US" sz="1600" b="0" i="1" smtClean="0">
                                  <a:latin typeface="Cambria Math" panose="02040503050406030204" pitchFamily="18" charset="0"/>
                                </a:rPr>
                                <m:t>053</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1.4564</m:t>
                              </m:r>
                            </m:e>
                          </m:mr>
                        </m:m>
                      </m:e>
                    </m:d>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a:p>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600200" y="1496513"/>
                <a:ext cx="6504601" cy="102880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600200" y="2403840"/>
                <a:ext cx="6526851" cy="1028808"/>
              </a:xfrm>
              <a:prstGeom prst="rect">
                <a:avLst/>
              </a:prstGeom>
              <a:noFill/>
            </p:spPr>
            <p:txBody>
              <a:bodyPr wrap="none" lIns="0" tIns="0" rIns="0" bIns="0" rtlCol="0">
                <a:spAutoFit/>
              </a:bodyPr>
              <a:lstStyle/>
              <a:p>
                <a14:m>
                  <m:oMath xmlns:m="http://schemas.openxmlformats.org/officeDocument/2006/math">
                    <m:d>
                      <m:dPr>
                        <m:begChr m:val="["/>
                        <m:endChr m:val="]"/>
                        <m:ctrlPr>
                          <a:rPr lang="en-US" sz="1600" i="1" smtClean="0">
                            <a:latin typeface="Cambria Math" panose="02040503050406030204" pitchFamily="18" charset="0"/>
                          </a:rPr>
                        </m:ctrlPr>
                      </m:dPr>
                      <m:e>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m:t>
                                </m:r>
                                <m:r>
                                  <a:rPr lang="en-US" sz="1600" b="0" i="1" smtClean="0">
                                    <a:latin typeface="Cambria Math" panose="02040503050406030204" pitchFamily="18" charset="0"/>
                                  </a:rPr>
                                  <m:t>𝑛</m:t>
                                </m:r>
                              </m:sub>
                            </m:sSub>
                          </m:e>
                        </m:acc>
                      </m:e>
                    </m:d>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r>
                                <a:rPr lang="en-US" sz="1600" i="1" smtClean="0">
                                  <a:latin typeface="Cambria Math" panose="02040503050406030204" pitchFamily="18" charset="0"/>
                                </a:rPr>
                                <m:t>0</m:t>
                              </m:r>
                              <m:r>
                                <a:rPr lang="en-US" sz="1600" b="0" i="1" smtClean="0">
                                  <a:latin typeface="Cambria Math" panose="02040503050406030204" pitchFamily="18" charset="0"/>
                                </a:rPr>
                                <m:t>.0953+</m:t>
                              </m:r>
                              <m:r>
                                <a:rPr lang="en-US" sz="1600" b="0" i="1" smtClean="0">
                                  <a:latin typeface="Cambria Math" panose="02040503050406030204" pitchFamily="18" charset="0"/>
                                </a:rPr>
                                <m:t>𝑗</m:t>
                              </m:r>
                              <m:r>
                                <a:rPr lang="en-US" sz="1600" b="0" i="1" smtClean="0">
                                  <a:latin typeface="Cambria Math" panose="02040503050406030204" pitchFamily="18" charset="0"/>
                                </a:rPr>
                                <m:t>1.3236</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m:t>
                              </m:r>
                              <m:r>
                                <a:rPr lang="en-US" sz="1600" i="1">
                                  <a:latin typeface="Cambria Math" panose="02040503050406030204" pitchFamily="18" charset="0"/>
                                </a:rPr>
                                <m:t>.</m:t>
                              </m:r>
                              <m:r>
                                <a:rPr lang="en-US" sz="1600" b="0" i="1" smtClean="0">
                                  <a:latin typeface="Cambria Math" panose="02040503050406030204" pitchFamily="18" charset="0"/>
                                </a:rPr>
                                <m:t>0468</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9627</m:t>
                              </m:r>
                            </m:e>
                          </m:mr>
                          <m:mr>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1.0468</m:t>
                              </m:r>
                            </m:e>
                            <m:e>
                              <m:r>
                                <a:rPr lang="en-US" sz="1600" i="1">
                                  <a:latin typeface="Cambria Math" panose="02040503050406030204" pitchFamily="18" charset="0"/>
                                </a:rPr>
                                <m:t>0.</m:t>
                              </m:r>
                              <m:r>
                                <a:rPr lang="en-US" sz="1600" i="1" smtClean="0">
                                  <a:latin typeface="Cambria Math" panose="02040503050406030204" pitchFamily="18" charset="0"/>
                                </a:rPr>
                                <m:t>0</m:t>
                              </m:r>
                              <m:r>
                                <a:rPr lang="en-US" sz="1600" b="0" i="1" smtClean="0">
                                  <a:latin typeface="Cambria Math" panose="02040503050406030204" pitchFamily="18" charset="0"/>
                                </a:rPr>
                                <m:t>953</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1.3236</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1.0462</m:t>
                              </m:r>
                            </m:e>
                          </m:mr>
                          <m:mr>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0.9626</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m:t>
                              </m:r>
                              <m:r>
                                <a:rPr lang="en-US" sz="1600" i="1">
                                  <a:latin typeface="Cambria Math" panose="02040503050406030204" pitchFamily="18" charset="0"/>
                                </a:rPr>
                                <m:t>.</m:t>
                              </m:r>
                              <m:r>
                                <a:rPr lang="en-US" sz="1600" b="0" i="1" smtClean="0">
                                  <a:latin typeface="Cambria Math" panose="02040503050406030204" pitchFamily="18" charset="0"/>
                                </a:rPr>
                                <m:t>0462</m:t>
                              </m:r>
                            </m:e>
                            <m:e>
                              <m:r>
                                <a:rPr lang="en-US" sz="1600" i="1">
                                  <a:latin typeface="Cambria Math" panose="02040503050406030204" pitchFamily="18" charset="0"/>
                                </a:rPr>
                                <m:t>0.</m:t>
                              </m:r>
                              <m:r>
                                <a:rPr lang="en-US" sz="1600" i="1" smtClean="0">
                                  <a:latin typeface="Cambria Math" panose="02040503050406030204" pitchFamily="18" charset="0"/>
                                </a:rPr>
                                <m:t>0</m:t>
                              </m:r>
                              <m:r>
                                <a:rPr lang="en-US" sz="1600" b="0" i="1" smtClean="0">
                                  <a:latin typeface="Cambria Math" panose="02040503050406030204" pitchFamily="18" charset="0"/>
                                </a:rPr>
                                <m:t>953</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1.3236</m:t>
                              </m:r>
                            </m:e>
                          </m:mr>
                        </m:m>
                      </m:e>
                    </m:d>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a:p>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1600200" y="2403840"/>
                <a:ext cx="6526851" cy="10288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00200" y="3818173"/>
                <a:ext cx="6571735" cy="1028808"/>
              </a:xfrm>
              <a:prstGeom prst="rect">
                <a:avLst/>
              </a:prstGeom>
              <a:noFill/>
            </p:spPr>
            <p:txBody>
              <a:bodyPr wrap="none" lIns="0" tIns="0" rIns="0" bIns="0" rtlCol="0">
                <a:spAutoFit/>
              </a:bodyPr>
              <a:lstStyle/>
              <a:p>
                <a14:m>
                  <m:oMath xmlns:m="http://schemas.openxmlformats.org/officeDocument/2006/math">
                    <m:d>
                      <m:dPr>
                        <m:begChr m:val="["/>
                        <m:endChr m:val="]"/>
                        <m:ctrlPr>
                          <a:rPr lang="en-US" sz="1600" i="1" smtClean="0">
                            <a:latin typeface="Cambria Math" panose="02040503050406030204" pitchFamily="18" charset="0"/>
                          </a:rPr>
                        </m:ctrlPr>
                      </m:dPr>
                      <m:e>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b="0" i="1" smtClean="0">
                                    <a:latin typeface="Cambria Math" panose="02040503050406030204" pitchFamily="18" charset="0"/>
                                  </a:rPr>
                                  <m:t>𝑛𝑛</m:t>
                                </m:r>
                              </m:sub>
                            </m:sSub>
                          </m:e>
                        </m:acc>
                      </m:e>
                    </m:d>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1.2393+</m:t>
                              </m:r>
                              <m:r>
                                <a:rPr lang="en-US" sz="1600" b="0" i="1" smtClean="0">
                                  <a:latin typeface="Cambria Math" panose="02040503050406030204" pitchFamily="18" charset="0"/>
                                </a:rPr>
                                <m:t>𝑗</m:t>
                              </m:r>
                              <m:r>
                                <a:rPr lang="en-US" sz="1600" b="0" i="1" smtClean="0">
                                  <a:latin typeface="Cambria Math" panose="02040503050406030204" pitchFamily="18" charset="0"/>
                                </a:rPr>
                                <m:t>1.3296</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m:t>
                              </m:r>
                              <m:r>
                                <a:rPr lang="en-US" sz="1600" i="1">
                                  <a:latin typeface="Cambria Math" panose="02040503050406030204" pitchFamily="18" charset="0"/>
                                </a:rPr>
                                <m:t>.</m:t>
                              </m:r>
                              <m:r>
                                <a:rPr lang="en-US" sz="1600" b="0" i="1" smtClean="0">
                                  <a:latin typeface="Cambria Math" panose="02040503050406030204" pitchFamily="18" charset="0"/>
                                </a:rPr>
                                <m:t>0468</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9627</m:t>
                              </m:r>
                            </m:e>
                          </m:mr>
                          <m:mr>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1.0468</m:t>
                              </m:r>
                            </m:e>
                            <m:e>
                              <m:r>
                                <a:rPr lang="en-US" sz="1600" i="1" smtClean="0">
                                  <a:latin typeface="Cambria Math" panose="02040503050406030204" pitchFamily="18" charset="0"/>
                                </a:rPr>
                                <m:t>1</m:t>
                              </m:r>
                              <m:r>
                                <a:rPr lang="en-US" sz="1600" b="0" i="1" smtClean="0">
                                  <a:latin typeface="Cambria Math" panose="02040503050406030204" pitchFamily="18" charset="0"/>
                                </a:rPr>
                                <m:t>.2393</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1.3296</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1.0468</m:t>
                              </m:r>
                            </m:e>
                          </m:mr>
                          <m:mr>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0.9627</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m:t>
                              </m:r>
                              <m:r>
                                <a:rPr lang="en-US" sz="1600" i="1">
                                  <a:latin typeface="Cambria Math" panose="02040503050406030204" pitchFamily="18" charset="0"/>
                                </a:rPr>
                                <m:t>.</m:t>
                              </m:r>
                              <m:r>
                                <a:rPr lang="en-US" sz="1600" b="0" i="1" smtClean="0">
                                  <a:latin typeface="Cambria Math" panose="02040503050406030204" pitchFamily="18" charset="0"/>
                                </a:rPr>
                                <m:t>0468</m:t>
                              </m:r>
                            </m:e>
                            <m:e>
                              <m:r>
                                <a:rPr lang="en-US" sz="1600" b="0" i="1" smtClean="0">
                                  <a:latin typeface="Cambria Math" panose="02040503050406030204" pitchFamily="18" charset="0"/>
                                </a:rPr>
                                <m:t>1</m:t>
                              </m:r>
                              <m:r>
                                <a:rPr lang="en-US" sz="1600" i="1">
                                  <a:latin typeface="Cambria Math" panose="02040503050406030204" pitchFamily="18" charset="0"/>
                                </a:rPr>
                                <m:t>.</m:t>
                              </m:r>
                              <m:r>
                                <a:rPr lang="en-US" sz="1600" i="1" smtClean="0">
                                  <a:latin typeface="Cambria Math" panose="02040503050406030204" pitchFamily="18" charset="0"/>
                                </a:rPr>
                                <m:t>2</m:t>
                              </m:r>
                              <m:r>
                                <a:rPr lang="en-US" sz="1600" b="0" i="1" smtClean="0">
                                  <a:latin typeface="Cambria Math" panose="02040503050406030204" pitchFamily="18" charset="0"/>
                                </a:rPr>
                                <m:t>393</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1.3296</m:t>
                              </m:r>
                            </m:e>
                          </m:mr>
                        </m:m>
                      </m:e>
                    </m:d>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a:p>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600200" y="3818173"/>
                <a:ext cx="6571735" cy="10288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191000" y="3352800"/>
                <a:ext cx="1319272" cy="529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b="0" i="1" smtClean="0">
                                      <a:latin typeface="Cambria Math" panose="02040503050406030204" pitchFamily="18" charset="0"/>
                                    </a:rPr>
                                    <m:t>𝑛𝑗</m:t>
                                  </m:r>
                                </m:sub>
                              </m:sSub>
                            </m:e>
                          </m:acc>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b="0" i="1" smtClean="0">
                                      <a:latin typeface="Cambria Math" panose="02040503050406030204" pitchFamily="18" charset="0"/>
                                    </a:rPr>
                                    <m:t>𝑖</m:t>
                                  </m:r>
                                  <m:r>
                                    <a:rPr lang="en-US" sz="1600" i="1">
                                      <a:latin typeface="Cambria Math" panose="02040503050406030204" pitchFamily="18" charset="0"/>
                                    </a:rPr>
                                    <m:t>𝑛</m:t>
                                  </m:r>
                                </m:sub>
                              </m:sSub>
                            </m:e>
                          </m:acc>
                        </m:e>
                      </m:d>
                    </m:oMath>
                  </m:oMathPara>
                </a14:m>
                <a:endParaRPr lang="en-US" sz="1600" dirty="0"/>
              </a:p>
              <a:p>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191000" y="3352800"/>
                <a:ext cx="1319272" cy="529889"/>
              </a:xfrm>
              <a:prstGeom prst="rect">
                <a:avLst/>
              </a:prstGeom>
              <a:blipFill>
                <a:blip r:embed="rId5"/>
                <a:stretch>
                  <a:fillRect t="-3448" r="-337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905000" y="4978774"/>
                <a:ext cx="6070060" cy="1312475"/>
              </a:xfrm>
              <a:prstGeom prst="rect">
                <a:avLst/>
              </a:prstGeom>
              <a:noFill/>
            </p:spPr>
            <p:txBody>
              <a:bodyPr wrap="none" lIns="0" tIns="0" rIns="0" bIns="0" rtlCol="0">
                <a:spAutoFit/>
              </a:bodyPr>
              <a:lstStyle/>
              <a:p>
                <a14:m>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𝑎𝑏𝑐</m:t>
                            </m:r>
                          </m:sub>
                        </m:sSub>
                      </m:e>
                    </m:d>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𝑖𝑗</m:t>
                                </m:r>
                              </m:sub>
                            </m:sSub>
                          </m:e>
                        </m:acc>
                      </m:e>
                    </m:d>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𝑖𝑛</m:t>
                                    </m:r>
                                  </m:sub>
                                </m:sSub>
                              </m:e>
                            </m:acc>
                          </m:e>
                        </m:d>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𝑛𝑛</m:t>
                                    </m:r>
                                  </m:sub>
                                </m:sSub>
                              </m:e>
                            </m:acc>
                          </m:e>
                        </m:d>
                      </m:e>
                      <m:sup>
                        <m:r>
                          <a:rPr lang="en-US" sz="1600" i="1">
                            <a:latin typeface="Cambria Math" panose="02040503050406030204" pitchFamily="18" charset="0"/>
                          </a:rPr>
                          <m:t>−1</m:t>
                        </m:r>
                      </m:sup>
                    </m:sSup>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𝑛𝑗</m:t>
                                </m:r>
                              </m:sub>
                            </m:sSub>
                          </m:e>
                        </m:acc>
                      </m:e>
                    </m:d>
                  </m:oMath>
                </a14:m>
                <a:r>
                  <a:rPr lang="en-US" sz="1600" dirty="0"/>
                  <a:t> </a:t>
                </a:r>
                <a:endParaRPr lang="en-US" sz="1600" i="1" dirty="0">
                  <a:latin typeface="Cambria Math" panose="02040503050406030204" pitchFamily="18" charset="0"/>
                </a:endParaRPr>
              </a:p>
              <a:p>
                <a14:m>
                  <m:oMath xmlns:m="http://schemas.openxmlformats.org/officeDocument/2006/math">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r>
                                <a:rPr lang="en-US" sz="1600" i="1" smtClean="0">
                                  <a:latin typeface="Cambria Math" panose="02040503050406030204" pitchFamily="18" charset="0"/>
                                </a:rPr>
                                <m:t>0</m:t>
                              </m:r>
                              <m:r>
                                <a:rPr lang="en-US" sz="1600" b="0" i="1" smtClean="0">
                                  <a:latin typeface="Cambria Math" panose="02040503050406030204" pitchFamily="18" charset="0"/>
                                </a:rPr>
                                <m:t>.7981+</m:t>
                              </m:r>
                              <m:r>
                                <a:rPr lang="en-US" sz="1600" b="0" i="1" smtClean="0">
                                  <a:latin typeface="Cambria Math" panose="02040503050406030204" pitchFamily="18" charset="0"/>
                                </a:rPr>
                                <m:t>𝑗</m:t>
                              </m:r>
                              <m:r>
                                <a:rPr lang="en-US" sz="1600" b="0" i="1" smtClean="0">
                                  <a:latin typeface="Cambria Math" panose="02040503050406030204" pitchFamily="18" charset="0"/>
                                </a:rPr>
                                <m:t>0.4467</m:t>
                              </m:r>
                            </m:e>
                            <m:e>
                              <m:r>
                                <a:rPr lang="en-US" sz="1600" i="1">
                                  <a:latin typeface="Cambria Math" panose="02040503050406030204" pitchFamily="18" charset="0"/>
                                </a:rPr>
                                <m:t>0.</m:t>
                              </m:r>
                              <m:r>
                                <a:rPr lang="en-US" sz="1600" b="0" i="1" smtClean="0">
                                  <a:latin typeface="Cambria Math" panose="02040503050406030204" pitchFamily="18" charset="0"/>
                                </a:rPr>
                                <m:t>3188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0334</m:t>
                              </m:r>
                            </m:e>
                            <m:e>
                              <m:r>
                                <a:rPr lang="en-US" sz="1600" i="1">
                                  <a:latin typeface="Cambria Math" panose="02040503050406030204" pitchFamily="18" charset="0"/>
                                </a:rPr>
                                <m:t>0.</m:t>
                              </m:r>
                              <m:r>
                                <a:rPr lang="en-US" sz="1600" b="0" i="1" smtClean="0">
                                  <a:latin typeface="Cambria Math" panose="02040503050406030204" pitchFamily="18" charset="0"/>
                                </a:rPr>
                                <m:t>2848−</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0138</m:t>
                              </m:r>
                            </m:e>
                          </m:mr>
                          <m:mr>
                            <m:e>
                              <m:r>
                                <a:rPr lang="en-US" sz="1600" i="1">
                                  <a:latin typeface="Cambria Math" panose="02040503050406030204" pitchFamily="18" charset="0"/>
                                </a:rPr>
                                <m:t>0.</m:t>
                              </m:r>
                              <m:r>
                                <a:rPr lang="en-US" sz="1600" b="0" i="1" smtClean="0">
                                  <a:latin typeface="Cambria Math" panose="02040503050406030204" pitchFamily="18" charset="0"/>
                                </a:rPr>
                                <m:t>3188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0.0334</m:t>
                              </m:r>
                            </m:e>
                            <m:e>
                              <m:r>
                                <a:rPr lang="en-US" sz="1600" i="1">
                                  <a:latin typeface="Cambria Math" panose="02040503050406030204" pitchFamily="18" charset="0"/>
                                </a:rPr>
                                <m:t>0.</m:t>
                              </m:r>
                              <m:r>
                                <a:rPr lang="en-US" sz="1600" i="1" smtClean="0">
                                  <a:latin typeface="Cambria Math" panose="02040503050406030204" pitchFamily="18" charset="0"/>
                                </a:rPr>
                                <m:t>7</m:t>
                              </m:r>
                              <m:r>
                                <a:rPr lang="en-US" sz="1600" b="0" i="1" smtClean="0">
                                  <a:latin typeface="Cambria Math" panose="02040503050406030204" pitchFamily="18" charset="0"/>
                                </a:rPr>
                                <m:t>890</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4048</m:t>
                              </m:r>
                            </m:e>
                            <m:e>
                              <m:r>
                                <a:rPr lang="en-US" sz="1600" i="1">
                                  <a:latin typeface="Cambria Math" panose="02040503050406030204" pitchFamily="18" charset="0"/>
                                </a:rPr>
                                <m:t>0.</m:t>
                              </m:r>
                              <m:r>
                                <a:rPr lang="en-US" sz="1600" b="0" i="1" smtClean="0">
                                  <a:latin typeface="Cambria Math" panose="02040503050406030204" pitchFamily="18" charset="0"/>
                                </a:rPr>
                                <m:t>3188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0.0334</m:t>
                              </m:r>
                            </m:e>
                          </m:mr>
                          <m:mr>
                            <m:e>
                              <m:r>
                                <a:rPr lang="en-US" sz="1600" i="1">
                                  <a:latin typeface="Cambria Math" panose="02040503050406030204" pitchFamily="18" charset="0"/>
                                </a:rPr>
                                <m:t>0.</m:t>
                              </m:r>
                              <m:r>
                                <a:rPr lang="en-US" sz="1600" b="0" i="1" smtClean="0">
                                  <a:latin typeface="Cambria Math" panose="02040503050406030204" pitchFamily="18" charset="0"/>
                                </a:rPr>
                                <m:t>2848−</m:t>
                              </m:r>
                              <m:r>
                                <a:rPr lang="en-US" sz="1600" i="1">
                                  <a:latin typeface="Cambria Math" panose="02040503050406030204" pitchFamily="18" charset="0"/>
                                </a:rPr>
                                <m:t>𝑗</m:t>
                              </m:r>
                              <m:r>
                                <a:rPr lang="en-US" sz="1600" b="0" i="1" smtClean="0">
                                  <a:latin typeface="Cambria Math" panose="02040503050406030204" pitchFamily="18" charset="0"/>
                                </a:rPr>
                                <m:t>0.0138</m:t>
                              </m:r>
                            </m:e>
                            <m:e>
                              <m:r>
                                <a:rPr lang="en-US" sz="1600" i="1">
                                  <a:latin typeface="Cambria Math" panose="02040503050406030204" pitchFamily="18" charset="0"/>
                                </a:rPr>
                                <m:t>0.</m:t>
                              </m:r>
                              <m:r>
                                <a:rPr lang="en-US" sz="1600" b="0" i="1" smtClean="0">
                                  <a:latin typeface="Cambria Math" panose="02040503050406030204" pitchFamily="18" charset="0"/>
                                </a:rPr>
                                <m:t>3188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0334</m:t>
                              </m:r>
                            </m:e>
                            <m:e>
                              <m:r>
                                <a:rPr lang="en-US" sz="1600" i="1">
                                  <a:latin typeface="Cambria Math" panose="02040503050406030204" pitchFamily="18" charset="0"/>
                                </a:rPr>
                                <m:t>0.</m:t>
                              </m:r>
                              <m:r>
                                <a:rPr lang="en-US" sz="1600" i="1" smtClean="0">
                                  <a:latin typeface="Cambria Math" panose="02040503050406030204" pitchFamily="18" charset="0"/>
                                </a:rPr>
                                <m:t>7</m:t>
                              </m:r>
                              <m:r>
                                <a:rPr lang="en-US" sz="1600" b="0" i="1" smtClean="0">
                                  <a:latin typeface="Cambria Math" panose="02040503050406030204" pitchFamily="18" charset="0"/>
                                </a:rPr>
                                <m:t>981</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i="1" smtClean="0">
                                  <a:latin typeface="Cambria Math" panose="02040503050406030204" pitchFamily="18" charset="0"/>
                                </a:rPr>
                                <m:t>4</m:t>
                              </m:r>
                              <m:r>
                                <a:rPr lang="en-US" sz="1600" b="0" i="1" smtClean="0">
                                  <a:latin typeface="Cambria Math" panose="02040503050406030204" pitchFamily="18" charset="0"/>
                                </a:rPr>
                                <m:t>467</m:t>
                              </m:r>
                            </m:e>
                          </m:mr>
                        </m:m>
                      </m:e>
                    </m:d>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a:p>
                <a:endParaRPr lang="en-US"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905000" y="4978774"/>
                <a:ext cx="6070060" cy="1312475"/>
              </a:xfrm>
              <a:prstGeom prst="rect">
                <a:avLst/>
              </a:prstGeom>
              <a:blipFill>
                <a:blip r:embed="rId6"/>
                <a:stretch>
                  <a:fillRect t="-1860"/>
                </a:stretch>
              </a:blipFill>
            </p:spPr>
            <p:txBody>
              <a:bodyPr/>
              <a:lstStyle/>
              <a:p>
                <a:r>
                  <a:rPr lang="en-US">
                    <a:noFill/>
                  </a:rPr>
                  <a:t> </a:t>
                </a:r>
              </a:p>
            </p:txBody>
          </p:sp>
        </mc:Fallback>
      </mc:AlternateContent>
    </p:spTree>
    <p:extLst>
      <p:ext uri="{BB962C8B-B14F-4D97-AF65-F5344CB8AC3E}">
        <p14:creationId xmlns:p14="http://schemas.microsoft.com/office/powerpoint/2010/main" val="22126135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71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2971800"/>
            <a:ext cx="8382000" cy="830997"/>
          </a:xfrm>
          <a:prstGeom prst="rect">
            <a:avLst/>
          </a:prstGeom>
        </p:spPr>
        <p:txBody>
          <a:bodyPr wrap="square">
            <a:spAutoFit/>
          </a:bodyPr>
          <a:lstStyle/>
          <a:p>
            <a:r>
              <a:rPr lang="en-US" dirty="0"/>
              <a:t>The sequence impedance matrix for the concentric neutral three-phase line is determined using Equation (55):</a:t>
            </a:r>
          </a:p>
        </p:txBody>
      </p:sp>
      <mc:AlternateContent xmlns:mc="http://schemas.openxmlformats.org/markup-compatibility/2006" xmlns:a14="http://schemas.microsoft.com/office/drawing/2010/main">
        <mc:Choice Requires="a14">
          <p:sp>
            <p:nvSpPr>
              <p:cNvPr id="7" name="TextBox 6"/>
              <p:cNvSpPr txBox="1"/>
              <p:nvPr/>
            </p:nvSpPr>
            <p:spPr>
              <a:xfrm>
                <a:off x="1143000" y="1513770"/>
                <a:ext cx="5886099" cy="1052083"/>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012</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−1</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𝑎𝑏𝑐</m:t>
                        </m:r>
                      </m:sub>
                    </m:sSub>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r>
                      <a:rPr lang="en-US" i="1">
                        <a:latin typeface="Cambria Math" panose="02040503050406030204" pitchFamily="18" charset="0"/>
                      </a:rPr>
                      <m:t>] </m:t>
                    </m:r>
                  </m:oMath>
                </a14:m>
                <a:r>
                  <a:rPr lang="en-US" dirty="0"/>
                  <a:t>=</a:t>
                </a: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00</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0</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0</m:t>
                                  </m:r>
                                  <m:r>
                                    <a:rPr lang="en-US" b="0" i="1" smtClean="0">
                                      <a:latin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1</m:t>
                                  </m:r>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12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m:t>
                                  </m:r>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22</m:t>
                                  </m:r>
                                </m:sub>
                              </m:sSub>
                            </m:e>
                          </m:mr>
                        </m:m>
                      </m:e>
                    </m:d>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1513770"/>
                <a:ext cx="5886099" cy="105208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5141" y="4098759"/>
                <a:ext cx="8002191" cy="1655325"/>
              </a:xfrm>
              <a:prstGeom prst="rect">
                <a:avLst/>
              </a:prstGeom>
              <a:noFill/>
            </p:spPr>
            <p:txBody>
              <a:bodyPr wrap="none" lIns="0" tIns="0" rIns="0" bIns="0" rtlCol="0">
                <a:spAutoFit/>
              </a:bodyPr>
              <a:lstStyle/>
              <a:p>
                <a14:m>
                  <m:oMath xmlns:m="http://schemas.openxmlformats.org/officeDocument/2006/math">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012</m:t>
                                </m:r>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𝑠</m:t>
                        </m:r>
                      </m:sub>
                    </m:sSub>
                    <m:r>
                      <a:rPr lang="en-US" sz="2000" i="1">
                        <a:latin typeface="Cambria Math" panose="02040503050406030204" pitchFamily="18" charset="0"/>
                      </a:rPr>
                      <m:t>] </m:t>
                    </m:r>
                  </m:oMath>
                </a14:m>
                <a:endParaRPr lang="en-US" sz="2000" dirty="0"/>
              </a:p>
              <a:p>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i="1" smtClean="0">
                                  <a:latin typeface="Cambria Math" panose="02040503050406030204" pitchFamily="18" charset="0"/>
                                </a:rPr>
                                <m:t>1</m:t>
                              </m:r>
                              <m:r>
                                <a:rPr lang="en-US" sz="2000" b="0" i="1" smtClean="0">
                                  <a:latin typeface="Cambria Math" panose="02040503050406030204" pitchFamily="18" charset="0"/>
                                </a:rPr>
                                <m:t>.4140+</m:t>
                              </m:r>
                              <m:r>
                                <a:rPr lang="en-US" sz="2000" b="0" i="1" smtClean="0">
                                  <a:latin typeface="Cambria Math" panose="02040503050406030204" pitchFamily="18" charset="0"/>
                                </a:rPr>
                                <m:t>𝑗</m:t>
                              </m:r>
                              <m:r>
                                <a:rPr lang="en-US" sz="2000" b="0" i="1" smtClean="0">
                                  <a:latin typeface="Cambria Math" panose="02040503050406030204" pitchFamily="18" charset="0"/>
                                </a:rPr>
                                <m:t>0.4681</m:t>
                              </m:r>
                            </m:e>
                            <m:e>
                              <m:r>
                                <a:rPr lang="en-US" sz="2000" i="1">
                                  <a:latin typeface="Cambria Math" panose="02040503050406030204" pitchFamily="18" charset="0"/>
                                </a:rPr>
                                <m:t>−0.0026−</m:t>
                              </m:r>
                              <m:r>
                                <a:rPr lang="en-US" sz="2000" i="1">
                                  <a:latin typeface="Cambria Math" panose="02040503050406030204" pitchFamily="18" charset="0"/>
                                </a:rPr>
                                <m:t>𝑗</m:t>
                              </m:r>
                              <m:r>
                                <a:rPr lang="en-US" sz="2000" i="1">
                                  <a:latin typeface="Cambria Math" panose="02040503050406030204" pitchFamily="18" charset="0"/>
                                </a:rPr>
                                <m:t>0.0081</m:t>
                              </m:r>
                            </m:e>
                            <m:e>
                              <m:r>
                                <a:rPr lang="en-US" sz="2000" b="0" i="1" smtClean="0">
                                  <a:latin typeface="Cambria Math" panose="02040503050406030204" pitchFamily="18" charset="0"/>
                                </a:rPr>
                                <m:t>−0.0057</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0.0063</m:t>
                              </m:r>
                            </m:e>
                          </m:mr>
                          <m:mr>
                            <m:e>
                              <m:r>
                                <a:rPr lang="en-US" sz="2000" b="0" i="1" smtClean="0">
                                  <a:latin typeface="Cambria Math" panose="02040503050406030204" pitchFamily="18" charset="0"/>
                                </a:rPr>
                                <m:t>−0.0057</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0.0063</m:t>
                              </m:r>
                            </m:e>
                            <m:e>
                              <m:r>
                                <a:rPr lang="en-US" sz="2000" b="0" i="1" smtClean="0">
                                  <a:latin typeface="Cambria Math" panose="02040503050406030204" pitchFamily="18" charset="0"/>
                                </a:rPr>
                                <m:t>0.4876</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0.4151</m:t>
                              </m:r>
                            </m:e>
                            <m:e>
                              <m:r>
                                <a:rPr lang="en-US" sz="2000" b="0" i="1" smtClean="0">
                                  <a:latin typeface="Cambria Math" panose="02040503050406030204" pitchFamily="18" charset="0"/>
                                </a:rPr>
                                <m:t>−0.0265</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0.0450</m:t>
                              </m:r>
                            </m:e>
                          </m:mr>
                          <m:mr>
                            <m:e>
                              <m:r>
                                <a:rPr lang="en-US" sz="2000" b="0" i="1" smtClean="0">
                                  <a:latin typeface="Cambria Math" panose="02040503050406030204" pitchFamily="18" charset="0"/>
                                </a:rPr>
                                <m:t>−0.0026−</m:t>
                              </m:r>
                              <m:r>
                                <a:rPr lang="en-US" sz="2000" i="1">
                                  <a:latin typeface="Cambria Math" panose="02040503050406030204" pitchFamily="18" charset="0"/>
                                </a:rPr>
                                <m:t>𝑗</m:t>
                              </m:r>
                              <m:r>
                                <a:rPr lang="en-US" sz="2000" i="1">
                                  <a:latin typeface="Cambria Math" panose="02040503050406030204" pitchFamily="18" charset="0"/>
                                </a:rPr>
                                <m:t>0.0081</m:t>
                              </m:r>
                            </m:e>
                            <m:e>
                              <m:r>
                                <a:rPr lang="en-US" sz="2000" b="0" i="1" smtClean="0">
                                  <a:latin typeface="Cambria Math" panose="02040503050406030204" pitchFamily="18" charset="0"/>
                                </a:rPr>
                                <m:t>0.0523</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0.0004</m:t>
                              </m:r>
                            </m:e>
                            <m:e>
                              <m:r>
                                <a:rPr lang="en-US" sz="2000" b="0" i="1" smtClean="0">
                                  <a:latin typeface="Cambria Math" panose="02040503050406030204" pitchFamily="18" charset="0"/>
                                </a:rPr>
                                <m:t>0</m:t>
                              </m:r>
                              <m:r>
                                <a:rPr lang="en-US" sz="2000" i="1">
                                  <a:latin typeface="Cambria Math" panose="02040503050406030204" pitchFamily="18" charset="0"/>
                                </a:rPr>
                                <m:t>.4</m:t>
                              </m:r>
                              <m:r>
                                <a:rPr lang="en-US" sz="2000" b="0" i="1" smtClean="0">
                                  <a:latin typeface="Cambria Math" panose="02040503050406030204" pitchFamily="18" charset="0"/>
                                </a:rPr>
                                <m:t>876</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0.4151</m:t>
                              </m:r>
                            </m:e>
                          </m:mr>
                        </m:m>
                      </m:e>
                    </m:d>
                  </m:oMath>
                </a14:m>
                <a:r>
                  <a:rPr lang="en-US" sz="2000" dirty="0"/>
                  <a:t> </a:t>
                </a:r>
                <a14:m>
                  <m:oMath xmlns:m="http://schemas.openxmlformats.org/officeDocument/2006/math">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a14:m>
                <a:endParaRPr lang="en-US" sz="2000" dirty="0"/>
              </a:p>
              <a:p>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455141" y="4098759"/>
                <a:ext cx="8002191" cy="1655325"/>
              </a:xfrm>
              <a:prstGeom prst="rect">
                <a:avLst/>
              </a:prstGeom>
              <a:blipFill>
                <a:blip r:embed="rId3"/>
                <a:stretch>
                  <a:fillRect l="-1982"/>
                </a:stretch>
              </a:blipFill>
            </p:spPr>
            <p:txBody>
              <a:bodyPr/>
              <a:lstStyle/>
              <a:p>
                <a:r>
                  <a:rPr lang="en-US">
                    <a:noFill/>
                  </a:rPr>
                  <a:t> </a:t>
                </a:r>
              </a:p>
            </p:txBody>
          </p:sp>
        </mc:Fallback>
      </mc:AlternateContent>
      <p:sp>
        <p:nvSpPr>
          <p:cNvPr id="10" name="TextBox 9"/>
          <p:cNvSpPr txBox="1"/>
          <p:nvPr/>
        </p:nvSpPr>
        <p:spPr>
          <a:xfrm>
            <a:off x="7263915" y="1764268"/>
            <a:ext cx="559769" cy="369332"/>
          </a:xfrm>
          <a:prstGeom prst="rect">
            <a:avLst/>
          </a:prstGeom>
          <a:noFill/>
        </p:spPr>
        <p:txBody>
          <a:bodyPr wrap="none" rtlCol="0">
            <a:spAutoFit/>
          </a:bodyPr>
          <a:lstStyle/>
          <a:p>
            <a:r>
              <a:rPr lang="en-US" dirty="0"/>
              <a:t>(55)</a:t>
            </a:r>
          </a:p>
        </p:txBody>
      </p:sp>
    </p:spTree>
    <p:extLst>
      <p:ext uri="{BB962C8B-B14F-4D97-AF65-F5344CB8AC3E}">
        <p14:creationId xmlns:p14="http://schemas.microsoft.com/office/powerpoint/2010/main" val="28729876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Tape-Shielded Cables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982177"/>
            <a:ext cx="8458200" cy="1938992"/>
          </a:xfrm>
          <a:prstGeom prst="rect">
            <a:avLst/>
          </a:prstGeom>
        </p:spPr>
        <p:txBody>
          <a:bodyPr wrap="square">
            <a:spAutoFit/>
          </a:bodyPr>
          <a:lstStyle/>
          <a:p>
            <a:pPr algn="just"/>
            <a:r>
              <a:rPr lang="en-US" sz="2000" dirty="0">
                <a:solidFill>
                  <a:srgbClr val="000000"/>
                </a:solidFill>
              </a:rPr>
              <a:t>Fig.15 shows a simple detail of a tape-shielded cable. The cable consists of a central “phase conductor” covered by a thin layer of nonmetallic semiconducting screen to which is bonded the insulating material. The insulation is covered by a semiconducting insulation screen. The shield is bare copper tape helically applied around the insulation screen. An insulating “jacket” encircles the tape shield.</a:t>
            </a:r>
          </a:p>
        </p:txBody>
      </p:sp>
      <p:pic>
        <p:nvPicPr>
          <p:cNvPr id="7" name="Picture 6"/>
          <p:cNvPicPr>
            <a:picLocks noChangeAspect="1"/>
          </p:cNvPicPr>
          <p:nvPr/>
        </p:nvPicPr>
        <p:blipFill>
          <a:blip r:embed="rId2"/>
          <a:stretch>
            <a:fillRect/>
          </a:stretch>
        </p:blipFill>
        <p:spPr>
          <a:xfrm>
            <a:off x="1295400" y="2590800"/>
            <a:ext cx="6477000" cy="3260471"/>
          </a:xfrm>
          <a:prstGeom prst="rect">
            <a:avLst/>
          </a:prstGeom>
        </p:spPr>
      </p:pic>
      <p:sp>
        <p:nvSpPr>
          <p:cNvPr id="8" name="TextBox 7"/>
          <p:cNvSpPr txBox="1"/>
          <p:nvPr/>
        </p:nvSpPr>
        <p:spPr>
          <a:xfrm>
            <a:off x="1828800" y="5715000"/>
            <a:ext cx="5374547" cy="400110"/>
          </a:xfrm>
          <a:prstGeom prst="rect">
            <a:avLst/>
          </a:prstGeom>
          <a:noFill/>
        </p:spPr>
        <p:txBody>
          <a:bodyPr wrap="square" rtlCol="0">
            <a:spAutoFit/>
          </a:bodyPr>
          <a:lstStyle/>
          <a:p>
            <a:pPr algn="ctr"/>
            <a:r>
              <a:rPr lang="en-US" sz="2000" dirty="0"/>
              <a:t>Fig.15 Tape-shielded cable</a:t>
            </a:r>
          </a:p>
        </p:txBody>
      </p:sp>
    </p:spTree>
    <p:extLst>
      <p:ext uri="{BB962C8B-B14F-4D97-AF65-F5344CB8AC3E}">
        <p14:creationId xmlns:p14="http://schemas.microsoft.com/office/powerpoint/2010/main" val="1891976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Tape-Shielded Cables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990600"/>
            <a:ext cx="8458200" cy="2585323"/>
          </a:xfrm>
          <a:prstGeom prst="rect">
            <a:avLst/>
          </a:prstGeom>
        </p:spPr>
        <p:txBody>
          <a:bodyPr wrap="square">
            <a:spAutoFit/>
          </a:bodyPr>
          <a:lstStyle/>
          <a:p>
            <a:pPr algn="just"/>
            <a:r>
              <a:rPr lang="en-US" sz="1800" dirty="0">
                <a:solidFill>
                  <a:srgbClr val="000000"/>
                </a:solidFill>
              </a:rPr>
              <a:t>Parameters of the tape-shielded cable are</a:t>
            </a:r>
          </a:p>
          <a:p>
            <a:pPr algn="just">
              <a:buFont typeface="Arial" panose="020B0604020202020204" pitchFamily="34" charset="0"/>
              <a:buChar char="•"/>
            </a:pPr>
            <a:r>
              <a:rPr lang="en-US" sz="1800" i="1" dirty="0">
                <a:solidFill>
                  <a:srgbClr val="000000"/>
                </a:solidFill>
              </a:rPr>
              <a:t>d</a:t>
            </a:r>
            <a:r>
              <a:rPr lang="en-US" sz="1800" i="1" baseline="-25000" dirty="0">
                <a:solidFill>
                  <a:srgbClr val="000000"/>
                </a:solidFill>
              </a:rPr>
              <a:t>c</a:t>
            </a:r>
            <a:r>
              <a:rPr lang="en-US" sz="1800" dirty="0">
                <a:solidFill>
                  <a:srgbClr val="000000"/>
                </a:solidFill>
              </a:rPr>
              <a:t> is the diameter of phase conductor (in.)</a:t>
            </a:r>
          </a:p>
          <a:p>
            <a:pPr algn="just">
              <a:buFont typeface="Arial" panose="020B0604020202020204" pitchFamily="34" charset="0"/>
              <a:buChar char="•"/>
            </a:pPr>
            <a:r>
              <a:rPr lang="en-US" sz="1800" i="1" dirty="0">
                <a:solidFill>
                  <a:srgbClr val="000000"/>
                </a:solidFill>
              </a:rPr>
              <a:t>d</a:t>
            </a:r>
            <a:r>
              <a:rPr lang="en-US" sz="1800" i="1" baseline="-25000" dirty="0">
                <a:solidFill>
                  <a:srgbClr val="000000"/>
                </a:solidFill>
              </a:rPr>
              <a:t>s</a:t>
            </a:r>
            <a:r>
              <a:rPr lang="en-US" sz="1800" dirty="0">
                <a:solidFill>
                  <a:srgbClr val="000000"/>
                </a:solidFill>
              </a:rPr>
              <a:t> is the outside diameter of the tape shield (in.)</a:t>
            </a:r>
          </a:p>
          <a:p>
            <a:pPr algn="just">
              <a:buFont typeface="Arial" panose="020B0604020202020204" pitchFamily="34" charset="0"/>
              <a:buChar char="•"/>
            </a:pPr>
            <a:r>
              <a:rPr lang="en-US" sz="1800" i="1" dirty="0" err="1">
                <a:solidFill>
                  <a:srgbClr val="000000"/>
                </a:solidFill>
              </a:rPr>
              <a:t>d</a:t>
            </a:r>
            <a:r>
              <a:rPr lang="en-US" sz="1800" i="1" baseline="-25000" dirty="0" err="1">
                <a:solidFill>
                  <a:srgbClr val="000000"/>
                </a:solidFill>
              </a:rPr>
              <a:t>od</a:t>
            </a:r>
            <a:r>
              <a:rPr lang="en-US" sz="1800" dirty="0">
                <a:solidFill>
                  <a:srgbClr val="000000"/>
                </a:solidFill>
              </a:rPr>
              <a:t> is the outside diameter over jacket (in.)</a:t>
            </a:r>
          </a:p>
          <a:p>
            <a:pPr algn="just">
              <a:buFont typeface="Arial" panose="020B0604020202020204" pitchFamily="34" charset="0"/>
              <a:buChar char="•"/>
            </a:pPr>
            <a:r>
              <a:rPr lang="en-US" sz="1800" i="1" dirty="0">
                <a:solidFill>
                  <a:srgbClr val="000000"/>
                </a:solidFill>
              </a:rPr>
              <a:t>T</a:t>
            </a:r>
            <a:r>
              <a:rPr lang="en-US" sz="1800" dirty="0">
                <a:solidFill>
                  <a:srgbClr val="000000"/>
                </a:solidFill>
              </a:rPr>
              <a:t> is the thickness of copper tape shield (mil)</a:t>
            </a:r>
          </a:p>
          <a:p>
            <a:pPr algn="just"/>
            <a:r>
              <a:rPr lang="en-US" sz="1800" dirty="0">
                <a:solidFill>
                  <a:srgbClr val="000000"/>
                </a:solidFill>
              </a:rPr>
              <a:t>Once again the modified Carson's equations will be applied to calculate the self-impedances of the phase conductor and the tape shield as well as the mutual impedance between the phase conductor and the tape shield. The resistance and GMR of the phase conductor are found in a standard table of conductor data (Appendix A, </a:t>
            </a:r>
            <a:r>
              <a:rPr lang="en-US" sz="1800" dirty="0" err="1">
                <a:solidFill>
                  <a:srgbClr val="000000"/>
                </a:solidFill>
              </a:rPr>
              <a:t>Kersting</a:t>
            </a:r>
            <a:r>
              <a:rPr lang="en-US" sz="1800" dirty="0">
                <a:solidFill>
                  <a:srgbClr val="000000"/>
                </a:solidFill>
              </a:rPr>
              <a:t>).</a:t>
            </a:r>
          </a:p>
        </p:txBody>
      </p:sp>
      <p:pic>
        <p:nvPicPr>
          <p:cNvPr id="7" name="Picture 6"/>
          <p:cNvPicPr>
            <a:picLocks noChangeAspect="1"/>
          </p:cNvPicPr>
          <p:nvPr/>
        </p:nvPicPr>
        <p:blipFill>
          <a:blip r:embed="rId2"/>
          <a:stretch>
            <a:fillRect/>
          </a:stretch>
        </p:blipFill>
        <p:spPr>
          <a:xfrm>
            <a:off x="1981200" y="3488658"/>
            <a:ext cx="4876799" cy="2454942"/>
          </a:xfrm>
          <a:prstGeom prst="rect">
            <a:avLst/>
          </a:prstGeom>
        </p:spPr>
      </p:pic>
      <p:sp>
        <p:nvSpPr>
          <p:cNvPr id="8" name="TextBox 7"/>
          <p:cNvSpPr txBox="1"/>
          <p:nvPr/>
        </p:nvSpPr>
        <p:spPr>
          <a:xfrm>
            <a:off x="1752600" y="5791200"/>
            <a:ext cx="5374547" cy="369332"/>
          </a:xfrm>
          <a:prstGeom prst="rect">
            <a:avLst/>
          </a:prstGeom>
          <a:noFill/>
        </p:spPr>
        <p:txBody>
          <a:bodyPr wrap="square" rtlCol="0">
            <a:spAutoFit/>
          </a:bodyPr>
          <a:lstStyle/>
          <a:p>
            <a:pPr algn="ctr"/>
            <a:r>
              <a:rPr lang="en-US" sz="1800" dirty="0"/>
              <a:t>Fig.15 Tape-shielded cable</a:t>
            </a:r>
          </a:p>
        </p:txBody>
      </p:sp>
    </p:spTree>
    <p:extLst>
      <p:ext uri="{BB962C8B-B14F-4D97-AF65-F5344CB8AC3E}">
        <p14:creationId xmlns:p14="http://schemas.microsoft.com/office/powerpoint/2010/main" val="33739758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Tape-Shielded Cables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066800"/>
            <a:ext cx="8458200" cy="2000548"/>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FF0000"/>
                </a:solidFill>
              </a:rPr>
              <a:t>Once again the modified Carson's equations will be applied </a:t>
            </a:r>
            <a:r>
              <a:rPr lang="en-US" sz="2000" dirty="0">
                <a:solidFill>
                  <a:srgbClr val="000000"/>
                </a:solidFill>
              </a:rPr>
              <a:t>to calculate the self-impedances of the phase conductor and the tape shield as well as the mutual impedance between the phase conductor and the tape shield. </a:t>
            </a:r>
          </a:p>
          <a:p>
            <a:pPr marL="342900" indent="-342900" algn="just">
              <a:buFont typeface="Arial" panose="020B0604020202020204" pitchFamily="34" charset="0"/>
              <a:buChar char="•"/>
            </a:pPr>
            <a:r>
              <a:rPr lang="en-US" sz="2000" dirty="0">
                <a:solidFill>
                  <a:srgbClr val="000000"/>
                </a:solidFill>
              </a:rPr>
              <a:t>The resistance and GMR of the phase conductor are found in a standard table of conductor data (Appendix A, </a:t>
            </a:r>
            <a:r>
              <a:rPr lang="en-US" sz="2000" dirty="0" err="1">
                <a:solidFill>
                  <a:srgbClr val="000000"/>
                </a:solidFill>
              </a:rPr>
              <a:t>Kersting</a:t>
            </a:r>
            <a:r>
              <a:rPr lang="en-US" sz="2000" dirty="0">
                <a:solidFill>
                  <a:srgbClr val="000000"/>
                </a:solidFill>
              </a:rPr>
              <a:t>).</a:t>
            </a:r>
          </a:p>
          <a:p>
            <a:pPr marL="342900" indent="-342900" algn="just">
              <a:buFont typeface="Arial" panose="020B0604020202020204" pitchFamily="34" charset="0"/>
              <a:buChar char="•"/>
            </a:pPr>
            <a:r>
              <a:rPr lang="en-US" sz="2000" dirty="0">
                <a:solidFill>
                  <a:srgbClr val="000000"/>
                </a:solidFill>
              </a:rPr>
              <a:t>The resistance of the tape shield is given by</a:t>
            </a:r>
          </a:p>
        </p:txBody>
      </p:sp>
      <p:pic>
        <p:nvPicPr>
          <p:cNvPr id="7" name="Picture 6"/>
          <p:cNvPicPr>
            <a:picLocks noChangeAspect="1"/>
          </p:cNvPicPr>
          <p:nvPr/>
        </p:nvPicPr>
        <p:blipFill>
          <a:blip r:embed="rId2"/>
          <a:stretch>
            <a:fillRect/>
          </a:stretch>
        </p:blipFill>
        <p:spPr>
          <a:xfrm>
            <a:off x="2362200" y="3429000"/>
            <a:ext cx="4876799" cy="2454942"/>
          </a:xfrm>
          <a:prstGeom prst="rect">
            <a:avLst/>
          </a:prstGeom>
        </p:spPr>
      </p:pic>
      <p:sp>
        <p:nvSpPr>
          <p:cNvPr id="8" name="Rectangle 7"/>
          <p:cNvSpPr/>
          <p:nvPr/>
        </p:nvSpPr>
        <p:spPr>
          <a:xfrm>
            <a:off x="3349064" y="5791200"/>
            <a:ext cx="2670736" cy="369332"/>
          </a:xfrm>
          <a:prstGeom prst="rect">
            <a:avLst/>
          </a:prstGeom>
        </p:spPr>
        <p:txBody>
          <a:bodyPr wrap="none">
            <a:spAutoFit/>
          </a:bodyPr>
          <a:lstStyle/>
          <a:p>
            <a:pPr algn="ctr"/>
            <a:r>
              <a:rPr lang="en-US" sz="1800" dirty="0"/>
              <a:t>Fig.15 Tape-shielded cable</a:t>
            </a:r>
          </a:p>
        </p:txBody>
      </p:sp>
      <mc:AlternateContent xmlns:mc="http://schemas.openxmlformats.org/markup-compatibility/2006" xmlns:a14="http://schemas.microsoft.com/office/drawing/2010/main">
        <mc:Choice Requires="a14">
          <p:sp>
            <p:nvSpPr>
              <p:cNvPr id="9" name="TextBox 8"/>
              <p:cNvSpPr txBox="1"/>
              <p:nvPr/>
            </p:nvSpPr>
            <p:spPr>
              <a:xfrm>
                <a:off x="2902542" y="2916196"/>
                <a:ext cx="4164473" cy="5788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ea typeface="Cambria Math" panose="02040503050406030204" pitchFamily="18" charset="0"/>
                            </a:rPr>
                            <m:t>𝑠h𝑖𝑒𝑙𝑑</m:t>
                          </m:r>
                        </m:sub>
                      </m:sSub>
                      <m:r>
                        <a:rPr lang="en-US" sz="2000" b="0" i="1" smtClean="0">
                          <a:latin typeface="Cambria Math" panose="02040503050406030204" pitchFamily="18" charset="0"/>
                          <a:ea typeface="Cambria Math" panose="02040503050406030204" pitchFamily="18" charset="0"/>
                        </a:rPr>
                        <m:t>=7.9385∗</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8</m:t>
                          </m:r>
                        </m:sup>
                      </m:sSup>
                      <m:r>
                        <a:rPr lang="en-US" sz="2000" b="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𝜌</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i="1">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𝑇</m:t>
                          </m:r>
                        </m:den>
                      </m:f>
                      <m:r>
                        <a:rPr lang="en-US" sz="2000" b="0" i="1" smtClean="0">
                          <a:latin typeface="Cambria Math" panose="02040503050406030204" pitchFamily="18" charset="0"/>
                        </a:rPr>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902542" y="2916196"/>
                <a:ext cx="4164473" cy="578876"/>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7543800" y="2884828"/>
            <a:ext cx="559769" cy="369332"/>
          </a:xfrm>
          <a:prstGeom prst="rect">
            <a:avLst/>
          </a:prstGeom>
          <a:noFill/>
        </p:spPr>
        <p:txBody>
          <a:bodyPr wrap="none" rtlCol="0">
            <a:spAutoFit/>
          </a:bodyPr>
          <a:lstStyle/>
          <a:p>
            <a:r>
              <a:rPr lang="en-US" dirty="0"/>
              <a:t>(76)</a:t>
            </a:r>
          </a:p>
        </p:txBody>
      </p:sp>
    </p:spTree>
    <p:extLst>
      <p:ext uri="{BB962C8B-B14F-4D97-AF65-F5344CB8AC3E}">
        <p14:creationId xmlns:p14="http://schemas.microsoft.com/office/powerpoint/2010/main" val="2836496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Tape-Shielded Cables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600200"/>
            <a:ext cx="8458200" cy="1631216"/>
          </a:xfrm>
          <a:prstGeom prst="rect">
            <a:avLst/>
          </a:prstGeom>
        </p:spPr>
        <p:txBody>
          <a:bodyPr wrap="square">
            <a:spAutoFit/>
          </a:bodyPr>
          <a:lstStyle/>
          <a:p>
            <a:pPr algn="just"/>
            <a:r>
              <a:rPr lang="en-US" sz="2000" dirty="0"/>
              <a:t>The resistance of the tape shield given in Equation (76) assumes a resistivity of 100 </a:t>
            </a:r>
            <a:r>
              <a:rPr lang="en-US" sz="2000" dirty="0" err="1"/>
              <a:t>Ω</a:t>
            </a:r>
            <a:r>
              <a:rPr lang="en-US" sz="2000" dirty="0"/>
              <a:t>-m and a temperature of 50°C. The outside diameter of the tape shield </a:t>
            </a:r>
            <a:r>
              <a:rPr lang="en-US" sz="2000" i="1" dirty="0"/>
              <a:t>d</a:t>
            </a:r>
            <a:r>
              <a:rPr lang="en-US" sz="2000" i="1" baseline="-25000" dirty="0"/>
              <a:t>s</a:t>
            </a:r>
            <a:r>
              <a:rPr lang="en-US" sz="2000" dirty="0"/>
              <a:t> is given in inches and the thickness of the tape shield </a:t>
            </a:r>
            <a:r>
              <a:rPr lang="en-US" sz="2000" i="1" dirty="0"/>
              <a:t>T</a:t>
            </a:r>
            <a:r>
              <a:rPr lang="en-US" sz="2000" dirty="0"/>
              <a:t> in mil.</a:t>
            </a:r>
          </a:p>
          <a:p>
            <a:pPr algn="just"/>
            <a:r>
              <a:rPr lang="en-US" sz="2000" dirty="0"/>
              <a:t>The GMR of the tape shield is the radius of a circle passing through the middle of the shield and is given by</a:t>
            </a:r>
          </a:p>
        </p:txBody>
      </p:sp>
      <p:pic>
        <p:nvPicPr>
          <p:cNvPr id="7" name="Picture 6"/>
          <p:cNvPicPr>
            <a:picLocks noChangeAspect="1"/>
          </p:cNvPicPr>
          <p:nvPr/>
        </p:nvPicPr>
        <p:blipFill>
          <a:blip r:embed="rId2"/>
          <a:stretch>
            <a:fillRect/>
          </a:stretch>
        </p:blipFill>
        <p:spPr>
          <a:xfrm>
            <a:off x="2746530" y="3667639"/>
            <a:ext cx="4148686" cy="2088416"/>
          </a:xfrm>
          <a:prstGeom prst="rect">
            <a:avLst/>
          </a:prstGeom>
        </p:spPr>
      </p:pic>
      <p:sp>
        <p:nvSpPr>
          <p:cNvPr id="8" name="TextBox 7"/>
          <p:cNvSpPr txBox="1"/>
          <p:nvPr/>
        </p:nvSpPr>
        <p:spPr>
          <a:xfrm>
            <a:off x="2133600" y="5715000"/>
            <a:ext cx="5374547" cy="369332"/>
          </a:xfrm>
          <a:prstGeom prst="rect">
            <a:avLst/>
          </a:prstGeom>
          <a:noFill/>
        </p:spPr>
        <p:txBody>
          <a:bodyPr wrap="square" rtlCol="0">
            <a:spAutoFit/>
          </a:bodyPr>
          <a:lstStyle/>
          <a:p>
            <a:pPr algn="ctr"/>
            <a:r>
              <a:rPr lang="en-US" sz="1800" dirty="0"/>
              <a:t>Fig.15 Tape-shielded cable</a:t>
            </a:r>
          </a:p>
        </p:txBody>
      </p:sp>
      <mc:AlternateContent xmlns:mc="http://schemas.openxmlformats.org/markup-compatibility/2006" xmlns:a14="http://schemas.microsoft.com/office/drawing/2010/main">
        <mc:Choice Requires="a14">
          <p:sp>
            <p:nvSpPr>
              <p:cNvPr id="9" name="TextBox 8"/>
              <p:cNvSpPr txBox="1"/>
              <p:nvPr/>
            </p:nvSpPr>
            <p:spPr>
              <a:xfrm>
                <a:off x="2590800" y="1005962"/>
                <a:ext cx="4164473" cy="5788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ea typeface="Cambria Math" panose="02040503050406030204" pitchFamily="18" charset="0"/>
                            </a:rPr>
                            <m:t>𝑠h𝑖𝑒𝑙𝑑</m:t>
                          </m:r>
                        </m:sub>
                      </m:sSub>
                      <m:r>
                        <a:rPr lang="en-US" sz="2000" b="0" i="1" smtClean="0">
                          <a:latin typeface="Cambria Math" panose="02040503050406030204" pitchFamily="18" charset="0"/>
                          <a:ea typeface="Cambria Math" panose="02040503050406030204" pitchFamily="18" charset="0"/>
                        </a:rPr>
                        <m:t>=7.9385∗</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8</m:t>
                          </m:r>
                        </m:sup>
                      </m:sSup>
                      <m:r>
                        <a:rPr lang="en-US" sz="2000" b="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𝜌</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i="1">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𝑇</m:t>
                          </m:r>
                        </m:den>
                      </m:f>
                      <m:r>
                        <a:rPr lang="en-US" sz="2000" b="0" i="1" smtClean="0">
                          <a:latin typeface="Cambria Math" panose="02040503050406030204" pitchFamily="18" charset="0"/>
                        </a:rPr>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590800" y="1005962"/>
                <a:ext cx="4164473" cy="5788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784891" y="3048000"/>
                <a:ext cx="3968715" cy="584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𝑠h𝑖𝑒𝑙𝑑</m:t>
                          </m:r>
                        </m:sub>
                      </m:sSub>
                      <m:r>
                        <a:rPr lang="en-US" sz="2000" b="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𝑑</m:t>
                              </m:r>
                            </m:e>
                            <m:sub>
                              <m:r>
                                <a:rPr lang="en-US" sz="2000" i="1">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𝑇</m:t>
                          </m:r>
                          <m:r>
                            <a:rPr lang="en-US" sz="2000" b="0" i="1" smtClean="0">
                              <a:latin typeface="Cambria Math" panose="02040503050406030204" pitchFamily="18" charset="0"/>
                              <a:ea typeface="Cambria Math" panose="02040503050406030204" pitchFamily="18" charset="0"/>
                            </a:rPr>
                            <m:t>/2000)</m:t>
                          </m:r>
                        </m:num>
                        <m:den>
                          <m:r>
                            <a:rPr lang="en-US" sz="2000" i="1" smtClean="0">
                              <a:latin typeface="Cambria Math" panose="02040503050406030204" pitchFamily="18" charset="0"/>
                            </a:rPr>
                            <m:t>1</m:t>
                          </m:r>
                          <m:r>
                            <a:rPr lang="en-US" sz="2000" b="0" i="1" smtClean="0">
                              <a:latin typeface="Cambria Math" panose="02040503050406030204" pitchFamily="18" charset="0"/>
                            </a:rPr>
                            <m:t>2</m:t>
                          </m:r>
                        </m:den>
                      </m:f>
                      <m:r>
                        <a:rPr lang="en-US" sz="2000" b="0" i="1" smtClean="0">
                          <a:latin typeface="Cambria Math" panose="02040503050406030204" pitchFamily="18" charset="0"/>
                        </a:rPr>
                        <m:t> </m:t>
                      </m:r>
                      <m:r>
                        <a:rPr lang="en-US" sz="2000" b="0" i="1" smtClean="0">
                          <a:latin typeface="Cambria Math" panose="02040503050406030204" pitchFamily="18" charset="0"/>
                        </a:rPr>
                        <m:t>𝑓𝑡</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784891" y="3048000"/>
                <a:ext cx="3968715" cy="584199"/>
              </a:xfrm>
              <a:prstGeom prst="rect">
                <a:avLst/>
              </a:prstGeom>
              <a:blipFill>
                <a:blip r:embed="rId4"/>
                <a:stretch>
                  <a:fillRect/>
                </a:stretch>
              </a:blipFill>
            </p:spPr>
            <p:txBody>
              <a:bodyPr/>
              <a:lstStyle/>
              <a:p>
                <a:r>
                  <a:rPr lang="en-US">
                    <a:noFill/>
                  </a:rPr>
                  <a:t> </a:t>
                </a:r>
              </a:p>
            </p:txBody>
          </p:sp>
        </mc:Fallback>
      </mc:AlternateContent>
      <p:sp>
        <p:nvSpPr>
          <p:cNvPr id="11" name="TextBox 10"/>
          <p:cNvSpPr txBox="1"/>
          <p:nvPr/>
        </p:nvSpPr>
        <p:spPr>
          <a:xfrm>
            <a:off x="7664563" y="977130"/>
            <a:ext cx="559769" cy="369332"/>
          </a:xfrm>
          <a:prstGeom prst="rect">
            <a:avLst/>
          </a:prstGeom>
          <a:noFill/>
        </p:spPr>
        <p:txBody>
          <a:bodyPr wrap="none" rtlCol="0">
            <a:spAutoFit/>
          </a:bodyPr>
          <a:lstStyle/>
          <a:p>
            <a:r>
              <a:rPr lang="en-US" dirty="0"/>
              <a:t>(76)</a:t>
            </a:r>
          </a:p>
        </p:txBody>
      </p:sp>
      <p:sp>
        <p:nvSpPr>
          <p:cNvPr id="12" name="TextBox 11"/>
          <p:cNvSpPr txBox="1"/>
          <p:nvPr/>
        </p:nvSpPr>
        <p:spPr>
          <a:xfrm>
            <a:off x="7685158" y="3087706"/>
            <a:ext cx="559769" cy="369332"/>
          </a:xfrm>
          <a:prstGeom prst="rect">
            <a:avLst/>
          </a:prstGeom>
          <a:noFill/>
        </p:spPr>
        <p:txBody>
          <a:bodyPr wrap="none" rtlCol="0">
            <a:spAutoFit/>
          </a:bodyPr>
          <a:lstStyle/>
          <a:p>
            <a:r>
              <a:rPr lang="en-US" dirty="0"/>
              <a:t>(77)</a:t>
            </a:r>
          </a:p>
        </p:txBody>
      </p:sp>
    </p:spTree>
    <p:extLst>
      <p:ext uri="{BB962C8B-B14F-4D97-AF65-F5344CB8AC3E}">
        <p14:creationId xmlns:p14="http://schemas.microsoft.com/office/powerpoint/2010/main" val="27659436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Tape-Shielded Cables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990600"/>
            <a:ext cx="8382000" cy="1200328"/>
          </a:xfrm>
          <a:prstGeom prst="rect">
            <a:avLst/>
          </a:prstGeom>
        </p:spPr>
        <p:txBody>
          <a:bodyPr wrap="square">
            <a:spAutoFit/>
          </a:bodyPr>
          <a:lstStyle/>
          <a:p>
            <a:r>
              <a:rPr lang="en-US" dirty="0"/>
              <a:t>The various </a:t>
            </a:r>
            <a:r>
              <a:rPr lang="en-US" dirty="0" err="1"/>
              <a:t>spacings</a:t>
            </a:r>
            <a:r>
              <a:rPr lang="en-US" dirty="0"/>
              <a:t> between a tape shield and the conductors and other tape shields are as follows:</a:t>
            </a:r>
          </a:p>
          <a:p>
            <a:r>
              <a:rPr lang="en-US" i="1" dirty="0"/>
              <a:t>Tape shield to its own phase conductor</a:t>
            </a:r>
            <a:endParaRPr lang="en-US" dirty="0"/>
          </a:p>
        </p:txBody>
      </p:sp>
      <p:sp>
        <p:nvSpPr>
          <p:cNvPr id="7" name="Rectangle 6"/>
          <p:cNvSpPr/>
          <p:nvPr/>
        </p:nvSpPr>
        <p:spPr>
          <a:xfrm>
            <a:off x="381000" y="2895600"/>
            <a:ext cx="6553200" cy="461665"/>
          </a:xfrm>
          <a:prstGeom prst="rect">
            <a:avLst/>
          </a:prstGeom>
        </p:spPr>
        <p:txBody>
          <a:bodyPr wrap="square">
            <a:spAutoFit/>
          </a:bodyPr>
          <a:lstStyle/>
          <a:p>
            <a:r>
              <a:rPr lang="en-US" dirty="0">
                <a:solidFill>
                  <a:srgbClr val="000000"/>
                </a:solidFill>
              </a:rPr>
              <a:t>Tape shield to an adjacent tape shield</a:t>
            </a:r>
          </a:p>
        </p:txBody>
      </p:sp>
      <p:sp>
        <p:nvSpPr>
          <p:cNvPr id="8" name="Rectangle 7"/>
          <p:cNvSpPr/>
          <p:nvPr/>
        </p:nvSpPr>
        <p:spPr>
          <a:xfrm>
            <a:off x="381000" y="3886200"/>
            <a:ext cx="8305800" cy="461665"/>
          </a:xfrm>
          <a:prstGeom prst="rect">
            <a:avLst/>
          </a:prstGeom>
        </p:spPr>
        <p:txBody>
          <a:bodyPr wrap="square">
            <a:spAutoFit/>
          </a:bodyPr>
          <a:lstStyle/>
          <a:p>
            <a:r>
              <a:rPr lang="en-US" dirty="0">
                <a:solidFill>
                  <a:srgbClr val="000000"/>
                </a:solidFill>
              </a:rPr>
              <a:t>Tape shield to an adjacent phase or neutral conductor</a:t>
            </a:r>
          </a:p>
        </p:txBody>
      </p:sp>
      <p:sp>
        <p:nvSpPr>
          <p:cNvPr id="9" name="Rectangle 8"/>
          <p:cNvSpPr/>
          <p:nvPr/>
        </p:nvSpPr>
        <p:spPr>
          <a:xfrm>
            <a:off x="457200" y="5029200"/>
            <a:ext cx="8382000" cy="830997"/>
          </a:xfrm>
          <a:prstGeom prst="rect">
            <a:avLst/>
          </a:prstGeom>
        </p:spPr>
        <p:txBody>
          <a:bodyPr wrap="square">
            <a:spAutoFit/>
          </a:bodyPr>
          <a:lstStyle/>
          <a:p>
            <a:r>
              <a:rPr lang="en-US" dirty="0">
                <a:solidFill>
                  <a:srgbClr val="000000"/>
                </a:solidFill>
              </a:rPr>
              <a:t>where </a:t>
            </a:r>
            <a:r>
              <a:rPr lang="en-US" i="1" dirty="0" err="1">
                <a:solidFill>
                  <a:srgbClr val="000000"/>
                </a:solidFill>
              </a:rPr>
              <a:t>D</a:t>
            </a:r>
            <a:r>
              <a:rPr lang="en-US" i="1" baseline="-25000" dirty="0" err="1">
                <a:solidFill>
                  <a:srgbClr val="000000"/>
                </a:solidFill>
              </a:rPr>
              <a:t>nm</a:t>
            </a:r>
            <a:r>
              <a:rPr lang="en-US" dirty="0">
                <a:solidFill>
                  <a:srgbClr val="000000"/>
                </a:solidFill>
              </a:rPr>
              <a:t> is the center-to-center distance between phase conductors.</a:t>
            </a:r>
          </a:p>
        </p:txBody>
      </p:sp>
      <mc:AlternateContent xmlns:mc="http://schemas.openxmlformats.org/markup-compatibility/2006" xmlns:a14="http://schemas.microsoft.com/office/drawing/2010/main">
        <mc:Choice Requires="a14">
          <p:sp>
            <p:nvSpPr>
              <p:cNvPr id="10" name="TextBox 9"/>
              <p:cNvSpPr txBox="1"/>
              <p:nvPr/>
            </p:nvSpPr>
            <p:spPr>
              <a:xfrm>
                <a:off x="1295400" y="2322868"/>
                <a:ext cx="6462667"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𝑖𝑗</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𝑠h𝑖𝑒𝑙𝑑</m:t>
                          </m:r>
                        </m:sub>
                      </m:sSub>
                      <m:r>
                        <a:rPr lang="en-US" sz="2000" b="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rPr>
                        <m:t>𝑅</m:t>
                      </m:r>
                      <m:r>
                        <a:rPr lang="en-US" sz="2000" b="0" i="1" smtClean="0">
                          <a:latin typeface="Cambria Math" panose="02040503050406030204" pitchFamily="18" charset="0"/>
                        </a:rPr>
                        <m:t>𝑎𝑑𝑖𝑢𝑠</m:t>
                      </m:r>
                      <m:r>
                        <a:rPr lang="en-US" sz="2000" b="0" i="1" smtClean="0">
                          <a:latin typeface="Cambria Math" panose="02040503050406030204" pitchFamily="18" charset="0"/>
                        </a:rPr>
                        <m:t> </m:t>
                      </m:r>
                      <m:r>
                        <a:rPr lang="en-US" sz="2000" b="0" i="1" smtClean="0">
                          <a:latin typeface="Cambria Math" panose="02040503050406030204" pitchFamily="18" charset="0"/>
                        </a:rPr>
                        <m:t>𝑡𝑜</m:t>
                      </m:r>
                      <m:r>
                        <a:rPr lang="en-US" sz="2000" b="0" i="1" smtClean="0">
                          <a:latin typeface="Cambria Math" panose="02040503050406030204" pitchFamily="18" charset="0"/>
                        </a:rPr>
                        <m:t> </m:t>
                      </m:r>
                      <m:r>
                        <a:rPr lang="en-US" sz="2000" b="0" i="1" smtClean="0">
                          <a:latin typeface="Cambria Math" panose="02040503050406030204" pitchFamily="18" charset="0"/>
                        </a:rPr>
                        <m:t>𝑚𝑖𝑑𝑝𝑜𝑖𝑛𝑡</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𝑡h𝑒</m:t>
                      </m:r>
                      <m:r>
                        <a:rPr lang="en-US" sz="2000" b="0" i="1" smtClean="0">
                          <a:latin typeface="Cambria Math" panose="02040503050406030204" pitchFamily="18" charset="0"/>
                        </a:rPr>
                        <m:t> </m:t>
                      </m:r>
                      <m:r>
                        <a:rPr lang="en-US" sz="2000" b="0" i="1" smtClean="0">
                          <a:latin typeface="Cambria Math" panose="02040503050406030204" pitchFamily="18" charset="0"/>
                        </a:rPr>
                        <m:t>𝑠h𝑖𝑒𝑙𝑑</m:t>
                      </m:r>
                      <m:r>
                        <a:rPr lang="en-US" sz="2000" b="0" i="1" smtClean="0">
                          <a:latin typeface="Cambria Math" panose="02040503050406030204" pitchFamily="18" charset="0"/>
                        </a:rPr>
                        <m:t> (</m:t>
                      </m:r>
                      <m:r>
                        <a:rPr lang="en-US" sz="2000" b="0" i="1" smtClean="0">
                          <a:latin typeface="Cambria Math" panose="02040503050406030204" pitchFamily="18" charset="0"/>
                        </a:rPr>
                        <m:t>𝑓𝑡</m:t>
                      </m:r>
                      <m:r>
                        <a:rPr lang="en-US" sz="2000" b="0" i="1" smtClean="0">
                          <a:latin typeface="Cambria Math" panose="02040503050406030204" pitchFamily="18" charset="0"/>
                        </a:rPr>
                        <m:t>)</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95400" y="2322868"/>
                <a:ext cx="6462667" cy="332463"/>
              </a:xfrm>
              <a:prstGeom prst="rect">
                <a:avLst/>
              </a:prstGeom>
              <a:blipFill>
                <a:blip r:embed="rId2"/>
                <a:stretch>
                  <a:fillRect l="-472" r="-849"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125472" y="3468890"/>
                <a:ext cx="7045455"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𝑖𝑗</m:t>
                          </m:r>
                        </m:sub>
                      </m:sSub>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𝐶𝑒𝑛𝑡𝑒𝑟</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𝑡𝑜</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𝑐𝑒𝑛𝑡𝑒𝑟</m:t>
                      </m:r>
                      <m:r>
                        <a:rPr lang="en-US" sz="2000" b="0" i="1" smtClean="0">
                          <a:latin typeface="Cambria Math" panose="02040503050406030204" pitchFamily="18" charset="0"/>
                          <a:ea typeface="Cambria Math" panose="02040503050406030204" pitchFamily="18" charset="0"/>
                        </a:rPr>
                        <m:t> </m:t>
                      </m:r>
                      <m:r>
                        <a:rPr lang="en-US" sz="2000" i="1" smtClean="0">
                          <a:latin typeface="Cambria Math" panose="02040503050406030204" pitchFamily="18" charset="0"/>
                        </a:rPr>
                        <m:t>𝑑</m:t>
                      </m:r>
                      <m:r>
                        <a:rPr lang="en-US" sz="2000" b="0" i="1" smtClean="0">
                          <a:latin typeface="Cambria Math" panose="02040503050406030204" pitchFamily="18" charset="0"/>
                        </a:rPr>
                        <m:t>𝑖𝑠𝑡𝑎𝑛𝑐𝑒</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𝑡h𝑒</m:t>
                      </m:r>
                      <m:r>
                        <a:rPr lang="en-US" sz="2000" b="0" i="1" smtClean="0">
                          <a:latin typeface="Cambria Math" panose="02040503050406030204" pitchFamily="18" charset="0"/>
                        </a:rPr>
                        <m:t> </m:t>
                      </m:r>
                      <m:r>
                        <a:rPr lang="en-US" sz="2000" b="0" i="1" smtClean="0">
                          <a:latin typeface="Cambria Math" panose="02040503050406030204" pitchFamily="18" charset="0"/>
                        </a:rPr>
                        <m:t>𝑝h𝑎𝑠𝑒</m:t>
                      </m:r>
                      <m:r>
                        <a:rPr lang="en-US" sz="2000" b="0" i="1" smtClean="0">
                          <a:latin typeface="Cambria Math" panose="02040503050406030204" pitchFamily="18" charset="0"/>
                        </a:rPr>
                        <m:t> </m:t>
                      </m:r>
                      <m:r>
                        <a:rPr lang="en-US" sz="2000" b="0" i="1" smtClean="0">
                          <a:latin typeface="Cambria Math" panose="02040503050406030204" pitchFamily="18" charset="0"/>
                        </a:rPr>
                        <m:t>𝑐𝑜𝑛𝑑𝑢𝑐𝑡𝑜𝑟𝑠</m:t>
                      </m:r>
                      <m:r>
                        <a:rPr lang="en-US" sz="2000" b="0" i="1" smtClean="0">
                          <a:latin typeface="Cambria Math" panose="02040503050406030204" pitchFamily="18" charset="0"/>
                        </a:rPr>
                        <m:t> (</m:t>
                      </m:r>
                      <m:r>
                        <a:rPr lang="en-US" sz="2000" b="0" i="1" smtClean="0">
                          <a:latin typeface="Cambria Math" panose="02040503050406030204" pitchFamily="18" charset="0"/>
                        </a:rPr>
                        <m:t>𝑓𝑡</m:t>
                      </m:r>
                      <m:r>
                        <a:rPr lang="en-US" sz="2000" b="0" i="1" smtClean="0">
                          <a:latin typeface="Cambria Math" panose="02040503050406030204" pitchFamily="18" charset="0"/>
                        </a:rPr>
                        <m:t>)</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25472" y="3468890"/>
                <a:ext cx="7045455" cy="332463"/>
              </a:xfrm>
              <a:prstGeom prst="rect">
                <a:avLst/>
              </a:prstGeom>
              <a:blipFill>
                <a:blip r:embed="rId3"/>
                <a:stretch>
                  <a:fillRect l="-346" r="-866"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76600" y="4577154"/>
                <a:ext cx="1666097"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𝑖𝑗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𝑛𝑚</m:t>
                          </m:r>
                        </m:sub>
                      </m:sSub>
                      <m:r>
                        <a:rPr lang="en-US" sz="2000" b="0" i="1" smtClean="0">
                          <a:latin typeface="Cambria Math" panose="02040503050406030204" pitchFamily="18" charset="0"/>
                        </a:rPr>
                        <m:t>(</m:t>
                      </m:r>
                      <m:r>
                        <a:rPr lang="en-US" sz="2000" b="0" i="1" smtClean="0">
                          <a:latin typeface="Cambria Math" panose="02040503050406030204" pitchFamily="18" charset="0"/>
                        </a:rPr>
                        <m:t>𝑓𝑡</m:t>
                      </m:r>
                      <m:r>
                        <a:rPr lang="en-US" sz="2000" b="0" i="1" smtClean="0">
                          <a:latin typeface="Cambria Math" panose="02040503050406030204" pitchFamily="18" charset="0"/>
                        </a:rPr>
                        <m:t>)</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76600" y="4577154"/>
                <a:ext cx="1666097" cy="332463"/>
              </a:xfrm>
              <a:prstGeom prst="rect">
                <a:avLst/>
              </a:prstGeom>
              <a:blipFill>
                <a:blip r:embed="rId4"/>
                <a:stretch>
                  <a:fillRect l="-3297" r="-4762" b="-27778"/>
                </a:stretch>
              </a:blipFill>
            </p:spPr>
            <p:txBody>
              <a:bodyPr/>
              <a:lstStyle/>
              <a:p>
                <a:r>
                  <a:rPr lang="en-US">
                    <a:noFill/>
                  </a:rPr>
                  <a:t> </a:t>
                </a:r>
              </a:p>
            </p:txBody>
          </p:sp>
        </mc:Fallback>
      </mc:AlternateContent>
      <p:sp>
        <p:nvSpPr>
          <p:cNvPr id="13" name="TextBox 12"/>
          <p:cNvSpPr txBox="1"/>
          <p:nvPr/>
        </p:nvSpPr>
        <p:spPr>
          <a:xfrm>
            <a:off x="7891042" y="2250737"/>
            <a:ext cx="559769" cy="369332"/>
          </a:xfrm>
          <a:prstGeom prst="rect">
            <a:avLst/>
          </a:prstGeom>
          <a:noFill/>
        </p:spPr>
        <p:txBody>
          <a:bodyPr wrap="none" rtlCol="0">
            <a:spAutoFit/>
          </a:bodyPr>
          <a:lstStyle/>
          <a:p>
            <a:r>
              <a:rPr lang="en-US" dirty="0"/>
              <a:t>(79)</a:t>
            </a:r>
          </a:p>
        </p:txBody>
      </p:sp>
      <p:sp>
        <p:nvSpPr>
          <p:cNvPr id="14" name="TextBox 13"/>
          <p:cNvSpPr txBox="1"/>
          <p:nvPr/>
        </p:nvSpPr>
        <p:spPr>
          <a:xfrm>
            <a:off x="8170926" y="3369593"/>
            <a:ext cx="559769" cy="369332"/>
          </a:xfrm>
          <a:prstGeom prst="rect">
            <a:avLst/>
          </a:prstGeom>
          <a:noFill/>
        </p:spPr>
        <p:txBody>
          <a:bodyPr wrap="none" rtlCol="0">
            <a:spAutoFit/>
          </a:bodyPr>
          <a:lstStyle/>
          <a:p>
            <a:r>
              <a:rPr lang="en-US" dirty="0"/>
              <a:t>(80)</a:t>
            </a:r>
          </a:p>
        </p:txBody>
      </p:sp>
      <p:sp>
        <p:nvSpPr>
          <p:cNvPr id="15" name="TextBox 14"/>
          <p:cNvSpPr txBox="1"/>
          <p:nvPr/>
        </p:nvSpPr>
        <p:spPr>
          <a:xfrm>
            <a:off x="7949715" y="4432712"/>
            <a:ext cx="559769" cy="369332"/>
          </a:xfrm>
          <a:prstGeom prst="rect">
            <a:avLst/>
          </a:prstGeom>
          <a:noFill/>
        </p:spPr>
        <p:txBody>
          <a:bodyPr wrap="none" rtlCol="0">
            <a:spAutoFit/>
          </a:bodyPr>
          <a:lstStyle/>
          <a:p>
            <a:r>
              <a:rPr lang="en-US" dirty="0"/>
              <a:t>(81)</a:t>
            </a:r>
          </a:p>
        </p:txBody>
      </p:sp>
    </p:spTree>
    <p:extLst>
      <p:ext uri="{BB962C8B-B14F-4D97-AF65-F5344CB8AC3E}">
        <p14:creationId xmlns:p14="http://schemas.microsoft.com/office/powerpoint/2010/main" val="8906813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4</a:t>
            </a:r>
          </a:p>
        </p:txBody>
      </p:sp>
      <p:sp>
        <p:nvSpPr>
          <p:cNvPr id="4" name="Slide Number Placeholder 3"/>
          <p:cNvSpPr>
            <a:spLocks noGrp="1"/>
          </p:cNvSpPr>
          <p:nvPr>
            <p:ph type="sldNum" sz="quarter" idx="4"/>
          </p:nvPr>
        </p:nvSpPr>
        <p:spPr/>
        <p:txBody>
          <a:bodyPr/>
          <a:lstStyle/>
          <a:p>
            <a:fld id="{179A9A4E-4C82-4D44-9372-C31BB3818094}" type="slidenum">
              <a:rPr lang="en-US" smtClean="0"/>
              <a:pPr/>
              <a:t>77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1066800"/>
            <a:ext cx="8458200" cy="1323439"/>
          </a:xfrm>
          <a:prstGeom prst="rect">
            <a:avLst/>
          </a:prstGeom>
        </p:spPr>
        <p:txBody>
          <a:bodyPr wrap="square">
            <a:spAutoFit/>
          </a:bodyPr>
          <a:lstStyle/>
          <a:p>
            <a:r>
              <a:rPr lang="en-US" sz="2000" dirty="0"/>
              <a:t>A single-phase circuit consists of a 1/0 AA, 220 mil insulation tape-shielded cable and a 1/0 CU neutral conductor as shown in Fig.16. The single-phase line is connected to phase </a:t>
            </a:r>
            <a:r>
              <a:rPr lang="en-US" sz="2000" i="1" dirty="0"/>
              <a:t>b</a:t>
            </a:r>
            <a:r>
              <a:rPr lang="en-US" sz="2000" dirty="0"/>
              <a:t>. Determine the phase impedance matrix.</a:t>
            </a:r>
          </a:p>
          <a:p>
            <a:endParaRPr lang="en-US" sz="2000" dirty="0"/>
          </a:p>
        </p:txBody>
      </p:sp>
      <p:pic>
        <p:nvPicPr>
          <p:cNvPr id="7" name="Picture 6"/>
          <p:cNvPicPr>
            <a:picLocks noChangeAspect="1"/>
          </p:cNvPicPr>
          <p:nvPr/>
        </p:nvPicPr>
        <p:blipFill>
          <a:blip r:embed="rId2"/>
          <a:stretch>
            <a:fillRect/>
          </a:stretch>
        </p:blipFill>
        <p:spPr>
          <a:xfrm>
            <a:off x="5105400" y="2286000"/>
            <a:ext cx="3860799" cy="3048000"/>
          </a:xfrm>
          <a:prstGeom prst="rect">
            <a:avLst/>
          </a:prstGeom>
        </p:spPr>
      </p:pic>
      <p:sp>
        <p:nvSpPr>
          <p:cNvPr id="8" name="TextBox 7"/>
          <p:cNvSpPr txBox="1"/>
          <p:nvPr/>
        </p:nvSpPr>
        <p:spPr>
          <a:xfrm>
            <a:off x="4191000" y="5410200"/>
            <a:ext cx="5374547" cy="369332"/>
          </a:xfrm>
          <a:prstGeom prst="rect">
            <a:avLst/>
          </a:prstGeom>
          <a:noFill/>
        </p:spPr>
        <p:txBody>
          <a:bodyPr wrap="square" rtlCol="0">
            <a:spAutoFit/>
          </a:bodyPr>
          <a:lstStyle/>
          <a:p>
            <a:pPr algn="ctr"/>
            <a:r>
              <a:rPr lang="en-US" sz="1800" dirty="0"/>
              <a:t>Fig.16 Single-phase tape shield with neutral</a:t>
            </a:r>
          </a:p>
        </p:txBody>
      </p:sp>
      <p:sp>
        <p:nvSpPr>
          <p:cNvPr id="9" name="Rectangle 8"/>
          <p:cNvSpPr/>
          <p:nvPr/>
        </p:nvSpPr>
        <p:spPr>
          <a:xfrm>
            <a:off x="457200" y="2286000"/>
            <a:ext cx="4572000" cy="3600986"/>
          </a:xfrm>
          <a:prstGeom prst="rect">
            <a:avLst/>
          </a:prstGeom>
        </p:spPr>
        <p:txBody>
          <a:bodyPr>
            <a:spAutoFit/>
          </a:bodyPr>
          <a:lstStyle/>
          <a:p>
            <a:r>
              <a:rPr lang="en-US" sz="2000" dirty="0"/>
              <a:t>Cable data: 1/0 AA</a:t>
            </a:r>
          </a:p>
          <a:p>
            <a:r>
              <a:rPr lang="en-US" sz="2000" dirty="0"/>
              <a:t>Outside diameter of the tape shield = </a:t>
            </a:r>
            <a:r>
              <a:rPr lang="en-US" sz="2000" i="1" dirty="0"/>
              <a:t>d</a:t>
            </a:r>
            <a:r>
              <a:rPr lang="en-US" sz="2000" i="1" baseline="-25000" dirty="0"/>
              <a:t>s</a:t>
            </a:r>
            <a:r>
              <a:rPr lang="en-US" sz="2000" dirty="0"/>
              <a:t> = 0.88 in.</a:t>
            </a:r>
          </a:p>
          <a:p>
            <a:r>
              <a:rPr lang="en-US" sz="2000" i="1" dirty="0"/>
              <a:t>Resistance</a:t>
            </a:r>
            <a:r>
              <a:rPr lang="en-US" sz="2000" dirty="0"/>
              <a:t> = 0.97 </a:t>
            </a:r>
            <a:r>
              <a:rPr lang="en-US" sz="2000" dirty="0" err="1"/>
              <a:t>Ω</a:t>
            </a:r>
            <a:r>
              <a:rPr lang="en-US" sz="2000" dirty="0"/>
              <a:t>/mile</a:t>
            </a:r>
          </a:p>
          <a:p>
            <a:r>
              <a:rPr lang="en-US" sz="2000" i="1" dirty="0" err="1"/>
              <a:t>GMR</a:t>
            </a:r>
            <a:r>
              <a:rPr lang="en-US" sz="2000" i="1" baseline="-25000" dirty="0" err="1"/>
              <a:t>p</a:t>
            </a:r>
            <a:r>
              <a:rPr lang="en-US" sz="2000" dirty="0"/>
              <a:t> = 0.0111 </a:t>
            </a:r>
            <a:r>
              <a:rPr lang="en-US" sz="2000" dirty="0" err="1"/>
              <a:t>ft</a:t>
            </a:r>
            <a:endParaRPr lang="en-US" sz="2000" dirty="0"/>
          </a:p>
          <a:p>
            <a:r>
              <a:rPr lang="en-US" sz="2000" dirty="0"/>
              <a:t>Tape shield thickness = </a:t>
            </a:r>
            <a:r>
              <a:rPr lang="en-US" sz="2000" i="1" dirty="0"/>
              <a:t>T</a:t>
            </a:r>
            <a:r>
              <a:rPr lang="en-US" sz="2000" dirty="0"/>
              <a:t> = 5 mil</a:t>
            </a:r>
          </a:p>
          <a:p>
            <a:r>
              <a:rPr lang="en-US" sz="2000" dirty="0"/>
              <a:t>Neutral data: 1/0 copper, 7 strand</a:t>
            </a:r>
          </a:p>
          <a:p>
            <a:r>
              <a:rPr lang="en-US" sz="2000" i="1" dirty="0"/>
              <a:t>Resistance</a:t>
            </a:r>
            <a:r>
              <a:rPr lang="en-US" sz="2000" dirty="0"/>
              <a:t> = 0.607 </a:t>
            </a:r>
            <a:r>
              <a:rPr lang="en-US" sz="2000" dirty="0" err="1"/>
              <a:t>Ω</a:t>
            </a:r>
            <a:r>
              <a:rPr lang="en-US" sz="2000" dirty="0"/>
              <a:t>/mile</a:t>
            </a:r>
          </a:p>
          <a:p>
            <a:r>
              <a:rPr lang="en-US" sz="2000" i="1" dirty="0" err="1"/>
              <a:t>GMR</a:t>
            </a:r>
            <a:r>
              <a:rPr lang="en-US" sz="2000" i="1" baseline="-25000" dirty="0" err="1"/>
              <a:t>n</a:t>
            </a:r>
            <a:r>
              <a:rPr lang="en-US" sz="2000" dirty="0"/>
              <a:t> = 0.01113 </a:t>
            </a:r>
            <a:r>
              <a:rPr lang="en-US" sz="2000" dirty="0" err="1"/>
              <a:t>ft</a:t>
            </a:r>
            <a:endParaRPr lang="en-US" sz="2000" dirty="0"/>
          </a:p>
          <a:p>
            <a:r>
              <a:rPr lang="en-US" sz="2000" dirty="0"/>
              <a:t>Distance between cable and neutral = </a:t>
            </a:r>
            <a:r>
              <a:rPr lang="en-US" sz="2000" i="1" dirty="0" err="1"/>
              <a:t>D</a:t>
            </a:r>
            <a:r>
              <a:rPr lang="en-US" sz="2000" i="1" baseline="-25000" dirty="0" err="1"/>
              <a:t>nm</a:t>
            </a:r>
            <a:r>
              <a:rPr lang="en-US" sz="2000" dirty="0"/>
              <a:t> = 3 in.</a:t>
            </a:r>
          </a:p>
        </p:txBody>
      </p:sp>
    </p:spTree>
    <p:extLst>
      <p:ext uri="{BB962C8B-B14F-4D97-AF65-F5344CB8AC3E}">
        <p14:creationId xmlns:p14="http://schemas.microsoft.com/office/powerpoint/2010/main" val="29607111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4</a:t>
            </a:r>
          </a:p>
        </p:txBody>
      </p:sp>
      <p:sp>
        <p:nvSpPr>
          <p:cNvPr id="4" name="Slide Number Placeholder 3"/>
          <p:cNvSpPr>
            <a:spLocks noGrp="1"/>
          </p:cNvSpPr>
          <p:nvPr>
            <p:ph type="sldNum" sz="quarter" idx="4"/>
          </p:nvPr>
        </p:nvSpPr>
        <p:spPr/>
        <p:txBody>
          <a:bodyPr/>
          <a:lstStyle/>
          <a:p>
            <a:fld id="{179A9A4E-4C82-4D44-9372-C31BB3818094}" type="slidenum">
              <a:rPr lang="en-US" smtClean="0"/>
              <a:pPr/>
              <a:t>78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047690"/>
            <a:ext cx="8382000" cy="400110"/>
          </a:xfrm>
          <a:prstGeom prst="rect">
            <a:avLst/>
          </a:prstGeom>
        </p:spPr>
        <p:txBody>
          <a:bodyPr wrap="square">
            <a:spAutoFit/>
          </a:bodyPr>
          <a:lstStyle/>
          <a:p>
            <a:r>
              <a:rPr lang="en-US" sz="2000" dirty="0">
                <a:solidFill>
                  <a:srgbClr val="000000"/>
                </a:solidFill>
              </a:rPr>
              <a:t>The resistance of the tape shield is computed according to Equation (76):</a:t>
            </a:r>
          </a:p>
        </p:txBody>
      </p:sp>
      <p:sp>
        <p:nvSpPr>
          <p:cNvPr id="7" name="Rectangle 6"/>
          <p:cNvSpPr/>
          <p:nvPr/>
        </p:nvSpPr>
        <p:spPr>
          <a:xfrm>
            <a:off x="381000" y="2209800"/>
            <a:ext cx="8382000" cy="400110"/>
          </a:xfrm>
          <a:prstGeom prst="rect">
            <a:avLst/>
          </a:prstGeom>
        </p:spPr>
        <p:txBody>
          <a:bodyPr wrap="square">
            <a:spAutoFit/>
          </a:bodyPr>
          <a:lstStyle/>
          <a:p>
            <a:r>
              <a:rPr lang="en-US" sz="2000" dirty="0">
                <a:solidFill>
                  <a:srgbClr val="000000"/>
                </a:solidFill>
              </a:rPr>
              <a:t>The GMR of the tape shield is computed according to Equation (77):</a:t>
            </a:r>
          </a:p>
        </p:txBody>
      </p:sp>
      <p:sp>
        <p:nvSpPr>
          <p:cNvPr id="8" name="Rectangle 7"/>
          <p:cNvSpPr/>
          <p:nvPr/>
        </p:nvSpPr>
        <p:spPr>
          <a:xfrm>
            <a:off x="457200" y="3336429"/>
            <a:ext cx="8077200" cy="1692771"/>
          </a:xfrm>
          <a:prstGeom prst="rect">
            <a:avLst/>
          </a:prstGeom>
        </p:spPr>
        <p:txBody>
          <a:bodyPr wrap="square">
            <a:spAutoFit/>
          </a:bodyPr>
          <a:lstStyle/>
          <a:p>
            <a:r>
              <a:rPr lang="en-US" sz="2000" dirty="0">
                <a:solidFill>
                  <a:srgbClr val="000000"/>
                </a:solidFill>
              </a:rPr>
              <a:t>The conductors are numbered such that</a:t>
            </a:r>
          </a:p>
          <a:p>
            <a:pPr>
              <a:buFont typeface="Arial" panose="020B0604020202020204" pitchFamily="34" charset="0"/>
              <a:buChar char="•"/>
            </a:pPr>
            <a:r>
              <a:rPr lang="en-US" sz="2000" dirty="0">
                <a:solidFill>
                  <a:srgbClr val="000000"/>
                </a:solidFill>
              </a:rPr>
              <a:t>#1 represents 1/0 AA conductor</a:t>
            </a:r>
          </a:p>
          <a:p>
            <a:pPr>
              <a:buFont typeface="Arial" panose="020B0604020202020204" pitchFamily="34" charset="0"/>
              <a:buChar char="•"/>
            </a:pPr>
            <a:r>
              <a:rPr lang="en-US" sz="2000" dirty="0">
                <a:solidFill>
                  <a:srgbClr val="000000"/>
                </a:solidFill>
              </a:rPr>
              <a:t>#2 represents tape shield</a:t>
            </a:r>
          </a:p>
          <a:p>
            <a:pPr>
              <a:buFont typeface="Arial" panose="020B0604020202020204" pitchFamily="34" charset="0"/>
              <a:buChar char="•"/>
            </a:pPr>
            <a:r>
              <a:rPr lang="en-US" sz="2000" dirty="0">
                <a:solidFill>
                  <a:srgbClr val="000000"/>
                </a:solidFill>
              </a:rPr>
              <a:t>#3 represents 1/0 copper ground</a:t>
            </a:r>
          </a:p>
          <a:p>
            <a:r>
              <a:rPr lang="en-US" sz="2000" dirty="0">
                <a:solidFill>
                  <a:srgbClr val="000000"/>
                </a:solidFill>
              </a:rPr>
              <a:t>The </a:t>
            </a:r>
            <a:r>
              <a:rPr lang="en-US" sz="2000" dirty="0" err="1">
                <a:solidFill>
                  <a:srgbClr val="000000"/>
                </a:solidFill>
              </a:rPr>
              <a:t>spacings</a:t>
            </a:r>
            <a:r>
              <a:rPr lang="en-US" sz="2000" dirty="0">
                <a:solidFill>
                  <a:srgbClr val="000000"/>
                </a:solidFill>
              </a:rPr>
              <a:t> used in the modified Carson's equations are</a:t>
            </a:r>
          </a:p>
        </p:txBody>
      </p:sp>
      <mc:AlternateContent xmlns:mc="http://schemas.openxmlformats.org/markup-compatibility/2006" xmlns:a14="http://schemas.microsoft.com/office/drawing/2010/main">
        <mc:Choice Requires="a14">
          <p:sp>
            <p:nvSpPr>
              <p:cNvPr id="9" name="TextBox 8"/>
              <p:cNvSpPr txBox="1"/>
              <p:nvPr/>
            </p:nvSpPr>
            <p:spPr>
              <a:xfrm>
                <a:off x="2209800" y="1539875"/>
                <a:ext cx="4400948"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𝑠h𝑖𝑒𝑙𝑑</m:t>
                          </m:r>
                        </m:sub>
                      </m:sSub>
                      <m:r>
                        <a:rPr lang="en-US" sz="1800" b="0" i="1" smtClean="0">
                          <a:latin typeface="Cambria Math" panose="02040503050406030204" pitchFamily="18" charset="0"/>
                          <a:ea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18.826</m:t>
                          </m:r>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𝑠</m:t>
                              </m:r>
                            </m:sub>
                          </m:sSub>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𝑇</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18.826</m:t>
                          </m:r>
                        </m:num>
                        <m:den>
                          <m:r>
                            <a:rPr lang="en-US" sz="1800" b="0" i="1" smtClean="0">
                              <a:latin typeface="Cambria Math" panose="02040503050406030204" pitchFamily="18" charset="0"/>
                            </a:rPr>
                            <m:t>0.88</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5</m:t>
                          </m:r>
                        </m:den>
                      </m:f>
                      <m:r>
                        <a:rPr lang="en-US" sz="1800" b="0" i="1" smtClean="0">
                          <a:latin typeface="Cambria Math" panose="02040503050406030204" pitchFamily="18" charset="0"/>
                        </a:rPr>
                        <m:t>=4.2786 </m:t>
                      </m:r>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m:oMathPara>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2209800" y="1539875"/>
                <a:ext cx="4400948" cy="5672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90141" y="5029200"/>
                <a:ext cx="27010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ea typeface="Cambria Math" panose="02040503050406030204" pitchFamily="18" charset="0"/>
                            </a:rPr>
                            <m:t>12</m:t>
                          </m:r>
                        </m:sub>
                      </m:sSub>
                      <m:r>
                        <a:rPr lang="en-US" sz="1800" b="0" i="1"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𝐺𝑀𝑅</m:t>
                          </m:r>
                        </m:e>
                        <m:sub>
                          <m:r>
                            <a:rPr lang="en-US" sz="1800" b="0" i="1" smtClean="0">
                              <a:latin typeface="Cambria Math" panose="02040503050406030204" pitchFamily="18" charset="0"/>
                              <a:ea typeface="Cambria Math" panose="02040503050406030204" pitchFamily="18" charset="0"/>
                            </a:rPr>
                            <m:t>𝑠h𝑖𝑒𝑙𝑑</m:t>
                          </m:r>
                        </m:sub>
                      </m:sSub>
                      <m:r>
                        <a:rPr lang="en-US" sz="1800" b="0" i="1" smtClean="0">
                          <a:latin typeface="Cambria Math" panose="02040503050406030204" pitchFamily="18" charset="0"/>
                        </a:rPr>
                        <m:t>=0.0365</m:t>
                      </m:r>
                    </m:oMath>
                  </m:oMathPara>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090141" y="5029200"/>
                <a:ext cx="2701059" cy="276999"/>
              </a:xfrm>
              <a:prstGeom prst="rect">
                <a:avLst/>
              </a:prstGeom>
              <a:blipFill>
                <a:blip r:embed="rId3"/>
                <a:stretch>
                  <a:fillRect l="-1580" r="-180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74800" y="2743200"/>
                <a:ext cx="6921125" cy="525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𝐺𝑀𝑅</m:t>
                          </m:r>
                        </m:e>
                        <m:sub>
                          <m:r>
                            <a:rPr lang="en-US" sz="1800" b="0" i="1" smtClean="0">
                              <a:latin typeface="Cambria Math" panose="02040503050406030204" pitchFamily="18" charset="0"/>
                              <a:ea typeface="Cambria Math" panose="02040503050406030204" pitchFamily="18" charset="0"/>
                            </a:rPr>
                            <m:t>𝑠h𝑖𝑒𝑙𝑑</m:t>
                          </m:r>
                        </m:sub>
                      </m:sSub>
                      <m:r>
                        <a:rPr lang="en-US" sz="1800" b="0" i="1" smtClean="0">
                          <a:latin typeface="Cambria Math" panose="02040503050406030204" pitchFamily="18" charset="0"/>
                          <a:ea typeface="Cambria Math" panose="02040503050406030204" pitchFamily="18" charset="0"/>
                        </a:rPr>
                        <m:t>=</m:t>
                      </m:r>
                      <m:f>
                        <m:fPr>
                          <m:ctrlPr>
                            <a:rPr lang="en-US" sz="1800" i="1" smtClean="0">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m:t>
                              </m:r>
                              <m:r>
                                <a:rPr lang="en-US" sz="1800" i="1">
                                  <a:latin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𝑠</m:t>
                              </m:r>
                            </m:sub>
                          </m:sSub>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𝑇</m:t>
                          </m:r>
                          <m:r>
                            <a:rPr lang="en-US" sz="1800" b="0" i="1" smtClean="0">
                              <a:latin typeface="Cambria Math" panose="02040503050406030204" pitchFamily="18" charset="0"/>
                              <a:ea typeface="Cambria Math" panose="02040503050406030204" pitchFamily="18" charset="0"/>
                            </a:rPr>
                            <m:t>/2000)</m:t>
                          </m:r>
                        </m:num>
                        <m:den>
                          <m:r>
                            <a:rPr lang="en-US" sz="1800" i="1" smtClean="0">
                              <a:latin typeface="Cambria Math" panose="02040503050406030204" pitchFamily="18" charset="0"/>
                            </a:rPr>
                            <m:t>1</m:t>
                          </m:r>
                          <m:r>
                            <a:rPr lang="en-US" sz="1800" b="0" i="1" smtClean="0">
                              <a:latin typeface="Cambria Math" panose="02040503050406030204" pitchFamily="18" charset="0"/>
                            </a:rPr>
                            <m:t>2</m:t>
                          </m:r>
                        </m:den>
                      </m:f>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(0.88</m:t>
                          </m:r>
                          <m:r>
                            <a:rPr lang="en-US" sz="1800" i="1">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5</m:t>
                          </m:r>
                          <m:r>
                            <a:rPr lang="en-US" sz="1800" i="1">
                              <a:latin typeface="Cambria Math" panose="02040503050406030204" pitchFamily="18" charset="0"/>
                              <a:ea typeface="Cambria Math" panose="02040503050406030204" pitchFamily="18" charset="0"/>
                            </a:rPr>
                            <m:t>/2000)</m:t>
                          </m:r>
                        </m:num>
                        <m:den>
                          <m:r>
                            <a:rPr lang="en-US" sz="1800" i="1">
                              <a:latin typeface="Cambria Math" panose="02040503050406030204" pitchFamily="18" charset="0"/>
                            </a:rPr>
                            <m:t>12</m:t>
                          </m:r>
                        </m:den>
                      </m:f>
                      <m:r>
                        <a:rPr lang="en-US" sz="1800" b="0" i="1" smtClean="0">
                          <a:latin typeface="Cambria Math" panose="02040503050406030204" pitchFamily="18" charset="0"/>
                        </a:rPr>
                        <m:t>=0.0365 </m:t>
                      </m:r>
                      <m:r>
                        <a:rPr lang="en-US" sz="1800" b="0" i="1" smtClean="0">
                          <a:latin typeface="Cambria Math" panose="02040503050406030204" pitchFamily="18" charset="0"/>
                        </a:rPr>
                        <m:t>𝑓𝑡</m:t>
                      </m:r>
                    </m:oMath>
                  </m:oMathPara>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374800" y="2743200"/>
                <a:ext cx="6921125" cy="525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633124" y="5534828"/>
                <a:ext cx="1696298"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ea typeface="Cambria Math" panose="02040503050406030204" pitchFamily="18" charset="0"/>
                            </a:rPr>
                            <m:t>13</m:t>
                          </m:r>
                        </m:sub>
                      </m:sSub>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3</m:t>
                          </m:r>
                        </m:num>
                        <m:den>
                          <m:r>
                            <a:rPr lang="en-US" sz="1800" i="1">
                              <a:latin typeface="Cambria Math" panose="02040503050406030204" pitchFamily="18" charset="0"/>
                            </a:rPr>
                            <m:t>12</m:t>
                          </m:r>
                        </m:den>
                      </m:f>
                      <m:r>
                        <a:rPr lang="en-US" sz="1800" b="0" i="1" smtClean="0">
                          <a:latin typeface="Cambria Math" panose="02040503050406030204" pitchFamily="18" charset="0"/>
                        </a:rPr>
                        <m:t>=0.25</m:t>
                      </m:r>
                    </m:oMath>
                  </m:oMathPara>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633124" y="5534828"/>
                <a:ext cx="1696298" cy="51860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517193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4</a:t>
            </a:r>
          </a:p>
        </p:txBody>
      </p:sp>
      <p:sp>
        <p:nvSpPr>
          <p:cNvPr id="4" name="Slide Number Placeholder 3"/>
          <p:cNvSpPr>
            <a:spLocks noGrp="1"/>
          </p:cNvSpPr>
          <p:nvPr>
            <p:ph type="sldNum" sz="quarter" idx="4"/>
          </p:nvPr>
        </p:nvSpPr>
        <p:spPr/>
        <p:txBody>
          <a:bodyPr/>
          <a:lstStyle/>
          <a:p>
            <a:fld id="{179A9A4E-4C82-4D44-9372-C31BB3818094}" type="slidenum">
              <a:rPr lang="en-US" smtClean="0"/>
              <a:pPr/>
              <a:t>79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990600"/>
            <a:ext cx="6477000" cy="400110"/>
          </a:xfrm>
          <a:prstGeom prst="rect">
            <a:avLst/>
          </a:prstGeom>
        </p:spPr>
        <p:txBody>
          <a:bodyPr wrap="square">
            <a:spAutoFit/>
          </a:bodyPr>
          <a:lstStyle/>
          <a:p>
            <a:r>
              <a:rPr lang="en-US" sz="2000" dirty="0"/>
              <a:t>The self-impedance of conductor #1 is</a:t>
            </a:r>
          </a:p>
        </p:txBody>
      </p:sp>
      <p:sp>
        <p:nvSpPr>
          <p:cNvPr id="7" name="Rectangle 6"/>
          <p:cNvSpPr/>
          <p:nvPr/>
        </p:nvSpPr>
        <p:spPr>
          <a:xfrm>
            <a:off x="304800" y="2133600"/>
            <a:ext cx="8763000" cy="400110"/>
          </a:xfrm>
          <a:prstGeom prst="rect">
            <a:avLst/>
          </a:prstGeom>
        </p:spPr>
        <p:txBody>
          <a:bodyPr wrap="square">
            <a:spAutoFit/>
          </a:bodyPr>
          <a:lstStyle/>
          <a:p>
            <a:pPr algn="just"/>
            <a:r>
              <a:rPr lang="en-US" sz="2000" dirty="0">
                <a:solidFill>
                  <a:srgbClr val="000000"/>
                </a:solidFill>
              </a:rPr>
              <a:t>The mutual impedance between conductor #1 and the tape shield (conductor #2) is</a:t>
            </a:r>
          </a:p>
        </p:txBody>
      </p:sp>
      <p:sp>
        <p:nvSpPr>
          <p:cNvPr id="8" name="Rectangle 7"/>
          <p:cNvSpPr/>
          <p:nvPr/>
        </p:nvSpPr>
        <p:spPr>
          <a:xfrm>
            <a:off x="304800" y="3429000"/>
            <a:ext cx="8458200" cy="400110"/>
          </a:xfrm>
          <a:prstGeom prst="rect">
            <a:avLst/>
          </a:prstGeom>
        </p:spPr>
        <p:txBody>
          <a:bodyPr wrap="square">
            <a:spAutoFit/>
          </a:bodyPr>
          <a:lstStyle/>
          <a:p>
            <a:r>
              <a:rPr lang="en-US" sz="2000" dirty="0">
                <a:solidFill>
                  <a:srgbClr val="000000"/>
                </a:solidFill>
              </a:rPr>
              <a:t>The self-impedance of the tape shield (conductor #2) is</a:t>
            </a:r>
          </a:p>
        </p:txBody>
      </p:sp>
      <p:sp>
        <p:nvSpPr>
          <p:cNvPr id="9" name="Rectangle 8"/>
          <p:cNvSpPr/>
          <p:nvPr/>
        </p:nvSpPr>
        <p:spPr>
          <a:xfrm>
            <a:off x="304800" y="4724400"/>
            <a:ext cx="6553200" cy="400110"/>
          </a:xfrm>
          <a:prstGeom prst="rect">
            <a:avLst/>
          </a:prstGeom>
        </p:spPr>
        <p:txBody>
          <a:bodyPr wrap="square">
            <a:spAutoFit/>
          </a:bodyPr>
          <a:lstStyle/>
          <a:p>
            <a:r>
              <a:rPr lang="en-US" sz="2000" dirty="0">
                <a:solidFill>
                  <a:srgbClr val="000000"/>
                </a:solidFill>
              </a:rPr>
              <a:t>The final primitive impedance matrix is</a:t>
            </a:r>
          </a:p>
        </p:txBody>
      </p:sp>
      <mc:AlternateContent xmlns:mc="http://schemas.openxmlformats.org/markup-compatibility/2006" xmlns:a14="http://schemas.microsoft.com/office/drawing/2010/main">
        <mc:Choice Requires="a14">
          <p:sp>
            <p:nvSpPr>
              <p:cNvPr id="10" name="TextBox 9"/>
              <p:cNvSpPr txBox="1"/>
              <p:nvPr/>
            </p:nvSpPr>
            <p:spPr>
              <a:xfrm>
                <a:off x="1093940" y="1539875"/>
                <a:ext cx="7484613"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11</m:t>
                            </m:r>
                          </m:sub>
                        </m:sSub>
                      </m:e>
                    </m:acc>
                    <m:r>
                      <a:rPr lang="en-US" sz="1800" b="0" i="1" smtClean="0">
                        <a:latin typeface="Cambria Math" panose="02040503050406030204" pitchFamily="18" charset="0"/>
                      </a:rPr>
                      <m:t>=0.0953+0.97</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0.0111</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)=1.0653+j1.5088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93940" y="1539875"/>
                <a:ext cx="7484613" cy="392864"/>
              </a:xfrm>
              <a:prstGeom prst="rect">
                <a:avLst/>
              </a:prstGeom>
              <a:blipFill>
                <a:blip r:embed="rId2"/>
                <a:stretch>
                  <a:fillRect l="-814" t="-6250" r="-326"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22540" y="2819400"/>
                <a:ext cx="6776086"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12</m:t>
                            </m:r>
                          </m:sub>
                        </m:sSub>
                      </m:e>
                    </m:acc>
                    <m:r>
                      <a:rPr lang="en-US" sz="1800" b="0" i="1" smtClean="0">
                        <a:latin typeface="Cambria Math" panose="02040503050406030204" pitchFamily="18" charset="0"/>
                      </a:rPr>
                      <m:t>=0.0953</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0.0365</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)=0.0953+j1.3645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322540" y="2819400"/>
                <a:ext cx="6776086" cy="392864"/>
              </a:xfrm>
              <a:prstGeom prst="rect">
                <a:avLst/>
              </a:prstGeom>
              <a:blipFill>
                <a:blip r:embed="rId3"/>
                <a:stretch>
                  <a:fillRect l="-899" t="-6250" r="-360"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63038" y="4038600"/>
                <a:ext cx="7746416"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22</m:t>
                            </m:r>
                          </m:sub>
                        </m:sSub>
                      </m:e>
                    </m:acc>
                    <m:r>
                      <a:rPr lang="en-US" sz="1800" b="0" i="1" smtClean="0">
                        <a:latin typeface="Cambria Math" panose="02040503050406030204" pitchFamily="18" charset="0"/>
                      </a:rPr>
                      <m:t>=0.0953</m:t>
                    </m:r>
                    <m:r>
                      <a:rPr lang="en-US" sz="1800" i="1">
                        <a:latin typeface="Cambria Math" panose="02040503050406030204" pitchFamily="18" charset="0"/>
                      </a:rPr>
                      <m:t>+</m:t>
                    </m:r>
                    <m:r>
                      <a:rPr lang="en-US" sz="1800" b="0" i="1" smtClean="0">
                        <a:latin typeface="Cambria Math" panose="02040503050406030204" pitchFamily="18" charset="0"/>
                      </a:rPr>
                      <m:t>4.2786+</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0.0365</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)=4.3739+j1.3645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963038" y="4038600"/>
                <a:ext cx="7746416" cy="392864"/>
              </a:xfrm>
              <a:prstGeom prst="rect">
                <a:avLst/>
              </a:prstGeom>
              <a:blipFill>
                <a:blip r:embed="rId4"/>
                <a:stretch>
                  <a:fillRect l="-787" t="-6250" r="-157"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295400" y="5167232"/>
                <a:ext cx="7182864" cy="1157368"/>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r>
                              <a:rPr lang="en-US" sz="1800" i="1" smtClean="0">
                                <a:latin typeface="Cambria Math" panose="02040503050406030204" pitchFamily="18" charset="0"/>
                              </a:rPr>
                              <m:t>𝑧</m:t>
                            </m:r>
                          </m:e>
                        </m:acc>
                      </m:e>
                    </m:d>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i="1" smtClean="0">
                                  <a:latin typeface="Cambria Math" panose="02040503050406030204" pitchFamily="18" charset="0"/>
                                </a:rPr>
                                <m:t>1</m:t>
                              </m:r>
                              <m:r>
                                <a:rPr lang="en-US" sz="1800" b="0" i="1" smtClean="0">
                                  <a:latin typeface="Cambria Math" panose="02040503050406030204" pitchFamily="18" charset="0"/>
                                </a:rPr>
                                <m:t>.0653+</m:t>
                              </m:r>
                              <m:r>
                                <a:rPr lang="en-US" sz="1800" b="0" i="1" smtClean="0">
                                  <a:latin typeface="Cambria Math" panose="02040503050406030204" pitchFamily="18" charset="0"/>
                                </a:rPr>
                                <m:t>𝑗</m:t>
                              </m:r>
                              <m:r>
                                <a:rPr lang="en-US" sz="1800" b="0" i="1" smtClean="0">
                                  <a:latin typeface="Cambria Math" panose="02040503050406030204" pitchFamily="18" charset="0"/>
                                </a:rPr>
                                <m:t>1.5088</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3645</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1309</m:t>
                              </m:r>
                            </m:e>
                          </m:mr>
                          <m:mr>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1.3645</m:t>
                              </m:r>
                            </m:e>
                            <m:e>
                              <m:r>
                                <a:rPr lang="en-US" sz="1800" b="0" i="1" smtClean="0">
                                  <a:latin typeface="Cambria Math" panose="02040503050406030204" pitchFamily="18" charset="0"/>
                                </a:rPr>
                                <m:t>4</m:t>
                              </m:r>
                              <m:r>
                                <a:rPr lang="en-US" sz="1800" i="1">
                                  <a:latin typeface="Cambria Math" panose="02040503050406030204" pitchFamily="18" charset="0"/>
                                </a:rPr>
                                <m:t>.</m:t>
                              </m:r>
                              <m:r>
                                <a:rPr lang="en-US" sz="1800" b="0" i="1" smtClean="0">
                                  <a:latin typeface="Cambria Math" panose="02040503050406030204" pitchFamily="18" charset="0"/>
                                </a:rPr>
                                <m:t>3739</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1.3645</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1.1309</m:t>
                              </m:r>
                            </m:e>
                          </m:mr>
                          <m:mr>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1.1309</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1309</m:t>
                              </m:r>
                            </m:e>
                            <m:e>
                              <m:r>
                                <a:rPr lang="en-US" sz="1800" i="1">
                                  <a:latin typeface="Cambria Math" panose="02040503050406030204" pitchFamily="18" charset="0"/>
                                </a:rPr>
                                <m:t>0.</m:t>
                              </m:r>
                              <m:r>
                                <a:rPr lang="en-US" sz="1800" i="1" smtClean="0">
                                  <a:latin typeface="Cambria Math" panose="02040503050406030204" pitchFamily="18" charset="0"/>
                                </a:rPr>
                                <m:t>7</m:t>
                              </m:r>
                              <m:r>
                                <a:rPr lang="en-US" sz="1800" b="0" i="1" smtClean="0">
                                  <a:latin typeface="Cambria Math" panose="02040503050406030204" pitchFamily="18" charset="0"/>
                                </a:rPr>
                                <m:t>023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1.5085</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295400" y="5167232"/>
                <a:ext cx="7182864" cy="115736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572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Series Impedance of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881695"/>
            <a:ext cx="8739352" cy="769441"/>
          </a:xfrm>
          <a:prstGeom prst="rect">
            <a:avLst/>
          </a:prstGeom>
        </p:spPr>
        <p:txBody>
          <a:bodyPr wrap="square">
            <a:spAutoFit/>
          </a:bodyPr>
          <a:lstStyle/>
          <a:p>
            <a:pPr algn="just"/>
            <a:r>
              <a:rPr lang="en-US" sz="2200" dirty="0"/>
              <a:t>The currents in all conductors are assumed to be flowing out of the page. It is further assumed that the sum of the currents will add to zero. </a:t>
            </a:r>
          </a:p>
        </p:txBody>
      </p:sp>
      <p:sp>
        <p:nvSpPr>
          <p:cNvPr id="7" name="Rectangle 6"/>
          <p:cNvSpPr/>
          <p:nvPr/>
        </p:nvSpPr>
        <p:spPr>
          <a:xfrm>
            <a:off x="304800" y="2312313"/>
            <a:ext cx="8647386" cy="430887"/>
          </a:xfrm>
          <a:prstGeom prst="rect">
            <a:avLst/>
          </a:prstGeom>
        </p:spPr>
        <p:txBody>
          <a:bodyPr wrap="square">
            <a:spAutoFit/>
          </a:bodyPr>
          <a:lstStyle/>
          <a:p>
            <a:r>
              <a:rPr lang="en-US" sz="2200" dirty="0">
                <a:solidFill>
                  <a:srgbClr val="000000"/>
                </a:solidFill>
              </a:rPr>
              <a:t>The total flux linking conductor </a:t>
            </a:r>
            <a:r>
              <a:rPr lang="en-US" sz="2200" i="1" dirty="0" err="1">
                <a:solidFill>
                  <a:srgbClr val="000000"/>
                </a:solidFill>
              </a:rPr>
              <a:t>i</a:t>
            </a:r>
            <a:r>
              <a:rPr lang="en-US" sz="2200" dirty="0">
                <a:solidFill>
                  <a:srgbClr val="000000"/>
                </a:solidFill>
              </a:rPr>
              <a:t> is given by</a:t>
            </a:r>
            <a:endParaRPr lang="en-US" sz="2200" dirty="0">
              <a:solidFill>
                <a:srgbClr val="000000"/>
              </a:solidFill>
              <a:effectLst/>
            </a:endParaRPr>
          </a:p>
        </p:txBody>
      </p:sp>
      <p:pic>
        <p:nvPicPr>
          <p:cNvPr id="8" name="Picture 7"/>
          <p:cNvPicPr>
            <a:picLocks noChangeAspect="1"/>
          </p:cNvPicPr>
          <p:nvPr/>
        </p:nvPicPr>
        <p:blipFill>
          <a:blip r:embed="rId2"/>
          <a:stretch>
            <a:fillRect/>
          </a:stretch>
        </p:blipFill>
        <p:spPr>
          <a:xfrm>
            <a:off x="457200" y="3505200"/>
            <a:ext cx="2756916" cy="2286000"/>
          </a:xfrm>
          <a:prstGeom prst="rect">
            <a:avLst/>
          </a:prstGeom>
        </p:spPr>
      </p:pic>
      <p:sp>
        <p:nvSpPr>
          <p:cNvPr id="9" name="TextBox 8"/>
          <p:cNvSpPr txBox="1"/>
          <p:nvPr/>
        </p:nvSpPr>
        <p:spPr>
          <a:xfrm>
            <a:off x="381000" y="5638800"/>
            <a:ext cx="3048000" cy="400110"/>
          </a:xfrm>
          <a:prstGeom prst="rect">
            <a:avLst/>
          </a:prstGeom>
          <a:noFill/>
        </p:spPr>
        <p:txBody>
          <a:bodyPr wrap="square" rtlCol="0">
            <a:spAutoFit/>
          </a:bodyPr>
          <a:lstStyle/>
          <a:p>
            <a:pPr algn="ctr"/>
            <a:r>
              <a:rPr lang="en-US" sz="2000" dirty="0"/>
              <a:t>Fig.1 Magnetic field </a:t>
            </a:r>
          </a:p>
        </p:txBody>
      </p:sp>
      <p:sp>
        <p:nvSpPr>
          <p:cNvPr id="10" name="Rectangle 9"/>
          <p:cNvSpPr/>
          <p:nvPr/>
        </p:nvSpPr>
        <p:spPr>
          <a:xfrm>
            <a:off x="3657600" y="3810000"/>
            <a:ext cx="5181600" cy="2246769"/>
          </a:xfrm>
          <a:prstGeom prst="rect">
            <a:avLst/>
          </a:prstGeom>
        </p:spPr>
        <p:txBody>
          <a:bodyPr wrap="square">
            <a:spAutoFit/>
          </a:bodyPr>
          <a:lstStyle/>
          <a:p>
            <a:r>
              <a:rPr lang="en-US" sz="2000" dirty="0">
                <a:solidFill>
                  <a:srgbClr val="000000"/>
                </a:solidFill>
              </a:rPr>
              <a:t>where</a:t>
            </a:r>
          </a:p>
          <a:p>
            <a:pPr>
              <a:buFont typeface="Arial" panose="020B0604020202020204" pitchFamily="34" charset="0"/>
              <a:buChar char="•"/>
            </a:pPr>
            <a:r>
              <a:rPr lang="en-US" sz="2000" i="1" dirty="0">
                <a:solidFill>
                  <a:srgbClr val="000000"/>
                </a:solidFill>
              </a:rPr>
              <a:t>N</a:t>
            </a:r>
            <a:r>
              <a:rPr lang="en-US" sz="2000" dirty="0">
                <a:solidFill>
                  <a:srgbClr val="000000"/>
                </a:solidFill>
              </a:rPr>
              <a:t> = Number of times the line of flux surrounds the conductor. For this case </a:t>
            </a:r>
            <a:r>
              <a:rPr lang="en-US" sz="2000" i="1" dirty="0">
                <a:solidFill>
                  <a:srgbClr val="000000"/>
                </a:solidFill>
              </a:rPr>
              <a:t>N</a:t>
            </a:r>
            <a:r>
              <a:rPr lang="en-US" sz="2000" dirty="0">
                <a:solidFill>
                  <a:srgbClr val="000000"/>
                </a:solidFill>
              </a:rPr>
              <a:t> = 1</a:t>
            </a:r>
          </a:p>
          <a:p>
            <a:pPr>
              <a:buFont typeface="Arial" panose="020B0604020202020204" pitchFamily="34" charset="0"/>
              <a:buChar char="•"/>
            </a:pPr>
            <a:r>
              <a:rPr lang="en-US" sz="2000" i="1" dirty="0">
                <a:solidFill>
                  <a:srgbClr val="000000"/>
                </a:solidFill>
              </a:rPr>
              <a:t>D</a:t>
            </a:r>
            <a:r>
              <a:rPr lang="en-US" sz="2000" i="1" baseline="-25000" dirty="0">
                <a:solidFill>
                  <a:srgbClr val="000000"/>
                </a:solidFill>
              </a:rPr>
              <a:t>in</a:t>
            </a:r>
            <a:r>
              <a:rPr lang="en-US" sz="2000" dirty="0">
                <a:solidFill>
                  <a:srgbClr val="000000"/>
                </a:solidFill>
              </a:rPr>
              <a:t> is the distance between conductor </a:t>
            </a:r>
            <a:r>
              <a:rPr lang="en-US" sz="2000" i="1" dirty="0" err="1">
                <a:solidFill>
                  <a:srgbClr val="000000"/>
                </a:solidFill>
              </a:rPr>
              <a:t>i</a:t>
            </a:r>
            <a:r>
              <a:rPr lang="en-US" sz="2000" dirty="0">
                <a:solidFill>
                  <a:srgbClr val="000000"/>
                </a:solidFill>
              </a:rPr>
              <a:t> and conductor </a:t>
            </a:r>
            <a:r>
              <a:rPr lang="en-US" sz="2000" i="1" dirty="0">
                <a:solidFill>
                  <a:srgbClr val="000000"/>
                </a:solidFill>
              </a:rPr>
              <a:t>n</a:t>
            </a:r>
            <a:r>
              <a:rPr lang="en-US" sz="2000" dirty="0">
                <a:solidFill>
                  <a:srgbClr val="000000"/>
                </a:solidFill>
              </a:rPr>
              <a:t> (</a:t>
            </a:r>
            <a:r>
              <a:rPr lang="en-US" sz="2000" dirty="0" err="1">
                <a:solidFill>
                  <a:srgbClr val="000000"/>
                </a:solidFill>
              </a:rPr>
              <a:t>ft</a:t>
            </a:r>
            <a:r>
              <a:rPr lang="en-US" sz="2000" dirty="0">
                <a:solidFill>
                  <a:srgbClr val="000000"/>
                </a:solidFill>
              </a:rPr>
              <a:t>)</a:t>
            </a:r>
          </a:p>
          <a:p>
            <a:pPr>
              <a:buFont typeface="Arial" panose="020B0604020202020204" pitchFamily="34" charset="0"/>
              <a:buChar char="•"/>
            </a:pPr>
            <a:r>
              <a:rPr lang="en-US" sz="2000" i="1" dirty="0" err="1">
                <a:solidFill>
                  <a:srgbClr val="000000"/>
                </a:solidFill>
              </a:rPr>
              <a:t>GMR</a:t>
            </a:r>
            <a:r>
              <a:rPr lang="en-US" sz="2000" i="1" baseline="-25000" dirty="0" err="1">
                <a:solidFill>
                  <a:srgbClr val="000000"/>
                </a:solidFill>
              </a:rPr>
              <a:t>i</a:t>
            </a:r>
            <a:r>
              <a:rPr lang="en-US" sz="2000" dirty="0">
                <a:solidFill>
                  <a:srgbClr val="000000"/>
                </a:solidFill>
              </a:rPr>
              <a:t> is the geometric mean radius of conductor </a:t>
            </a:r>
            <a:r>
              <a:rPr lang="en-US" sz="2000" i="1" dirty="0" err="1">
                <a:solidFill>
                  <a:srgbClr val="000000"/>
                </a:solidFill>
              </a:rPr>
              <a:t>i</a:t>
            </a:r>
            <a:r>
              <a:rPr lang="en-US" sz="2000" dirty="0">
                <a:solidFill>
                  <a:srgbClr val="000000"/>
                </a:solidFill>
              </a:rPr>
              <a:t> (</a:t>
            </a:r>
            <a:r>
              <a:rPr lang="en-US" sz="2000" dirty="0" err="1">
                <a:solidFill>
                  <a:srgbClr val="000000"/>
                </a:solidFill>
              </a:rPr>
              <a:t>ft</a:t>
            </a:r>
            <a:r>
              <a:rPr lang="en-US" sz="2000" dirty="0">
                <a:solidFill>
                  <a:srgbClr val="000000"/>
                </a:solidFill>
              </a:rPr>
              <a:t>)</a:t>
            </a:r>
          </a:p>
        </p:txBody>
      </p:sp>
      <mc:AlternateContent xmlns:mc="http://schemas.openxmlformats.org/markup-compatibility/2006" xmlns:a14="http://schemas.microsoft.com/office/drawing/2010/main">
        <mc:Choice Requires="a14">
          <p:sp>
            <p:nvSpPr>
              <p:cNvPr id="11" name="TextBox 5">
                <a:extLst>
                  <a:ext uri="{FF2B5EF4-FFF2-40B4-BE49-F238E27FC236}">
                    <a16:creationId xmlns:a16="http://schemas.microsoft.com/office/drawing/2014/main" id="{50141E89-8882-4646-9446-BC5C641A80ED}"/>
                  </a:ext>
                </a:extLst>
              </p:cNvPr>
              <p:cNvSpPr txBox="1"/>
              <p:nvPr/>
            </p:nvSpPr>
            <p:spPr>
              <a:xfrm>
                <a:off x="3298297" y="1840029"/>
                <a:ext cx="2752357" cy="369332"/>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2</m:t>
                        </m:r>
                      </m:sub>
                    </m:sSub>
                  </m:oMath>
                </a14:m>
                <a:r>
                  <a:rPr lang="en-US" sz="2400" dirty="0"/>
                  <a:t>+</a:t>
                </a:r>
                <a14:m>
                  <m:oMath xmlns:m="http://schemas.openxmlformats.org/officeDocument/2006/math">
                    <m:r>
                      <a:rPr lang="en-US" sz="2400" i="1">
                        <a:latin typeface="Cambria Math" panose="02040503050406030204" pitchFamily="18" charset="0"/>
                      </a:rPr>
                      <m:t>…</m:t>
                    </m:r>
                  </m:oMath>
                </a14:m>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oMath>
                </a14:m>
                <a:r>
                  <a:rPr lang="en-US" sz="2400" dirty="0"/>
                  <a:t>+</a:t>
                </a:r>
                <a14:m>
                  <m:oMath xmlns:m="http://schemas.openxmlformats.org/officeDocument/2006/math">
                    <m:r>
                      <a:rPr lang="en-US" sz="2400" i="1">
                        <a:latin typeface="Cambria Math" panose="02040503050406030204" pitchFamily="18" charset="0"/>
                      </a:rPr>
                      <m:t>…</m:t>
                    </m:r>
                  </m:oMath>
                </a14:m>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𝑛</m:t>
                        </m:r>
                      </m:sub>
                    </m:sSub>
                  </m:oMath>
                </a14:m>
                <a:r>
                  <a:rPr lang="en-US" sz="2400" dirty="0"/>
                  <a:t>=0</a:t>
                </a:r>
              </a:p>
            </p:txBody>
          </p:sp>
        </mc:Choice>
        <mc:Fallback xmlns="">
          <p:sp>
            <p:nvSpPr>
              <p:cNvPr id="11" name="TextBox 5">
                <a:extLst>
                  <a:ext uri="{FF2B5EF4-FFF2-40B4-BE49-F238E27FC236}">
                    <a16:creationId xmlns:a16="http://schemas.microsoft.com/office/drawing/2014/main" id="{50141E89-8882-4646-9446-BC5C641A80ED}"/>
                  </a:ext>
                </a:extLst>
              </p:cNvPr>
              <p:cNvSpPr txBox="1">
                <a:spLocks noRot="1" noChangeAspect="1" noMove="1" noResize="1" noEditPoints="1" noAdjustHandles="1" noChangeArrowheads="1" noChangeShapeType="1" noTextEdit="1"/>
              </p:cNvSpPr>
              <p:nvPr/>
            </p:nvSpPr>
            <p:spPr>
              <a:xfrm>
                <a:off x="3298297" y="1840029"/>
                <a:ext cx="2752357" cy="369332"/>
              </a:xfrm>
              <a:prstGeom prst="rect">
                <a:avLst/>
              </a:prstGeom>
              <a:blipFill>
                <a:blip r:embed="rId3"/>
                <a:stretch>
                  <a:fillRect l="-3761" t="-26667" r="-9071" b="-50000"/>
                </a:stretch>
              </a:blipFill>
            </p:spPr>
            <p:txBody>
              <a:bodyPr/>
              <a:lstStyle/>
              <a:p>
                <a:r>
                  <a:rPr lang="en-US">
                    <a:noFill/>
                  </a:rPr>
                  <a:t> </a:t>
                </a:r>
              </a:p>
            </p:txBody>
          </p:sp>
        </mc:Fallback>
      </mc:AlternateContent>
      <p:sp>
        <p:nvSpPr>
          <p:cNvPr id="12" name="TextBox 6">
            <a:extLst>
              <a:ext uri="{FF2B5EF4-FFF2-40B4-BE49-F238E27FC236}">
                <a16:creationId xmlns:a16="http://schemas.microsoft.com/office/drawing/2014/main" id="{3EF5B9BE-4C31-4243-89DC-D94AEA0C7ACC}"/>
              </a:ext>
            </a:extLst>
          </p:cNvPr>
          <p:cNvSpPr txBox="1"/>
          <p:nvPr/>
        </p:nvSpPr>
        <p:spPr>
          <a:xfrm>
            <a:off x="7848600" y="1793862"/>
            <a:ext cx="526106" cy="461665"/>
          </a:xfrm>
          <a:prstGeom prst="rect">
            <a:avLst/>
          </a:prstGeom>
          <a:noFill/>
        </p:spPr>
        <p:txBody>
          <a:bodyPr wrap="none" rtlCol="0">
            <a:spAutoFit/>
          </a:bodyPr>
          <a:lstStyle/>
          <a:p>
            <a:r>
              <a:rPr lang="en-US" sz="2400" dirty="0"/>
              <a:t>(1)</a:t>
            </a:r>
          </a:p>
        </p:txBody>
      </p:sp>
      <mc:AlternateContent xmlns:mc="http://schemas.openxmlformats.org/markup-compatibility/2006" xmlns:a14="http://schemas.microsoft.com/office/drawing/2010/main">
        <mc:Choice Requires="a14">
          <p:sp>
            <p:nvSpPr>
              <p:cNvPr id="13" name="TextBox 8">
                <a:extLst>
                  <a:ext uri="{FF2B5EF4-FFF2-40B4-BE49-F238E27FC236}">
                    <a16:creationId xmlns:a16="http://schemas.microsoft.com/office/drawing/2014/main" id="{795A7020-D4F1-423C-9610-5023DED5AC78}"/>
                  </a:ext>
                </a:extLst>
              </p:cNvPr>
              <p:cNvSpPr txBox="1"/>
              <p:nvPr/>
            </p:nvSpPr>
            <p:spPr>
              <a:xfrm>
                <a:off x="528979" y="2855254"/>
                <a:ext cx="8235011" cy="571631"/>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𝑖</m:t>
                        </m:r>
                      </m:sub>
                    </m:sSub>
                  </m:oMath>
                </a14:m>
                <a:r>
                  <a:rPr lang="en-US" sz="2400" dirty="0"/>
                  <a:t>=N*</a:t>
                </a:r>
                <a14:m>
                  <m:oMath xmlns:m="http://schemas.openxmlformats.org/officeDocument/2006/math">
                    <m:r>
                      <a:rPr lang="en-US" sz="240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=2∗</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−7</m:t>
                        </m:r>
                      </m:sup>
                    </m:sSup>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1</m:t>
                        </m:r>
                      </m:sub>
                    </m:sSub>
                    <m:r>
                      <a:rPr lang="en-US" sz="2400" b="0" i="1" smtClean="0">
                        <a:latin typeface="Cambria Math" panose="02040503050406030204" pitchFamily="18" charset="0"/>
                      </a:rPr>
                      <m:t>∗</m:t>
                    </m:r>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ln</m:t>
                        </m:r>
                      </m:fName>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m:t>
                                </m:r>
                                <m:r>
                                  <a:rPr lang="en-US" sz="2400" i="1">
                                    <a:latin typeface="Cambria Math" panose="02040503050406030204" pitchFamily="18" charset="0"/>
                                  </a:rPr>
                                  <m:t>1</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r>
                              <a:rPr lang="en-US" sz="2400" i="1">
                                <a:latin typeface="Cambria Math" panose="02040503050406030204" pitchFamily="18" charset="0"/>
                              </a:rPr>
                              <m:t>1</m:t>
                            </m:r>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𝐺𝑀𝑅</m:t>
                                </m:r>
                              </m:e>
                              <m:sub>
                                <m:r>
                                  <a:rPr lang="en-US" sz="2400" i="1">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𝑛</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r>
                              <a:rPr lang="en-US" sz="2400" i="1">
                                <a:latin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rPr>
                                  <m:t>𝑛</m:t>
                                </m:r>
                              </m:sub>
                            </m:sSub>
                          </m:den>
                        </m:f>
                      </m:e>
                    </m:func>
                    <m:r>
                      <a:rPr lang="en-US" sz="2400" b="0" i="1" smtClean="0">
                        <a:latin typeface="Cambria Math" panose="02040503050406030204" pitchFamily="18" charset="0"/>
                        <a:ea typeface="Cambria Math" panose="02040503050406030204" pitchFamily="18" charset="0"/>
                      </a:rPr>
                      <m:t>)</m:t>
                    </m:r>
                  </m:oMath>
                </a14:m>
                <a:endParaRPr lang="en-US" sz="2400" dirty="0"/>
              </a:p>
            </p:txBody>
          </p:sp>
        </mc:Choice>
        <mc:Fallback xmlns="">
          <p:sp>
            <p:nvSpPr>
              <p:cNvPr id="13" name="TextBox 8">
                <a:extLst>
                  <a:ext uri="{FF2B5EF4-FFF2-40B4-BE49-F238E27FC236}">
                    <a16:creationId xmlns:a16="http://schemas.microsoft.com/office/drawing/2014/main" id="{795A7020-D4F1-423C-9610-5023DED5AC78}"/>
                  </a:ext>
                </a:extLst>
              </p:cNvPr>
              <p:cNvSpPr txBox="1">
                <a:spLocks noRot="1" noChangeAspect="1" noMove="1" noResize="1" noEditPoints="1" noAdjustHandles="1" noChangeArrowheads="1" noChangeShapeType="1" noTextEdit="1"/>
              </p:cNvSpPr>
              <p:nvPr/>
            </p:nvSpPr>
            <p:spPr>
              <a:xfrm>
                <a:off x="528979" y="2855254"/>
                <a:ext cx="8235011" cy="571631"/>
              </a:xfrm>
              <a:prstGeom prst="rect">
                <a:avLst/>
              </a:prstGeom>
              <a:blipFill>
                <a:blip r:embed="rId4"/>
                <a:stretch>
                  <a:fillRect t="-3191" b="-9574"/>
                </a:stretch>
              </a:blipFill>
            </p:spPr>
            <p:txBody>
              <a:bodyPr/>
              <a:lstStyle/>
              <a:p>
                <a:r>
                  <a:rPr lang="en-US">
                    <a:noFill/>
                  </a:rPr>
                  <a:t> </a:t>
                </a:r>
              </a:p>
            </p:txBody>
          </p:sp>
        </mc:Fallback>
      </mc:AlternateContent>
      <p:sp>
        <p:nvSpPr>
          <p:cNvPr id="14" name="TextBox 10">
            <a:extLst>
              <a:ext uri="{FF2B5EF4-FFF2-40B4-BE49-F238E27FC236}">
                <a16:creationId xmlns:a16="http://schemas.microsoft.com/office/drawing/2014/main" id="{FB4AB5D8-FF4D-4E2F-8479-5D6168513C4E}"/>
              </a:ext>
            </a:extLst>
          </p:cNvPr>
          <p:cNvSpPr txBox="1"/>
          <p:nvPr/>
        </p:nvSpPr>
        <p:spPr>
          <a:xfrm>
            <a:off x="7848600" y="3502566"/>
            <a:ext cx="526106" cy="461665"/>
          </a:xfrm>
          <a:prstGeom prst="rect">
            <a:avLst/>
          </a:prstGeom>
          <a:noFill/>
        </p:spPr>
        <p:txBody>
          <a:bodyPr wrap="none" rtlCol="0">
            <a:spAutoFit/>
          </a:bodyPr>
          <a:lstStyle/>
          <a:p>
            <a:r>
              <a:rPr lang="en-US" sz="2400" dirty="0"/>
              <a:t>(2)</a:t>
            </a:r>
          </a:p>
        </p:txBody>
      </p:sp>
    </p:spTree>
    <p:extLst>
      <p:ext uri="{BB962C8B-B14F-4D97-AF65-F5344CB8AC3E}">
        <p14:creationId xmlns:p14="http://schemas.microsoft.com/office/powerpoint/2010/main" val="31410854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4</a:t>
            </a:r>
          </a:p>
        </p:txBody>
      </p:sp>
      <p:sp>
        <p:nvSpPr>
          <p:cNvPr id="4" name="Slide Number Placeholder 3"/>
          <p:cNvSpPr>
            <a:spLocks noGrp="1"/>
          </p:cNvSpPr>
          <p:nvPr>
            <p:ph type="sldNum" sz="quarter" idx="4"/>
          </p:nvPr>
        </p:nvSpPr>
        <p:spPr/>
        <p:txBody>
          <a:bodyPr/>
          <a:lstStyle/>
          <a:p>
            <a:fld id="{179A9A4E-4C82-4D44-9372-C31BB3818094}" type="slidenum">
              <a:rPr lang="en-US" smtClean="0"/>
              <a:pPr/>
              <a:t>80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838200"/>
            <a:ext cx="8229600" cy="400110"/>
          </a:xfrm>
          <a:prstGeom prst="rect">
            <a:avLst/>
          </a:prstGeom>
        </p:spPr>
        <p:txBody>
          <a:bodyPr wrap="square">
            <a:spAutoFit/>
          </a:bodyPr>
          <a:lstStyle/>
          <a:p>
            <a:r>
              <a:rPr lang="en-US" sz="2000" dirty="0">
                <a:solidFill>
                  <a:srgbClr val="000000"/>
                </a:solidFill>
              </a:rPr>
              <a:t>In partitioned form, the primitive impedance matrix is</a:t>
            </a:r>
          </a:p>
        </p:txBody>
      </p:sp>
      <p:sp>
        <p:nvSpPr>
          <p:cNvPr id="7" name="Rectangle 6"/>
          <p:cNvSpPr/>
          <p:nvPr/>
        </p:nvSpPr>
        <p:spPr>
          <a:xfrm>
            <a:off x="381000" y="2819400"/>
            <a:ext cx="8382000" cy="1015663"/>
          </a:xfrm>
          <a:prstGeom prst="rect">
            <a:avLst/>
          </a:prstGeom>
        </p:spPr>
        <p:txBody>
          <a:bodyPr wrap="square">
            <a:spAutoFit/>
          </a:bodyPr>
          <a:lstStyle/>
          <a:p>
            <a:pPr algn="just"/>
            <a:r>
              <a:rPr lang="en-US" sz="2000" dirty="0">
                <a:solidFill>
                  <a:srgbClr val="000000"/>
                </a:solidFill>
              </a:rPr>
              <a:t>Applying Kron reduction method will result in a single impedance, which represents the equivalent single-phase impedance of the tape shield cable and the neutral conductor:</a:t>
            </a:r>
          </a:p>
        </p:txBody>
      </p:sp>
      <p:sp>
        <p:nvSpPr>
          <p:cNvPr id="8" name="Rectangle 7"/>
          <p:cNvSpPr/>
          <p:nvPr/>
        </p:nvSpPr>
        <p:spPr>
          <a:xfrm>
            <a:off x="381000" y="4495800"/>
            <a:ext cx="8458200" cy="707886"/>
          </a:xfrm>
          <a:prstGeom prst="rect">
            <a:avLst/>
          </a:prstGeom>
        </p:spPr>
        <p:txBody>
          <a:bodyPr wrap="square">
            <a:spAutoFit/>
          </a:bodyPr>
          <a:lstStyle/>
          <a:p>
            <a:r>
              <a:rPr lang="en-US" sz="2000" dirty="0">
                <a:solidFill>
                  <a:srgbClr val="000000"/>
                </a:solidFill>
              </a:rPr>
              <a:t>Since the single-phase line is on phase </a:t>
            </a:r>
            <a:r>
              <a:rPr lang="en-US" sz="2000" i="1" dirty="0">
                <a:solidFill>
                  <a:srgbClr val="000000"/>
                </a:solidFill>
              </a:rPr>
              <a:t>b</a:t>
            </a:r>
            <a:r>
              <a:rPr lang="en-US" sz="2000" dirty="0">
                <a:solidFill>
                  <a:srgbClr val="000000"/>
                </a:solidFill>
              </a:rPr>
              <a:t>, then the phase impedance matrix for the line is</a:t>
            </a:r>
          </a:p>
        </p:txBody>
      </p:sp>
      <mc:AlternateContent xmlns:mc="http://schemas.openxmlformats.org/markup-compatibility/2006" xmlns:a14="http://schemas.microsoft.com/office/drawing/2010/main">
        <mc:Choice Requires="a14">
          <p:sp>
            <p:nvSpPr>
              <p:cNvPr id="9" name="TextBox 8"/>
              <p:cNvSpPr txBox="1"/>
              <p:nvPr/>
            </p:nvSpPr>
            <p:spPr>
              <a:xfrm>
                <a:off x="2667000" y="5229851"/>
                <a:ext cx="4256678" cy="1018549"/>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𝑎𝑏𝑐</m:t>
                            </m:r>
                          </m:sub>
                        </m:sSub>
                      </m:e>
                    </m:d>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i="1" smtClean="0">
                                  <a:latin typeface="Cambria Math" panose="02040503050406030204" pitchFamily="18" charset="0"/>
                                </a:rPr>
                                <m:t>0</m:t>
                              </m:r>
                            </m:e>
                            <m:e>
                              <m:r>
                                <a:rPr lang="en-US" sz="1800" i="1" smtClean="0">
                                  <a:latin typeface="Cambria Math" panose="02040503050406030204" pitchFamily="18" charset="0"/>
                                </a:rPr>
                                <m:t>0</m:t>
                              </m:r>
                            </m:e>
                            <m:e>
                              <m:r>
                                <a:rPr lang="en-US" sz="1800" i="1" smtClean="0">
                                  <a:latin typeface="Cambria Math" panose="02040503050406030204" pitchFamily="18" charset="0"/>
                                </a:rPr>
                                <m:t>0</m:t>
                              </m:r>
                            </m:e>
                          </m:mr>
                          <m:mr>
                            <m:e>
                              <m:r>
                                <a:rPr lang="en-US" sz="1800" i="1" smtClean="0">
                                  <a:latin typeface="Cambria Math" panose="02040503050406030204" pitchFamily="18" charset="0"/>
                                </a:rPr>
                                <m:t>0</m:t>
                              </m:r>
                            </m:e>
                            <m:e>
                              <m:r>
                                <a:rPr lang="en-US" sz="1800" b="0" i="1" smtClean="0">
                                  <a:latin typeface="Cambria Math" panose="02040503050406030204" pitchFamily="18" charset="0"/>
                                </a:rPr>
                                <m:t>1</m:t>
                              </m:r>
                              <m:r>
                                <a:rPr lang="en-US" sz="1800" i="1">
                                  <a:latin typeface="Cambria Math" panose="02040503050406030204" pitchFamily="18" charset="0"/>
                                </a:rPr>
                                <m:t>.</m:t>
                              </m:r>
                              <m:r>
                                <a:rPr lang="en-US" sz="1800" i="1" smtClean="0">
                                  <a:latin typeface="Cambria Math" panose="02040503050406030204" pitchFamily="18" charset="0"/>
                                </a:rPr>
                                <m:t>3</m:t>
                              </m:r>
                              <m:r>
                                <a:rPr lang="en-US" sz="1800" b="0" i="1" smtClean="0">
                                  <a:latin typeface="Cambria Math" panose="02040503050406030204" pitchFamily="18" charset="0"/>
                                </a:rPr>
                                <m:t>219</m:t>
                              </m:r>
                              <m:r>
                                <a:rPr lang="en-US" sz="1800" i="1">
                                  <a:latin typeface="Cambria Math" panose="02040503050406030204" pitchFamily="18" charset="0"/>
                                </a:rPr>
                                <m:t>+</m:t>
                              </m:r>
                              <m:r>
                                <a:rPr lang="en-US" sz="1800" i="1">
                                  <a:latin typeface="Cambria Math" panose="02040503050406030204" pitchFamily="18" charset="0"/>
                                </a:rPr>
                                <m:t>𝑗</m:t>
                              </m:r>
                              <m:r>
                                <a:rPr lang="en-US" sz="1800" i="1" smtClean="0">
                                  <a:latin typeface="Cambria Math" panose="02040503050406030204" pitchFamily="18" charset="0"/>
                                </a:rPr>
                                <m:t>0</m:t>
                              </m:r>
                              <m:r>
                                <a:rPr lang="en-US" sz="1800" b="0" i="1" smtClean="0">
                                  <a:latin typeface="Cambria Math" panose="02040503050406030204" pitchFamily="18" charset="0"/>
                                </a:rPr>
                                <m:t>.6743</m:t>
                              </m:r>
                            </m:e>
                            <m:e>
                              <m:r>
                                <a:rPr lang="en-US" sz="1800" i="1" smtClean="0">
                                  <a:latin typeface="Cambria Math" panose="02040503050406030204" pitchFamily="18" charset="0"/>
                                </a:rPr>
                                <m:t>0</m:t>
                              </m:r>
                            </m:e>
                          </m:mr>
                          <m:mr>
                            <m:e>
                              <m:r>
                                <a:rPr lang="en-US" sz="1800" i="1" smtClean="0">
                                  <a:latin typeface="Cambria Math" panose="02040503050406030204" pitchFamily="18" charset="0"/>
                                </a:rPr>
                                <m:t>0</m:t>
                              </m:r>
                            </m:e>
                            <m:e>
                              <m:r>
                                <a:rPr lang="en-US" sz="1800" i="1" smtClean="0">
                                  <a:latin typeface="Cambria Math" panose="02040503050406030204" pitchFamily="18" charset="0"/>
                                </a:rPr>
                                <m:t>0</m:t>
                              </m:r>
                            </m:e>
                            <m:e>
                              <m:r>
                                <a:rPr lang="en-US" sz="1800" i="1" smtClean="0">
                                  <a:latin typeface="Cambria Math" panose="02040503050406030204" pitchFamily="18" charset="0"/>
                                </a:rPr>
                                <m:t>0</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2667000" y="5229851"/>
                <a:ext cx="4256678" cy="101854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834903" y="1143000"/>
                <a:ext cx="3152338" cy="319062"/>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𝑖𝑗</m:t>
                                </m:r>
                              </m:sub>
                            </m:sSub>
                          </m:e>
                        </m:acc>
                      </m:e>
                    </m:d>
                    <m:r>
                      <a:rPr lang="en-US" sz="1800" b="0" i="1" smtClean="0">
                        <a:latin typeface="Cambria Math" panose="02040503050406030204" pitchFamily="18" charset="0"/>
                      </a:rPr>
                      <m:t>=1.0653+</m:t>
                    </m:r>
                    <m:r>
                      <a:rPr lang="en-US" sz="1800" b="0" i="1" smtClean="0">
                        <a:latin typeface="Cambria Math" panose="02040503050406030204" pitchFamily="18" charset="0"/>
                      </a:rPr>
                      <m:t>𝑗</m:t>
                    </m:r>
                    <m:r>
                      <a:rPr lang="en-US" sz="1800" b="0" i="1" smtClean="0">
                        <a:latin typeface="Cambria Math" panose="02040503050406030204" pitchFamily="18" charset="0"/>
                      </a:rPr>
                      <m:t>1.5088</m:t>
                    </m:r>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834903" y="1143000"/>
                <a:ext cx="3152338" cy="319062"/>
              </a:xfrm>
              <a:prstGeom prst="rect">
                <a:avLst/>
              </a:prstGeom>
              <a:blipFill>
                <a:blip r:embed="rId3"/>
                <a:stretch>
                  <a:fillRect t="-15385" r="-1741"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81200" y="1475601"/>
                <a:ext cx="5281639"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𝑖𝑛</m:t>
                                </m:r>
                              </m:sub>
                            </m:sSub>
                          </m:e>
                        </m:acc>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0</m:t>
                        </m:r>
                        <m:r>
                          <a:rPr lang="en-US" sz="1800" i="1">
                            <a:latin typeface="Cambria Math" panose="02040503050406030204" pitchFamily="18" charset="0"/>
                          </a:rPr>
                          <m:t>.0</m:t>
                        </m:r>
                        <m:r>
                          <a:rPr lang="en-US" sz="1800" b="0" i="1" smtClean="0">
                            <a:latin typeface="Cambria Math" panose="02040503050406030204" pitchFamily="18" charset="0"/>
                          </a:rPr>
                          <m:t>953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1.3645    0.0953+</m:t>
                        </m:r>
                        <m:r>
                          <a:rPr lang="en-US" sz="1800" i="1">
                            <a:latin typeface="Cambria Math" panose="02040503050406030204" pitchFamily="18" charset="0"/>
                          </a:rPr>
                          <m:t>𝑗</m:t>
                        </m:r>
                        <m:r>
                          <a:rPr lang="en-US" sz="1800" i="1">
                            <a:latin typeface="Cambria Math" panose="02040503050406030204" pitchFamily="18" charset="0"/>
                          </a:rPr>
                          <m:t>1.1309</m:t>
                        </m:r>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981200" y="1475601"/>
                <a:ext cx="5281639" cy="276999"/>
              </a:xfrm>
              <a:prstGeom prst="rect">
                <a:avLst/>
              </a:prstGeom>
              <a:blipFill>
                <a:blip r:embed="rId4"/>
                <a:stretch>
                  <a:fillRect t="-21739" r="-808"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696949" y="1831606"/>
                <a:ext cx="3428246" cy="530594"/>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𝑛𝑗</m:t>
                                </m:r>
                              </m:sub>
                            </m:sSub>
                          </m:e>
                        </m:acc>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eqArr>
                          <m:eqArrPr>
                            <m:ctrlPr>
                              <a:rPr lang="en-US" sz="1800" b="0" i="1" smtClean="0">
                                <a:latin typeface="Cambria Math" panose="02040503050406030204" pitchFamily="18" charset="0"/>
                              </a:rPr>
                            </m:ctrlPr>
                          </m:eqArrPr>
                          <m:e>
                            <m:r>
                              <a:rPr lang="en-US" sz="1800" b="0" i="1" smtClean="0">
                                <a:latin typeface="Cambria Math" panose="02040503050406030204" pitchFamily="18" charset="0"/>
                              </a:rPr>
                              <m:t>0</m:t>
                            </m:r>
                            <m:r>
                              <a:rPr lang="en-US" sz="1800" i="1">
                                <a:latin typeface="Cambria Math" panose="02040503050406030204" pitchFamily="18" charset="0"/>
                              </a:rPr>
                              <m:t>.0</m:t>
                            </m:r>
                            <m:r>
                              <a:rPr lang="en-US" sz="1800" b="0" i="1" smtClean="0">
                                <a:latin typeface="Cambria Math" panose="02040503050406030204" pitchFamily="18" charset="0"/>
                              </a:rPr>
                              <m:t>953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1.3645 </m:t>
                            </m:r>
                          </m:e>
                          <m:e>
                            <m:r>
                              <a:rPr lang="en-US" sz="1800" b="0" i="1" smtClean="0">
                                <a:latin typeface="Cambria Math" panose="02040503050406030204" pitchFamily="18" charset="0"/>
                              </a:rPr>
                              <m:t>0</m:t>
                            </m:r>
                            <m:r>
                              <a:rPr lang="en-US" sz="1800" i="1">
                                <a:latin typeface="Cambria Math" panose="02040503050406030204" pitchFamily="18" charset="0"/>
                              </a:rPr>
                              <m:t>.0</m:t>
                            </m:r>
                            <m:r>
                              <a:rPr lang="en-US" sz="1800" b="0" i="1" smtClean="0">
                                <a:latin typeface="Cambria Math" panose="02040503050406030204" pitchFamily="18" charset="0"/>
                              </a:rPr>
                              <m:t>953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1.1309</m:t>
                            </m:r>
                          </m:e>
                        </m:eqArr>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696949" y="1831606"/>
                <a:ext cx="3428246" cy="5305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159890" y="2365006"/>
                <a:ext cx="5383910" cy="530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𝑛𝑗</m:t>
                                  </m:r>
                                </m:sub>
                              </m:sSub>
                            </m:e>
                          </m:acc>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4</m:t>
                                </m:r>
                                <m:r>
                                  <a:rPr lang="en-US" sz="1800" b="0" i="1" smtClean="0">
                                    <a:latin typeface="Cambria Math" panose="02040503050406030204" pitchFamily="18" charset="0"/>
                                  </a:rPr>
                                  <m:t>.3739+</m:t>
                                </m:r>
                                <m:r>
                                  <a:rPr lang="en-US" sz="1800" b="0" i="1" smtClean="0">
                                    <a:latin typeface="Cambria Math" panose="02040503050406030204" pitchFamily="18" charset="0"/>
                                  </a:rPr>
                                  <m:t>𝑗</m:t>
                                </m:r>
                                <m:r>
                                  <a:rPr lang="en-US" sz="1800" b="0" i="1" smtClean="0">
                                    <a:latin typeface="Cambria Math" panose="02040503050406030204" pitchFamily="18" charset="0"/>
                                  </a:rPr>
                                  <m:t>1.3645</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1.1309</m:t>
                                </m:r>
                              </m:e>
                            </m:mr>
                            <m:mr>
                              <m:e>
                                <m:r>
                                  <a:rPr lang="en-US" sz="1800" b="0" i="1" smtClean="0">
                                    <a:latin typeface="Cambria Math" panose="02040503050406030204" pitchFamily="18" charset="0"/>
                                  </a:rPr>
                                  <m:t>0.0953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1.1309</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7023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1.5085</m:t>
                                </m:r>
                              </m:e>
                            </m:mr>
                          </m:m>
                        </m:e>
                      </m:d>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m:oMathPara>
                </a14:m>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159890" y="2365006"/>
                <a:ext cx="5383910" cy="53059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743200" y="3733800"/>
                <a:ext cx="3510448" cy="411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1</m:t>
                                  </m:r>
                                  <m:r>
                                    <a:rPr lang="en-US" sz="1800" b="0" i="1" smtClean="0">
                                      <a:latin typeface="Cambria Math" panose="02040503050406030204" pitchFamily="18" charset="0"/>
                                    </a:rPr>
                                    <m:t>𝑝</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1</m:t>
                                      </m:r>
                                      <m:r>
                                        <a:rPr lang="en-US" sz="1800" i="1">
                                          <a:latin typeface="Cambria Math" panose="02040503050406030204" pitchFamily="18" charset="0"/>
                                        </a:rPr>
                                        <m:t>𝑝</m:t>
                                      </m:r>
                                    </m:sub>
                                  </m:sSub>
                                </m:e>
                              </m:acc>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1</m:t>
                                      </m:r>
                                      <m:r>
                                        <a:rPr lang="en-US" sz="1800" b="0" i="1" smtClean="0">
                                          <a:latin typeface="Cambria Math" panose="02040503050406030204" pitchFamily="18" charset="0"/>
                                        </a:rPr>
                                        <m:t>𝑛</m:t>
                                      </m:r>
                                    </m:sub>
                                  </m:sSub>
                                </m:e>
                              </m:acc>
                            </m:e>
                          </m:d>
                          <m:r>
                            <a:rPr lang="en-US" sz="1800" i="1">
                              <a:latin typeface="Cambria Math" panose="02040503050406030204" pitchFamily="18" charset="0"/>
                            </a:rPr>
                            <m:t>[</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𝑛𝑛</m:t>
                                  </m:r>
                                </m:sub>
                              </m:sSub>
                            </m:e>
                          </m:acc>
                          <m:r>
                            <a:rPr lang="en-US" sz="1800" i="1">
                              <a:latin typeface="Cambria Math" panose="02040503050406030204" pitchFamily="18" charset="0"/>
                            </a:rPr>
                            <m:t>]</m:t>
                          </m:r>
                        </m:e>
                        <m:sup>
                          <m:r>
                            <a:rPr lang="en-US" sz="1800" i="1">
                              <a:latin typeface="Cambria Math" panose="02040503050406030204" pitchFamily="18" charset="0"/>
                            </a:rPr>
                            <m:t>−1</m:t>
                          </m:r>
                        </m:sup>
                      </m:sSup>
                      <m:r>
                        <a:rPr lang="en-US" sz="1800" i="1">
                          <a:latin typeface="Cambria Math" panose="02040503050406030204" pitchFamily="18" charset="0"/>
                        </a:rPr>
                        <m:t>[</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𝑛𝑗</m:t>
                              </m:r>
                            </m:sub>
                          </m:sSub>
                        </m:e>
                      </m:acc>
                      <m:r>
                        <a:rPr lang="en-US" sz="1800" i="1">
                          <a:latin typeface="Cambria Math" panose="02040503050406030204" pitchFamily="18" charset="0"/>
                        </a:rPr>
                        <m:t>] </m:t>
                      </m:r>
                    </m:oMath>
                  </m:oMathPara>
                </a14:m>
                <a:endParaRPr lang="en-US" sz="1800" dirty="0"/>
              </a:p>
            </p:txBody>
          </p:sp>
        </mc:Choice>
        <mc:Fallback xmlns="">
          <p:sp>
            <p:nvSpPr>
              <p:cNvPr id="14" name="Rectangle 13"/>
              <p:cNvSpPr>
                <a:spLocks noRot="1" noChangeAspect="1" noMove="1" noResize="1" noEditPoints="1" noAdjustHandles="1" noChangeArrowheads="1" noChangeShapeType="1" noTextEdit="1"/>
              </p:cNvSpPr>
              <p:nvPr/>
            </p:nvSpPr>
            <p:spPr>
              <a:xfrm>
                <a:off x="2743200" y="3733800"/>
                <a:ext cx="3510448" cy="411395"/>
              </a:xfrm>
              <a:prstGeom prst="rect">
                <a:avLst/>
              </a:prstGeom>
              <a:blipFill>
                <a:blip r:embed="rId7"/>
                <a:stretch>
                  <a:fillRect r="-12500" b="-8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71800" y="4191000"/>
                <a:ext cx="3044744" cy="298415"/>
              </a:xfrm>
              <a:prstGeom prst="rect">
                <a:avLst/>
              </a:prstGeom>
              <a:noFill/>
            </p:spPr>
            <p:txBody>
              <a:bodyPr wrap="non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1</m:t>
                        </m:r>
                        <m:r>
                          <a:rPr lang="en-US" sz="1800" i="1">
                            <a:latin typeface="Cambria Math" panose="02040503050406030204" pitchFamily="18" charset="0"/>
                          </a:rPr>
                          <m:t>𝑝</m:t>
                        </m:r>
                      </m:sub>
                    </m:sSub>
                    <m:r>
                      <a:rPr lang="en-US" sz="1800" b="0" i="1" smtClean="0">
                        <a:latin typeface="Cambria Math" panose="02040503050406030204" pitchFamily="18" charset="0"/>
                      </a:rPr>
                      <m:t>=1.3219+</m:t>
                    </m:r>
                    <m:r>
                      <a:rPr lang="en-US" sz="1800" b="0" i="1" smtClean="0">
                        <a:latin typeface="Cambria Math" panose="02040503050406030204" pitchFamily="18" charset="0"/>
                      </a:rPr>
                      <m:t>𝑗</m:t>
                    </m:r>
                    <m:r>
                      <a:rPr lang="en-US" sz="1800" b="0" i="1" smtClean="0">
                        <a:latin typeface="Cambria Math" panose="02040503050406030204" pitchFamily="18" charset="0"/>
                      </a:rPr>
                      <m:t>0.6743</m:t>
                    </m:r>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971800" y="4191000"/>
                <a:ext cx="3044744" cy="298415"/>
              </a:xfrm>
              <a:prstGeom prst="rect">
                <a:avLst/>
              </a:prstGeom>
              <a:blipFill>
                <a:blip r:embed="rId8"/>
                <a:stretch>
                  <a:fillRect l="-2004" t="-2083" r="-2004" b="-27083"/>
                </a:stretch>
              </a:blipFill>
            </p:spPr>
            <p:txBody>
              <a:bodyPr/>
              <a:lstStyle/>
              <a:p>
                <a:r>
                  <a:rPr lang="en-US">
                    <a:noFill/>
                  </a:rPr>
                  <a:t> </a:t>
                </a:r>
              </a:p>
            </p:txBody>
          </p:sp>
        </mc:Fallback>
      </mc:AlternateContent>
    </p:spTree>
    <p:extLst>
      <p:ext uri="{BB962C8B-B14F-4D97-AF65-F5344CB8AC3E}">
        <p14:creationId xmlns:p14="http://schemas.microsoft.com/office/powerpoint/2010/main" val="4568989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762000"/>
          </a:xfrm>
        </p:spPr>
        <p:txBody>
          <a:bodyPr/>
          <a:lstStyle/>
          <a:p>
            <a:r>
              <a:rPr lang="en-US" sz="3200" dirty="0"/>
              <a:t>Parallel Underground Distribution Lines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81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838200"/>
            <a:ext cx="8458200" cy="2308324"/>
          </a:xfrm>
          <a:prstGeom prst="rect">
            <a:avLst/>
          </a:prstGeom>
        </p:spPr>
        <p:txBody>
          <a:bodyPr wrap="square">
            <a:spAutoFit/>
          </a:bodyPr>
          <a:lstStyle/>
          <a:p>
            <a:pPr algn="just"/>
            <a:r>
              <a:rPr lang="en-US" sz="1800" dirty="0">
                <a:solidFill>
                  <a:srgbClr val="000000"/>
                </a:solidFill>
              </a:rPr>
              <a:t>Fig.17 shows two concentric neutral parallel lines each with a separate grounded neutral conductor.</a:t>
            </a:r>
          </a:p>
          <a:p>
            <a:pPr algn="just"/>
            <a:r>
              <a:rPr lang="en-US" sz="1800" dirty="0">
                <a:solidFill>
                  <a:srgbClr val="000000"/>
                </a:solidFill>
              </a:rPr>
              <a:t>The process for computing the 6 × 6 phase impedance matrix follows exactly the same procedure as for the overhead lines. In this case, there are a total of 14 conductors (6 phase conductors, 6 equivalent concentric neutral conductors, and 2 grounded neutral conductors). Applying Carson's equations will result in a 14 × 14 primitive impedance matrix. This matrix is partitioned between the sixth and seventh rows and columns. The Kron reduction is applied to form the final 6 × 6 phase impedance matrix.</a:t>
            </a:r>
          </a:p>
        </p:txBody>
      </p:sp>
      <p:pic>
        <p:nvPicPr>
          <p:cNvPr id="7" name="Picture 6"/>
          <p:cNvPicPr>
            <a:picLocks noChangeAspect="1"/>
          </p:cNvPicPr>
          <p:nvPr/>
        </p:nvPicPr>
        <p:blipFill>
          <a:blip r:embed="rId2"/>
          <a:stretch>
            <a:fillRect/>
          </a:stretch>
        </p:blipFill>
        <p:spPr>
          <a:xfrm>
            <a:off x="2438400" y="3124200"/>
            <a:ext cx="3733800" cy="2761868"/>
          </a:xfrm>
          <a:prstGeom prst="rect">
            <a:avLst/>
          </a:prstGeom>
        </p:spPr>
      </p:pic>
      <p:sp>
        <p:nvSpPr>
          <p:cNvPr id="8" name="TextBox 7"/>
          <p:cNvSpPr txBox="1"/>
          <p:nvPr/>
        </p:nvSpPr>
        <p:spPr>
          <a:xfrm>
            <a:off x="1752600" y="5791200"/>
            <a:ext cx="5374547" cy="307777"/>
          </a:xfrm>
          <a:prstGeom prst="rect">
            <a:avLst/>
          </a:prstGeom>
          <a:noFill/>
        </p:spPr>
        <p:txBody>
          <a:bodyPr wrap="square" rtlCol="0">
            <a:spAutoFit/>
          </a:bodyPr>
          <a:lstStyle/>
          <a:p>
            <a:pPr algn="ctr"/>
            <a:r>
              <a:rPr lang="en-US" sz="1400" dirty="0"/>
              <a:t>Fig.17 Parallel concentric neutral underground lines</a:t>
            </a:r>
          </a:p>
        </p:txBody>
      </p:sp>
    </p:spTree>
    <p:extLst>
      <p:ext uri="{BB962C8B-B14F-4D97-AF65-F5344CB8AC3E}">
        <p14:creationId xmlns:p14="http://schemas.microsoft.com/office/powerpoint/2010/main" val="16134819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82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1"/>
          <p:cNvSpPr>
            <a:spLocks noGrp="1"/>
          </p:cNvSpPr>
          <p:nvPr>
            <p:ph type="title"/>
          </p:nvPr>
        </p:nvSpPr>
        <p:spPr>
          <a:xfrm>
            <a:off x="3124200" y="2133600"/>
            <a:ext cx="3124200" cy="1524000"/>
          </a:xfrm>
        </p:spPr>
        <p:txBody>
          <a:bodyPr/>
          <a:lstStyle/>
          <a:p>
            <a:r>
              <a:rPr lang="en-US" sz="4400" dirty="0"/>
              <a:t>Thank You!</a:t>
            </a:r>
          </a:p>
        </p:txBody>
      </p:sp>
    </p:spTree>
    <p:extLst>
      <p:ext uri="{BB962C8B-B14F-4D97-AF65-F5344CB8AC3E}">
        <p14:creationId xmlns:p14="http://schemas.microsoft.com/office/powerpoint/2010/main" val="156298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Series Impedance of Overhead Lines</a:t>
            </a:r>
            <a:br>
              <a:rPr lang="en-US" sz="3200" dirty="0"/>
            </a:br>
            <a:endParaRPr lang="en-US" sz="3200" dirty="0"/>
          </a:p>
        </p:txBody>
      </p:sp>
      <p:sp>
        <p:nvSpPr>
          <p:cNvPr id="3" name="Content Placeholder 2"/>
          <p:cNvSpPr>
            <a:spLocks noGrp="1"/>
          </p:cNvSpPr>
          <p:nvPr>
            <p:ph idx="1"/>
          </p:nvPr>
        </p:nvSpPr>
        <p:spPr>
          <a:xfrm>
            <a:off x="381000" y="1066800"/>
            <a:ext cx="8458200" cy="4114800"/>
          </a:xfrm>
        </p:spPr>
        <p:txBody>
          <a:bodyPr/>
          <a:lstStyle/>
          <a:p>
            <a:pPr marL="0" indent="0" algn="just">
              <a:buNone/>
            </a:pPr>
            <a:r>
              <a:rPr lang="en-US" sz="2400" dirty="0">
                <a:solidFill>
                  <a:srgbClr val="000000"/>
                </a:solidFill>
                <a:latin typeface="Times"/>
                <a:cs typeface="Times"/>
              </a:rPr>
              <a:t>The inductance of conductor </a:t>
            </a:r>
            <a:r>
              <a:rPr lang="en-US" sz="2400" i="1" dirty="0" err="1">
                <a:solidFill>
                  <a:srgbClr val="000000"/>
                </a:solidFill>
                <a:latin typeface="Times"/>
                <a:cs typeface="Times"/>
              </a:rPr>
              <a:t>i</a:t>
            </a:r>
            <a:r>
              <a:rPr lang="en-US" sz="2400" dirty="0">
                <a:solidFill>
                  <a:srgbClr val="000000"/>
                </a:solidFill>
                <a:latin typeface="Times"/>
                <a:cs typeface="Times"/>
              </a:rPr>
              <a:t> consists of the “self-inductance” of conductor </a:t>
            </a:r>
            <a:r>
              <a:rPr lang="en-US" sz="2400" i="1" dirty="0" err="1">
                <a:solidFill>
                  <a:srgbClr val="000000"/>
                </a:solidFill>
                <a:latin typeface="Times"/>
                <a:cs typeface="Times"/>
              </a:rPr>
              <a:t>i</a:t>
            </a:r>
            <a:r>
              <a:rPr lang="en-US" sz="2400" dirty="0">
                <a:solidFill>
                  <a:srgbClr val="000000"/>
                </a:solidFill>
                <a:latin typeface="Times"/>
                <a:cs typeface="Times"/>
              </a:rPr>
              <a:t> and the “mutual inductance” between conductor </a:t>
            </a:r>
            <a:r>
              <a:rPr lang="en-US" sz="2400" i="1" dirty="0" err="1">
                <a:solidFill>
                  <a:srgbClr val="000000"/>
                </a:solidFill>
                <a:latin typeface="Times"/>
                <a:cs typeface="Times"/>
              </a:rPr>
              <a:t>i</a:t>
            </a:r>
            <a:r>
              <a:rPr lang="en-US" sz="2400" dirty="0">
                <a:solidFill>
                  <a:srgbClr val="000000"/>
                </a:solidFill>
                <a:latin typeface="Times"/>
                <a:cs typeface="Times"/>
              </a:rPr>
              <a:t> and all of the other </a:t>
            </a:r>
            <a:r>
              <a:rPr lang="en-US" sz="2400" i="1" dirty="0">
                <a:solidFill>
                  <a:srgbClr val="000000"/>
                </a:solidFill>
                <a:latin typeface="Times"/>
                <a:cs typeface="Times"/>
              </a:rPr>
              <a:t>n</a:t>
            </a:r>
            <a:r>
              <a:rPr lang="en-US" sz="2400" dirty="0">
                <a:solidFill>
                  <a:srgbClr val="000000"/>
                </a:solidFill>
                <a:latin typeface="Times"/>
                <a:cs typeface="Times"/>
              </a:rPr>
              <a:t> − 1 conductors. By definition,</a:t>
            </a:r>
          </a:p>
          <a:p>
            <a:pPr marL="0" indent="0">
              <a:buNone/>
            </a:pPr>
            <a:r>
              <a:rPr lang="en-US" sz="2400" i="1" dirty="0">
                <a:solidFill>
                  <a:srgbClr val="000000"/>
                </a:solidFill>
                <a:latin typeface="Times"/>
                <a:cs typeface="Times"/>
              </a:rPr>
              <a:t>Self-inductance</a:t>
            </a:r>
            <a:r>
              <a:rPr lang="en-US" sz="2400" dirty="0">
                <a:solidFill>
                  <a:srgbClr val="000000"/>
                </a:solidFill>
                <a:latin typeface="Times"/>
                <a:cs typeface="Times"/>
              </a:rPr>
              <a:t>:</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3886200"/>
            <a:ext cx="8647386" cy="430887"/>
          </a:xfrm>
          <a:prstGeom prst="rect">
            <a:avLst/>
          </a:prstGeom>
        </p:spPr>
        <p:txBody>
          <a:bodyPr wrap="square">
            <a:spAutoFit/>
          </a:bodyPr>
          <a:lstStyle/>
          <a:p>
            <a:r>
              <a:rPr lang="en-US" sz="2200" i="1" dirty="0"/>
              <a:t>Mutual inductance:</a:t>
            </a:r>
            <a:endParaRPr lang="en-US" sz="2200" dirty="0"/>
          </a:p>
        </p:txBody>
      </p:sp>
      <mc:AlternateContent xmlns:mc="http://schemas.openxmlformats.org/markup-compatibility/2006" xmlns:a14="http://schemas.microsoft.com/office/drawing/2010/main">
        <mc:Choice Requires="a14">
          <p:sp>
            <p:nvSpPr>
              <p:cNvPr id="7" name="TextBox 5">
                <a:extLst>
                  <a:ext uri="{FF2B5EF4-FFF2-40B4-BE49-F238E27FC236}">
                    <a16:creationId xmlns:a16="http://schemas.microsoft.com/office/drawing/2014/main" id="{758229E2-8443-4A17-B8C5-95C3ABBA804D}"/>
                  </a:ext>
                </a:extLst>
              </p:cNvPr>
              <p:cNvSpPr txBox="1"/>
              <p:nvPr/>
            </p:nvSpPr>
            <p:spPr>
              <a:xfrm>
                <a:off x="2612562" y="2898540"/>
                <a:ext cx="3972306" cy="590803"/>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𝑖𝑖</m:t>
                        </m:r>
                      </m:sub>
                    </m:sSub>
                  </m:oMath>
                </a14:m>
                <a:r>
                  <a:rPr lang="en-US" sz="2400" dirty="0"/>
                  <a:t>=</a:t>
                </a:r>
                <a14:m>
                  <m:oMath xmlns:m="http://schemas.openxmlformats.org/officeDocument/2006/math">
                    <m:f>
                      <m:fPr>
                        <m:ctrlPr>
                          <a:rPr lang="en-US" sz="2400" i="1" dirty="0"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𝑖𝑖</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𝐼</m:t>
                            </m:r>
                          </m:e>
                          <m:sub>
                            <m:r>
                              <a:rPr lang="en-US" sz="2400" i="1">
                                <a:latin typeface="Cambria Math" panose="02040503050406030204" pitchFamily="18" charset="0"/>
                              </a:rPr>
                              <m:t>𝑖</m:t>
                            </m:r>
                          </m:sub>
                        </m:sSub>
                      </m:den>
                    </m:f>
                  </m:oMath>
                </a14:m>
                <a:r>
                  <a:rPr lang="en-US" sz="2400" dirty="0"/>
                  <a:t>=</a:t>
                </a:r>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2∗</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−7</m:t>
                        </m:r>
                      </m:sup>
                    </m:sSup>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r>
                              <a:rPr lang="en-US" sz="2400" i="1">
                                <a:latin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rPr>
                                  <m:t>𝐺𝑀𝑅</m:t>
                                </m:r>
                              </m:e>
                              <m:sub>
                                <m:r>
                                  <a:rPr lang="en-US" sz="2400" i="1">
                                    <a:latin typeface="Cambria Math" panose="02040503050406030204" pitchFamily="18" charset="0"/>
                                    <a:ea typeface="Cambria Math" panose="02040503050406030204" pitchFamily="18" charset="0"/>
                                  </a:rPr>
                                  <m:t>𝑖</m:t>
                                </m:r>
                              </m:sub>
                            </m:sSub>
                          </m:den>
                        </m:f>
                      </m:e>
                    </m:func>
                  </m:oMath>
                </a14:m>
                <a:r>
                  <a:rPr lang="en-US" sz="2400" dirty="0"/>
                  <a:t>  H/M</a:t>
                </a:r>
              </a:p>
            </p:txBody>
          </p:sp>
        </mc:Choice>
        <mc:Fallback xmlns="">
          <p:sp>
            <p:nvSpPr>
              <p:cNvPr id="7" name="TextBox 5">
                <a:extLst>
                  <a:ext uri="{FF2B5EF4-FFF2-40B4-BE49-F238E27FC236}">
                    <a16:creationId xmlns:a16="http://schemas.microsoft.com/office/drawing/2014/main" id="{758229E2-8443-4A17-B8C5-95C3ABBA804D}"/>
                  </a:ext>
                </a:extLst>
              </p:cNvPr>
              <p:cNvSpPr txBox="1">
                <a:spLocks noRot="1" noChangeAspect="1" noMove="1" noResize="1" noEditPoints="1" noAdjustHandles="1" noChangeArrowheads="1" noChangeShapeType="1" noTextEdit="1"/>
              </p:cNvSpPr>
              <p:nvPr/>
            </p:nvSpPr>
            <p:spPr>
              <a:xfrm>
                <a:off x="2612562" y="2898540"/>
                <a:ext cx="3972306" cy="590803"/>
              </a:xfrm>
              <a:prstGeom prst="rect">
                <a:avLst/>
              </a:prstGeom>
              <a:blipFill>
                <a:blip r:embed="rId2"/>
                <a:stretch>
                  <a:fillRect r="-5376" b="-9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11">
                <a:extLst>
                  <a:ext uri="{FF2B5EF4-FFF2-40B4-BE49-F238E27FC236}">
                    <a16:creationId xmlns:a16="http://schemas.microsoft.com/office/drawing/2014/main" id="{640238C0-18C7-4595-AAFF-1240914FBA80}"/>
                  </a:ext>
                </a:extLst>
              </p:cNvPr>
              <p:cNvSpPr txBox="1"/>
              <p:nvPr/>
            </p:nvSpPr>
            <p:spPr>
              <a:xfrm>
                <a:off x="2646604" y="4565654"/>
                <a:ext cx="3894721" cy="588431"/>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𝑖𝑛</m:t>
                        </m:r>
                      </m:sub>
                    </m:sSub>
                  </m:oMath>
                </a14:m>
                <a:r>
                  <a:rPr lang="en-US" sz="2400" dirty="0"/>
                  <a:t>=</a:t>
                </a:r>
                <a14:m>
                  <m:oMath xmlns:m="http://schemas.openxmlformats.org/officeDocument/2006/math">
                    <m:f>
                      <m:fPr>
                        <m:ctrlPr>
                          <a:rPr lang="en-US" sz="2400" i="1" dirty="0"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𝑖</m:t>
                            </m:r>
                            <m:r>
                              <a:rPr lang="en-US" sz="2400" b="0" i="1" smtClean="0">
                                <a:latin typeface="Cambria Math" panose="02040503050406030204" pitchFamily="18" charset="0"/>
                              </a:rPr>
                              <m:t>𝑛</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𝑛</m:t>
                            </m:r>
                          </m:sub>
                        </m:sSub>
                      </m:den>
                    </m:f>
                  </m:oMath>
                </a14:m>
                <a:r>
                  <a:rPr lang="en-US" sz="2400" dirty="0"/>
                  <a:t>=</a:t>
                </a:r>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2∗</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−7</m:t>
                        </m:r>
                      </m:sup>
                    </m:sSup>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r>
                              <a:rPr lang="en-US" sz="2400" i="1">
                                <a:latin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rPr>
                                  <m:t>𝑛</m:t>
                                </m:r>
                              </m:sub>
                            </m:sSub>
                          </m:den>
                        </m:f>
                      </m:e>
                    </m:func>
                  </m:oMath>
                </a14:m>
                <a:r>
                  <a:rPr lang="en-US" sz="2400" dirty="0"/>
                  <a:t>  H/M</a:t>
                </a:r>
              </a:p>
            </p:txBody>
          </p:sp>
        </mc:Choice>
        <mc:Fallback xmlns="">
          <p:sp>
            <p:nvSpPr>
              <p:cNvPr id="8" name="TextBox 11">
                <a:extLst>
                  <a:ext uri="{FF2B5EF4-FFF2-40B4-BE49-F238E27FC236}">
                    <a16:creationId xmlns:a16="http://schemas.microsoft.com/office/drawing/2014/main" id="{640238C0-18C7-4595-AAFF-1240914FBA80}"/>
                  </a:ext>
                </a:extLst>
              </p:cNvPr>
              <p:cNvSpPr txBox="1">
                <a:spLocks noRot="1" noChangeAspect="1" noMove="1" noResize="1" noEditPoints="1" noAdjustHandles="1" noChangeArrowheads="1" noChangeShapeType="1" noTextEdit="1"/>
              </p:cNvSpPr>
              <p:nvPr/>
            </p:nvSpPr>
            <p:spPr>
              <a:xfrm>
                <a:off x="2646604" y="4565654"/>
                <a:ext cx="3894721" cy="588431"/>
              </a:xfrm>
              <a:prstGeom prst="rect">
                <a:avLst/>
              </a:prstGeom>
              <a:blipFill>
                <a:blip r:embed="rId3"/>
                <a:stretch>
                  <a:fillRect t="-2083" r="-5634" b="-8333"/>
                </a:stretch>
              </a:blipFill>
            </p:spPr>
            <p:txBody>
              <a:bodyPr/>
              <a:lstStyle/>
              <a:p>
                <a:r>
                  <a:rPr lang="en-US">
                    <a:noFill/>
                  </a:rPr>
                  <a:t> </a:t>
                </a:r>
              </a:p>
            </p:txBody>
          </p:sp>
        </mc:Fallback>
      </mc:AlternateContent>
      <p:sp>
        <p:nvSpPr>
          <p:cNvPr id="9" name="TextBox 6">
            <a:extLst>
              <a:ext uri="{FF2B5EF4-FFF2-40B4-BE49-F238E27FC236}">
                <a16:creationId xmlns:a16="http://schemas.microsoft.com/office/drawing/2014/main" id="{0C24BE1C-D9B9-4322-BB5B-C36DFB58F105}"/>
              </a:ext>
            </a:extLst>
          </p:cNvPr>
          <p:cNvSpPr txBox="1"/>
          <p:nvPr/>
        </p:nvSpPr>
        <p:spPr>
          <a:xfrm>
            <a:off x="7848600" y="2891135"/>
            <a:ext cx="526106" cy="461665"/>
          </a:xfrm>
          <a:prstGeom prst="rect">
            <a:avLst/>
          </a:prstGeom>
          <a:noFill/>
        </p:spPr>
        <p:txBody>
          <a:bodyPr wrap="none" rtlCol="0">
            <a:spAutoFit/>
          </a:bodyPr>
          <a:lstStyle/>
          <a:p>
            <a:r>
              <a:rPr lang="en-US" sz="2400" dirty="0"/>
              <a:t>(3)</a:t>
            </a:r>
          </a:p>
        </p:txBody>
      </p:sp>
      <p:sp>
        <p:nvSpPr>
          <p:cNvPr id="10" name="TextBox 12">
            <a:extLst>
              <a:ext uri="{FF2B5EF4-FFF2-40B4-BE49-F238E27FC236}">
                <a16:creationId xmlns:a16="http://schemas.microsoft.com/office/drawing/2014/main" id="{E8B077C3-D826-4F90-B081-8621FB7E5058}"/>
              </a:ext>
            </a:extLst>
          </p:cNvPr>
          <p:cNvSpPr txBox="1"/>
          <p:nvPr/>
        </p:nvSpPr>
        <p:spPr>
          <a:xfrm>
            <a:off x="7848600" y="4546918"/>
            <a:ext cx="526106" cy="461665"/>
          </a:xfrm>
          <a:prstGeom prst="rect">
            <a:avLst/>
          </a:prstGeom>
          <a:noFill/>
        </p:spPr>
        <p:txBody>
          <a:bodyPr wrap="none" rtlCol="0">
            <a:spAutoFit/>
          </a:bodyPr>
          <a:lstStyle/>
          <a:p>
            <a:r>
              <a:rPr lang="en-US" sz="2400" dirty="0"/>
              <a:t>(4)</a:t>
            </a:r>
          </a:p>
        </p:txBody>
      </p:sp>
    </p:spTree>
    <p:extLst>
      <p:ext uri="{BB962C8B-B14F-4D97-AF65-F5344CB8AC3E}">
        <p14:creationId xmlns:p14="http://schemas.microsoft.com/office/powerpoint/2010/main" val="1622345622"/>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1090</TotalTime>
  <Words>15831</Words>
  <Application>Microsoft Office PowerPoint</Application>
  <PresentationFormat>On-screen Show (4:3)</PresentationFormat>
  <Paragraphs>878</Paragraphs>
  <Slides>82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2" baseType="lpstr">
      <vt:lpstr>Geneva</vt:lpstr>
      <vt:lpstr>Univers 65</vt:lpstr>
      <vt:lpstr>Univers 67 CondensedBold</vt:lpstr>
      <vt:lpstr>Arial</vt:lpstr>
      <vt:lpstr>Calibri</vt:lpstr>
      <vt:lpstr>Cambria Math</vt:lpstr>
      <vt:lpstr>Times</vt:lpstr>
      <vt:lpstr>Times New Roman</vt:lpstr>
      <vt:lpstr>PowerPoint</vt:lpstr>
      <vt:lpstr>Equation</vt:lpstr>
      <vt:lpstr>EE653 Power distribution system modeling, optimization and simulation </vt:lpstr>
      <vt:lpstr>PowerPoint Presentation</vt:lpstr>
      <vt:lpstr>Series Impedance of Overhead and Underground Lines </vt:lpstr>
      <vt:lpstr>Overview – What’s phase impedance</vt:lpstr>
      <vt:lpstr>Overview – Why Carston’s equation</vt:lpstr>
      <vt:lpstr>Overview – Primitive impedances v.s. Phase impedances</vt:lpstr>
      <vt:lpstr>Series Impedance of Overhead Lines </vt:lpstr>
      <vt:lpstr>Series Impedance of Overhead Lines </vt:lpstr>
      <vt:lpstr>Series Impedance of Overhead Lines </vt:lpstr>
      <vt:lpstr>Transposed Three-phase Lines </vt:lpstr>
      <vt:lpstr>Transposed Three-phase Lines </vt:lpstr>
      <vt:lpstr>Untransposed Distribution Lines </vt:lpstr>
      <vt:lpstr>Untransposed Distribution Lines </vt:lpstr>
      <vt:lpstr>Untransposed Distribution Lines</vt:lpstr>
      <vt:lpstr>Untransposed Distribution Lines </vt:lpstr>
      <vt:lpstr>Untransposed Distribution Lines </vt:lpstr>
      <vt:lpstr>Untransposed Distribution Lines </vt:lpstr>
      <vt:lpstr>Untransposed Distribution Lines </vt:lpstr>
      <vt:lpstr>Carson’s Equations </vt:lpstr>
      <vt:lpstr>Carson’s Equations </vt:lpstr>
      <vt:lpstr>Carson’s Equations </vt:lpstr>
      <vt:lpstr>Carson’s Equations </vt:lpstr>
      <vt:lpstr>Modified Carson’s Equations </vt:lpstr>
      <vt:lpstr>Modified Carson’s Equations </vt:lpstr>
      <vt:lpstr>Modified Carson’s Equations </vt:lpstr>
      <vt:lpstr>Primitive Impedance Matrix for Overhead Lines </vt:lpstr>
      <vt:lpstr>Primitive Impedance Matrix for Overhead Lines </vt:lpstr>
      <vt:lpstr>Phase Impedance Matrix for Overhead Lines </vt:lpstr>
      <vt:lpstr>Phase Impedance Matrix for Overhead Lines </vt:lpstr>
      <vt:lpstr>Phase Impedance Matrix for Overhead Lines </vt:lpstr>
      <vt:lpstr>Phase Impedance Matrix for Overhead Lines </vt:lpstr>
      <vt:lpstr>Phase Impedance Matrix for Overhead Lines</vt:lpstr>
      <vt:lpstr>Phase Impedance Matrix for Overhead Lines </vt:lpstr>
      <vt:lpstr>Phase Impedance Matrix for Overhead Lines </vt:lpstr>
      <vt:lpstr>Phase Impedance Matrix for Overhead Lines </vt:lpstr>
      <vt:lpstr>Sequence Impedances </vt:lpstr>
      <vt:lpstr>Sequence Impedances </vt:lpstr>
      <vt:lpstr>Sequence Impedances </vt:lpstr>
      <vt:lpstr>Sequence Impedances </vt:lpstr>
      <vt:lpstr>Sequence Impedances </vt:lpstr>
      <vt:lpstr>Sequence Impedances </vt:lpstr>
      <vt:lpstr>Sequence Impedances</vt:lpstr>
      <vt:lpstr>Sequence Impedances </vt:lpstr>
      <vt:lpstr>Sequence Impedances </vt:lpstr>
      <vt:lpstr>Sequence Impedances </vt:lpstr>
      <vt:lpstr>Sequence Impedances </vt:lpstr>
      <vt:lpstr>Example 1</vt:lpstr>
      <vt:lpstr>Example 1 </vt:lpstr>
      <vt:lpstr>Example 1</vt:lpstr>
      <vt:lpstr>Example 1</vt:lpstr>
      <vt:lpstr>Example 1</vt:lpstr>
      <vt:lpstr>Example 1</vt:lpstr>
      <vt:lpstr>Example 1</vt:lpstr>
      <vt:lpstr>Parallel Overhead Distribution Lines </vt:lpstr>
      <vt:lpstr>Parallel Overhead Distribution Lines </vt:lpstr>
      <vt:lpstr>Parallel Overhead Distribution Lines </vt:lpstr>
      <vt:lpstr>Parallel Overhead Distribution Lines </vt:lpstr>
      <vt:lpstr>Series Impedance of Underground Cables </vt:lpstr>
      <vt:lpstr>Concentric Neutral Cable</vt:lpstr>
      <vt:lpstr>Concentric Neutral Cable</vt:lpstr>
      <vt:lpstr>Concentric Neutral Cable</vt:lpstr>
      <vt:lpstr>Concentric Neutral Cable</vt:lpstr>
      <vt:lpstr>Concentric Neutral Cable</vt:lpstr>
      <vt:lpstr>Concentric Neutral Cable</vt:lpstr>
      <vt:lpstr>Example 3</vt:lpstr>
      <vt:lpstr>Example 3</vt:lpstr>
      <vt:lpstr>Example 3</vt:lpstr>
      <vt:lpstr>Example 3</vt:lpstr>
      <vt:lpstr>Example 3</vt:lpstr>
      <vt:lpstr>Example 3</vt:lpstr>
      <vt:lpstr>Example 3</vt:lpstr>
      <vt:lpstr>Tape-Shielded Cables</vt:lpstr>
      <vt:lpstr>Tape-Shielded Cables</vt:lpstr>
      <vt:lpstr>Tape-Shielded Cables</vt:lpstr>
      <vt:lpstr>Tape-Shielded Cables</vt:lpstr>
      <vt:lpstr>Tape-Shielded Cables</vt:lpstr>
      <vt:lpstr>Example 4</vt:lpstr>
      <vt:lpstr>Example 4</vt:lpstr>
      <vt:lpstr>Example 4</vt:lpstr>
      <vt:lpstr>Example 4</vt:lpstr>
      <vt:lpstr>Parallel Underground Distribution Lines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91</cp:revision>
  <cp:lastPrinted>2020-02-05T00:18:28Z</cp:lastPrinted>
  <dcterms:created xsi:type="dcterms:W3CDTF">2016-12-19T18:40:45Z</dcterms:created>
  <dcterms:modified xsi:type="dcterms:W3CDTF">2020-04-22T15:39:10Z</dcterms:modified>
</cp:coreProperties>
</file>